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54" r:id="rId2"/>
  </p:sldMasterIdLst>
  <p:notesMasterIdLst>
    <p:notesMasterId r:id="rId21"/>
  </p:notesMasterIdLst>
  <p:handoutMasterIdLst>
    <p:handoutMasterId r:id="rId22"/>
  </p:handoutMasterIdLst>
  <p:sldIdLst>
    <p:sldId id="256" r:id="rId3"/>
    <p:sldId id="268" r:id="rId4"/>
    <p:sldId id="304" r:id="rId5"/>
    <p:sldId id="292" r:id="rId6"/>
    <p:sldId id="273" r:id="rId7"/>
    <p:sldId id="306" r:id="rId8"/>
    <p:sldId id="310" r:id="rId9"/>
    <p:sldId id="260" r:id="rId10"/>
    <p:sldId id="289" r:id="rId11"/>
    <p:sldId id="291" r:id="rId12"/>
    <p:sldId id="265" r:id="rId13"/>
    <p:sldId id="266" r:id="rId14"/>
    <p:sldId id="275" r:id="rId15"/>
    <p:sldId id="264" r:id="rId16"/>
    <p:sldId id="267" r:id="rId17"/>
    <p:sldId id="274" r:id="rId18"/>
    <p:sldId id="270" r:id="rId19"/>
    <p:sldId id="271" r:id="rId20"/>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Green" initials="MG" lastIdx="12" clrIdx="0">
    <p:extLst>
      <p:ext uri="{19B8F6BF-5375-455C-9EA6-DF929625EA0E}">
        <p15:presenceInfo xmlns:p15="http://schemas.microsoft.com/office/powerpoint/2012/main" userId="Michael Gre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91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376" autoAdjust="0"/>
  </p:normalViewPr>
  <p:slideViewPr>
    <p:cSldViewPr>
      <p:cViewPr varScale="1">
        <p:scale>
          <a:sx n="113" d="100"/>
          <a:sy n="113" d="100"/>
        </p:scale>
        <p:origin x="130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Sheet1!$A$2</c:f>
              <c:strCache>
                <c:ptCount val="1"/>
                <c:pt idx="0">
                  <c:v>BUDGETED</c:v>
                </c:pt>
              </c:strCache>
            </c:strRef>
          </c:tx>
          <c:spPr>
            <a:solidFill>
              <a:schemeClr val="accent1">
                <a:tint val="77000"/>
              </a:schemeClr>
            </a:solidFill>
            <a:ln>
              <a:noFill/>
            </a:ln>
            <a:effectLst/>
          </c:spPr>
          <c:invertIfNegative val="0"/>
          <c:cat>
            <c:strRef>
              <c:f>Sheet1!$B$1:$I$1</c:f>
              <c:strCache>
                <c:ptCount val="8"/>
                <c:pt idx="0">
                  <c:v>19-20</c:v>
                </c:pt>
                <c:pt idx="1">
                  <c:v>20-21</c:v>
                </c:pt>
                <c:pt idx="2">
                  <c:v>21-22</c:v>
                </c:pt>
                <c:pt idx="3">
                  <c:v>22-23</c:v>
                </c:pt>
                <c:pt idx="4">
                  <c:v>23-24</c:v>
                </c:pt>
                <c:pt idx="5">
                  <c:v>24-25</c:v>
                </c:pt>
                <c:pt idx="6">
                  <c:v>25-26</c:v>
                </c:pt>
                <c:pt idx="7">
                  <c:v>26-27</c:v>
                </c:pt>
              </c:strCache>
            </c:strRef>
          </c:cat>
          <c:val>
            <c:numRef>
              <c:f>Sheet1!$B$2:$I$2</c:f>
              <c:numCache>
                <c:formatCode>_(* #,##0_);_(* \(#,##0\);_(* "-"_);_(@_)</c:formatCode>
                <c:ptCount val="8"/>
                <c:pt idx="0">
                  <c:v>2474</c:v>
                </c:pt>
                <c:pt idx="1">
                  <c:v>2438</c:v>
                </c:pt>
                <c:pt idx="2">
                  <c:v>2370</c:v>
                </c:pt>
                <c:pt idx="3">
                  <c:v>2361</c:v>
                </c:pt>
                <c:pt idx="4">
                  <c:v>2348</c:v>
                </c:pt>
                <c:pt idx="5">
                  <c:v>2369</c:v>
                </c:pt>
                <c:pt idx="6">
                  <c:v>2413</c:v>
                </c:pt>
                <c:pt idx="7">
                  <c:v>2294</c:v>
                </c:pt>
              </c:numCache>
            </c:numRef>
          </c:val>
          <c:extLst>
            <c:ext xmlns:c16="http://schemas.microsoft.com/office/drawing/2014/chart" uri="{C3380CC4-5D6E-409C-BE32-E72D297353CC}">
              <c16:uniqueId val="{00000000-B08C-487F-B0D3-509CDD63BC7C}"/>
            </c:ext>
          </c:extLst>
        </c:ser>
        <c:ser>
          <c:idx val="1"/>
          <c:order val="1"/>
          <c:tx>
            <c:strRef>
              <c:f>Sheet1!$A$3</c:f>
              <c:strCache>
                <c:ptCount val="1"/>
                <c:pt idx="0">
                  <c:v>ACTUAL</c:v>
                </c:pt>
              </c:strCache>
            </c:strRef>
          </c:tx>
          <c:spPr>
            <a:solidFill>
              <a:schemeClr val="accent1">
                <a:shade val="76000"/>
              </a:schemeClr>
            </a:solidFill>
            <a:ln>
              <a:noFill/>
            </a:ln>
            <a:effectLst/>
          </c:spPr>
          <c:invertIfNegative val="0"/>
          <c:cat>
            <c:strRef>
              <c:f>Sheet1!$B$1:$I$1</c:f>
              <c:strCache>
                <c:ptCount val="8"/>
                <c:pt idx="0">
                  <c:v>19-20</c:v>
                </c:pt>
                <c:pt idx="1">
                  <c:v>20-21</c:v>
                </c:pt>
                <c:pt idx="2">
                  <c:v>21-22</c:v>
                </c:pt>
                <c:pt idx="3">
                  <c:v>22-23</c:v>
                </c:pt>
                <c:pt idx="4">
                  <c:v>23-24</c:v>
                </c:pt>
                <c:pt idx="5">
                  <c:v>24-25</c:v>
                </c:pt>
                <c:pt idx="6">
                  <c:v>25-26</c:v>
                </c:pt>
                <c:pt idx="7">
                  <c:v>26-27</c:v>
                </c:pt>
              </c:strCache>
            </c:strRef>
          </c:cat>
          <c:val>
            <c:numRef>
              <c:f>Sheet1!$B$3:$I$3</c:f>
              <c:numCache>
                <c:formatCode>_(* #,##0_);_(* \(#,##0\);_(* "-"_);_(@_)</c:formatCode>
                <c:ptCount val="8"/>
                <c:pt idx="0">
                  <c:v>2474</c:v>
                </c:pt>
                <c:pt idx="1">
                  <c:v>2355</c:v>
                </c:pt>
                <c:pt idx="2">
                  <c:v>2334.56</c:v>
                </c:pt>
                <c:pt idx="3">
                  <c:v>2380.17</c:v>
                </c:pt>
                <c:pt idx="4">
                  <c:v>2351</c:v>
                </c:pt>
                <c:pt idx="5">
                  <c:v>2367</c:v>
                </c:pt>
                <c:pt idx="6">
                  <c:v>2305</c:v>
                </c:pt>
              </c:numCache>
            </c:numRef>
          </c:val>
          <c:extLst>
            <c:ext xmlns:c16="http://schemas.microsoft.com/office/drawing/2014/chart" uri="{C3380CC4-5D6E-409C-BE32-E72D297353CC}">
              <c16:uniqueId val="{00000001-B08C-487F-B0D3-509CDD63BC7C}"/>
            </c:ext>
          </c:extLst>
        </c:ser>
        <c:dLbls>
          <c:showLegendKey val="0"/>
          <c:showVal val="0"/>
          <c:showCatName val="0"/>
          <c:showSerName val="0"/>
          <c:showPercent val="0"/>
          <c:showBubbleSize val="0"/>
        </c:dLbls>
        <c:gapWidth val="219"/>
        <c:overlap val="-27"/>
        <c:axId val="344567816"/>
        <c:axId val="411245552"/>
      </c:barChart>
      <c:catAx>
        <c:axId val="344567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11245552"/>
        <c:crosses val="autoZero"/>
        <c:auto val="1"/>
        <c:lblAlgn val="ctr"/>
        <c:lblOffset val="100"/>
        <c:noMultiLvlLbl val="0"/>
      </c:catAx>
      <c:valAx>
        <c:axId val="41124555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456781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663319320907446E-2"/>
          <c:y val="1.7550505050505049E-2"/>
          <c:w val="0.91848624215217256"/>
          <c:h val="0.7707790503459796"/>
        </c:manualLayout>
      </c:layout>
      <c:lineChart>
        <c:grouping val="standard"/>
        <c:varyColors val="0"/>
        <c:ser>
          <c:idx val="0"/>
          <c:order val="0"/>
          <c:tx>
            <c:strRef>
              <c:f>Sheet1!$B$1</c:f>
              <c:strCache>
                <c:ptCount val="1"/>
                <c:pt idx="0">
                  <c:v>% Change</c:v>
                </c:pt>
              </c:strCache>
            </c:strRef>
          </c:tx>
          <c:spPr>
            <a:ln w="34925" cap="rnd">
              <a:solidFill>
                <a:schemeClr val="accent1"/>
              </a:solidFill>
              <a:round/>
            </a:ln>
            <a:effectLst>
              <a:outerShdw blurRad="50800" dist="19050" dir="5400000" algn="tl" rotWithShape="0">
                <a:srgbClr val="000000">
                  <a:alpha val="60000"/>
                </a:srgbClr>
              </a:outerShdw>
              <a:softEdge rad="12700"/>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21-22</c:v>
                </c:pt>
                <c:pt idx="1">
                  <c:v>22-23</c:v>
                </c:pt>
                <c:pt idx="2">
                  <c:v>23-24</c:v>
                </c:pt>
                <c:pt idx="3">
                  <c:v>24-25</c:v>
                </c:pt>
                <c:pt idx="4">
                  <c:v>25-26 Budget</c:v>
                </c:pt>
                <c:pt idx="5">
                  <c:v>26-27 Budget</c:v>
                </c:pt>
              </c:strCache>
            </c:strRef>
          </c:cat>
          <c:val>
            <c:numRef>
              <c:f>Sheet1!$B$2:$B$7</c:f>
              <c:numCache>
                <c:formatCode>0.0%</c:formatCode>
                <c:ptCount val="6"/>
                <c:pt idx="0">
                  <c:v>-2.8400000000000002E-2</c:v>
                </c:pt>
                <c:pt idx="1">
                  <c:v>7.2599999999999998E-2</c:v>
                </c:pt>
                <c:pt idx="2">
                  <c:v>6.0000000000000001E-3</c:v>
                </c:pt>
                <c:pt idx="3">
                  <c:v>6.9000000000000006E-2</c:v>
                </c:pt>
                <c:pt idx="4">
                  <c:v>4.4999999999999998E-2</c:v>
                </c:pt>
                <c:pt idx="5">
                  <c:v>-2.5999999999999999E-2</c:v>
                </c:pt>
              </c:numCache>
            </c:numRef>
          </c:val>
          <c:smooth val="0"/>
          <c:extLst>
            <c:ext xmlns:c16="http://schemas.microsoft.com/office/drawing/2014/chart" uri="{C3380CC4-5D6E-409C-BE32-E72D297353CC}">
              <c16:uniqueId val="{00000000-1D56-4C25-BAD1-3BBB56C7F44E}"/>
            </c:ext>
          </c:extLst>
        </c:ser>
        <c:dLbls>
          <c:dLblPos val="t"/>
          <c:showLegendKey val="0"/>
          <c:showVal val="1"/>
          <c:showCatName val="0"/>
          <c:showSerName val="0"/>
          <c:showPercent val="0"/>
          <c:showBubbleSize val="0"/>
        </c:dLbls>
        <c:smooth val="0"/>
        <c:axId val="1051098783"/>
        <c:axId val="1051731375"/>
      </c:lineChart>
      <c:catAx>
        <c:axId val="1051098783"/>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51731375"/>
        <c:crosses val="autoZero"/>
        <c:auto val="1"/>
        <c:lblAlgn val="ctr"/>
        <c:lblOffset val="100"/>
        <c:noMultiLvlLbl val="0"/>
      </c:catAx>
      <c:valAx>
        <c:axId val="1051731375"/>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5109878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ln cmpd="dbl">
                  <a:solidFill>
                    <a:schemeClr val="tx1"/>
                  </a:solidFill>
                </a:ln>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12972186907186"/>
          <c:y val="3.6021100226073847E-2"/>
          <c:w val="0.71346067119451739"/>
          <c:h val="0.79757050715307154"/>
        </c:manualLayout>
      </c:layout>
      <c:barChart>
        <c:barDir val="col"/>
        <c:grouping val="clustered"/>
        <c:varyColors val="0"/>
        <c:ser>
          <c:idx val="1"/>
          <c:order val="1"/>
          <c:tx>
            <c:strRef>
              <c:f>Sheet1!$C$1</c:f>
              <c:strCache>
                <c:ptCount val="1"/>
                <c:pt idx="0">
                  <c:v>Fund Balance</c:v>
                </c:pt>
              </c:strCache>
            </c:strRef>
          </c:tx>
          <c:spPr>
            <a:solidFill>
              <a:schemeClr val="accent2"/>
            </a:solidFill>
            <a:ln>
              <a:noFill/>
            </a:ln>
            <a:effectLst/>
          </c:spPr>
          <c:invertIfNegative val="0"/>
          <c:cat>
            <c:strRef>
              <c:f>Sheet1!$A$2:$A$9</c:f>
              <c:strCache>
                <c:ptCount val="8"/>
                <c:pt idx="0">
                  <c:v>2020</c:v>
                </c:pt>
                <c:pt idx="1">
                  <c:v>2021</c:v>
                </c:pt>
                <c:pt idx="2">
                  <c:v>2022</c:v>
                </c:pt>
                <c:pt idx="3">
                  <c:v>2023</c:v>
                </c:pt>
                <c:pt idx="4">
                  <c:v>2024</c:v>
                </c:pt>
                <c:pt idx="5">
                  <c:v>2025</c:v>
                </c:pt>
                <c:pt idx="6">
                  <c:v>2026 (Est)</c:v>
                </c:pt>
                <c:pt idx="7">
                  <c:v>2027 (Est)</c:v>
                </c:pt>
              </c:strCache>
            </c:strRef>
          </c:cat>
          <c:val>
            <c:numRef>
              <c:f>Sheet1!$C$2:$C$9</c:f>
              <c:numCache>
                <c:formatCode>"$"#,##0</c:formatCode>
                <c:ptCount val="8"/>
                <c:pt idx="0">
                  <c:v>3953697</c:v>
                </c:pt>
                <c:pt idx="1">
                  <c:v>4542036</c:v>
                </c:pt>
                <c:pt idx="2">
                  <c:v>5456894</c:v>
                </c:pt>
                <c:pt idx="3">
                  <c:v>4686705</c:v>
                </c:pt>
                <c:pt idx="4">
                  <c:v>4594903</c:v>
                </c:pt>
                <c:pt idx="5">
                  <c:v>4351381</c:v>
                </c:pt>
                <c:pt idx="6">
                  <c:v>4168666</c:v>
                </c:pt>
                <c:pt idx="7">
                  <c:v>3547879</c:v>
                </c:pt>
              </c:numCache>
            </c:numRef>
          </c:val>
          <c:extLst>
            <c:ext xmlns:c16="http://schemas.microsoft.com/office/drawing/2014/chart" uri="{C3380CC4-5D6E-409C-BE32-E72D297353CC}">
              <c16:uniqueId val="{00000001-2F19-40C6-BE10-3CC6A66D53DA}"/>
            </c:ext>
          </c:extLst>
        </c:ser>
        <c:dLbls>
          <c:showLegendKey val="0"/>
          <c:showVal val="0"/>
          <c:showCatName val="0"/>
          <c:showSerName val="0"/>
          <c:showPercent val="0"/>
          <c:showBubbleSize val="0"/>
        </c:dLbls>
        <c:gapWidth val="219"/>
        <c:axId val="1403607343"/>
        <c:axId val="1571327183"/>
      </c:barChart>
      <c:lineChart>
        <c:grouping val="standard"/>
        <c:varyColors val="0"/>
        <c:ser>
          <c:idx val="0"/>
          <c:order val="0"/>
          <c:tx>
            <c:strRef>
              <c:f>Sheet1!$B$1</c:f>
              <c:strCache>
                <c:ptCount val="1"/>
                <c:pt idx="0">
                  <c:v>% of Budgeted Exp</c:v>
                </c:pt>
              </c:strCache>
            </c:strRef>
          </c:tx>
          <c:spPr>
            <a:ln w="28575" cap="rnd">
              <a:solidFill>
                <a:schemeClr val="accent1"/>
              </a:solidFill>
              <a:round/>
            </a:ln>
            <a:effectLst/>
          </c:spPr>
          <c:marker>
            <c:symbol val="none"/>
          </c:marker>
          <c:cat>
            <c:strRef>
              <c:f>Sheet1!$A$2:$A$9</c:f>
              <c:strCache>
                <c:ptCount val="8"/>
                <c:pt idx="0">
                  <c:v>2020</c:v>
                </c:pt>
                <c:pt idx="1">
                  <c:v>2021</c:v>
                </c:pt>
                <c:pt idx="2">
                  <c:v>2022</c:v>
                </c:pt>
                <c:pt idx="3">
                  <c:v>2023</c:v>
                </c:pt>
                <c:pt idx="4">
                  <c:v>2024</c:v>
                </c:pt>
                <c:pt idx="5">
                  <c:v>2025</c:v>
                </c:pt>
                <c:pt idx="6">
                  <c:v>2026 (Est)</c:v>
                </c:pt>
                <c:pt idx="7">
                  <c:v>2027 (Est)</c:v>
                </c:pt>
              </c:strCache>
            </c:strRef>
          </c:cat>
          <c:val>
            <c:numRef>
              <c:f>Sheet1!$B$2:$B$9</c:f>
              <c:numCache>
                <c:formatCode>0.0%</c:formatCode>
                <c:ptCount val="8"/>
                <c:pt idx="0">
                  <c:v>9.8561013593986446E-2</c:v>
                </c:pt>
                <c:pt idx="1">
                  <c:v>0.10588956989708814</c:v>
                </c:pt>
                <c:pt idx="2">
                  <c:v>0.12357912665657164</c:v>
                </c:pt>
                <c:pt idx="3">
                  <c:v>0.1</c:v>
                </c:pt>
                <c:pt idx="4">
                  <c:v>0.1</c:v>
                </c:pt>
                <c:pt idx="5">
                  <c:v>9.01E-2</c:v>
                </c:pt>
                <c:pt idx="6">
                  <c:v>7.9500000000000001E-2</c:v>
                </c:pt>
                <c:pt idx="7">
                  <c:v>6.3299999999999995E-2</c:v>
                </c:pt>
              </c:numCache>
            </c:numRef>
          </c:val>
          <c:smooth val="0"/>
          <c:extLst>
            <c:ext xmlns:c16="http://schemas.microsoft.com/office/drawing/2014/chart" uri="{C3380CC4-5D6E-409C-BE32-E72D297353CC}">
              <c16:uniqueId val="{00000000-2F19-40C6-BE10-3CC6A66D53DA}"/>
            </c:ext>
          </c:extLst>
        </c:ser>
        <c:dLbls>
          <c:showLegendKey val="0"/>
          <c:showVal val="0"/>
          <c:showCatName val="0"/>
          <c:showSerName val="0"/>
          <c:showPercent val="0"/>
          <c:showBubbleSize val="0"/>
        </c:dLbls>
        <c:marker val="1"/>
        <c:smooth val="0"/>
        <c:axId val="1554655791"/>
        <c:axId val="1399266703"/>
      </c:lineChart>
      <c:valAx>
        <c:axId val="1571327183"/>
        <c:scaling>
          <c:orientation val="minMax"/>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Fund</a:t>
                </a:r>
                <a:r>
                  <a:rPr lang="en-US" baseline="0" dirty="0"/>
                  <a:t> Balance</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03607343"/>
        <c:crosses val="max"/>
        <c:crossBetween val="between"/>
      </c:valAx>
      <c:catAx>
        <c:axId val="1403607343"/>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sz="1200" dirty="0"/>
                  <a:t> 2019         2020        2021       2022    </a:t>
                </a:r>
                <a:r>
                  <a:rPr lang="en-US" sz="1200" baseline="0" dirty="0"/>
                  <a:t>      </a:t>
                </a:r>
                <a:r>
                  <a:rPr lang="en-US" sz="1200" dirty="0"/>
                  <a:t>2023        2024     2025 (</a:t>
                </a:r>
                <a:r>
                  <a:rPr lang="en-US" sz="1200" dirty="0" err="1"/>
                  <a:t>est</a:t>
                </a:r>
                <a:r>
                  <a:rPr lang="en-US" sz="1200" dirty="0"/>
                  <a:t>)  2026 (</a:t>
                </a:r>
                <a:r>
                  <a:rPr lang="en-US" sz="1200" dirty="0" err="1"/>
                  <a:t>est</a:t>
                </a:r>
                <a:r>
                  <a:rPr lang="en-US" sz="1200" dirty="0"/>
                  <a:t>)         </a:t>
                </a:r>
              </a:p>
            </c:rich>
          </c:tx>
          <c:layout>
            <c:manualLayout>
              <c:xMode val="edge"/>
              <c:yMode val="edge"/>
              <c:x val="0.1849455396220116"/>
              <c:y val="0.8527750349139708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571327183"/>
        <c:crosses val="autoZero"/>
        <c:auto val="1"/>
        <c:lblAlgn val="ctr"/>
        <c:lblOffset val="100"/>
        <c:noMultiLvlLbl val="0"/>
      </c:catAx>
      <c:valAx>
        <c:axId val="1399266703"/>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FB %</a:t>
                </a:r>
                <a:r>
                  <a:rPr lang="en-US" baseline="0" dirty="0"/>
                  <a:t> of Expenditures</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4655791"/>
        <c:crosses val="autoZero"/>
        <c:crossBetween val="between"/>
      </c:valAx>
      <c:catAx>
        <c:axId val="1554655791"/>
        <c:scaling>
          <c:orientation val="minMax"/>
        </c:scaling>
        <c:delete val="1"/>
        <c:axPos val="b"/>
        <c:numFmt formatCode="General" sourceLinked="1"/>
        <c:majorTickMark val="out"/>
        <c:minorTickMark val="none"/>
        <c:tickLblPos val="nextTo"/>
        <c:crossAx val="139926670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Local Sources</c:v>
                </c:pt>
              </c:strCache>
            </c:strRef>
          </c:tx>
          <c:spPr>
            <a:solidFill>
              <a:schemeClr val="accent1"/>
            </a:solidFill>
            <a:ln>
              <a:noFill/>
            </a:ln>
            <a:effectLst/>
          </c:spPr>
          <c:invertIfNegative val="0"/>
          <c:cat>
            <c:strRef>
              <c:f>Sheet1!$A$2:$A$7</c:f>
              <c:strCache>
                <c:ptCount val="6"/>
                <c:pt idx="0">
                  <c:v>21-22</c:v>
                </c:pt>
                <c:pt idx="1">
                  <c:v>22-23</c:v>
                </c:pt>
                <c:pt idx="2">
                  <c:v>23-24</c:v>
                </c:pt>
                <c:pt idx="3">
                  <c:v>24-25</c:v>
                </c:pt>
                <c:pt idx="4">
                  <c:v>25-26</c:v>
                </c:pt>
                <c:pt idx="5">
                  <c:v>26-27</c:v>
                </c:pt>
              </c:strCache>
            </c:strRef>
          </c:cat>
          <c:val>
            <c:numRef>
              <c:f>Sheet1!$B$2:$B$7</c:f>
              <c:numCache>
                <c:formatCode>_(* #,##0_);_(* \(#,##0\);_(* "-"??_);_(@_)</c:formatCode>
                <c:ptCount val="6"/>
                <c:pt idx="0">
                  <c:v>5926251</c:v>
                </c:pt>
                <c:pt idx="1">
                  <c:v>6606381</c:v>
                </c:pt>
                <c:pt idx="2">
                  <c:v>3618619</c:v>
                </c:pt>
                <c:pt idx="3">
                  <c:v>4679725</c:v>
                </c:pt>
                <c:pt idx="4">
                  <c:v>7989668</c:v>
                </c:pt>
                <c:pt idx="5">
                  <c:v>8377681</c:v>
                </c:pt>
              </c:numCache>
            </c:numRef>
          </c:val>
          <c:extLst>
            <c:ext xmlns:c16="http://schemas.microsoft.com/office/drawing/2014/chart" uri="{C3380CC4-5D6E-409C-BE32-E72D297353CC}">
              <c16:uniqueId val="{00000000-18B3-42E1-AAFD-287C5C2BC9ED}"/>
            </c:ext>
          </c:extLst>
        </c:ser>
        <c:ser>
          <c:idx val="1"/>
          <c:order val="1"/>
          <c:tx>
            <c:strRef>
              <c:f>Sheet1!$C$1</c:f>
              <c:strCache>
                <c:ptCount val="1"/>
                <c:pt idx="0">
                  <c:v>State Sources</c:v>
                </c:pt>
              </c:strCache>
            </c:strRef>
          </c:tx>
          <c:spPr>
            <a:solidFill>
              <a:schemeClr val="accent2"/>
            </a:solidFill>
            <a:ln>
              <a:noFill/>
            </a:ln>
            <a:effectLst/>
          </c:spPr>
          <c:invertIfNegative val="0"/>
          <c:cat>
            <c:strRef>
              <c:f>Sheet1!$A$2:$A$7</c:f>
              <c:strCache>
                <c:ptCount val="6"/>
                <c:pt idx="0">
                  <c:v>21-22</c:v>
                </c:pt>
                <c:pt idx="1">
                  <c:v>22-23</c:v>
                </c:pt>
                <c:pt idx="2">
                  <c:v>23-24</c:v>
                </c:pt>
                <c:pt idx="3">
                  <c:v>24-25</c:v>
                </c:pt>
                <c:pt idx="4">
                  <c:v>25-26</c:v>
                </c:pt>
                <c:pt idx="5">
                  <c:v>26-27</c:v>
                </c:pt>
              </c:strCache>
            </c:strRef>
          </c:cat>
          <c:val>
            <c:numRef>
              <c:f>Sheet1!$C$2:$C$7</c:f>
              <c:numCache>
                <c:formatCode>_(* #,##0_);_(* \(#,##0\);_(* "-"??_);_(@_)</c:formatCode>
                <c:ptCount val="6"/>
                <c:pt idx="0">
                  <c:v>32208590</c:v>
                </c:pt>
                <c:pt idx="1">
                  <c:v>34196565</c:v>
                </c:pt>
                <c:pt idx="2">
                  <c:v>35875955</c:v>
                </c:pt>
                <c:pt idx="3">
                  <c:v>39036000</c:v>
                </c:pt>
                <c:pt idx="4">
                  <c:v>42228003</c:v>
                </c:pt>
                <c:pt idx="5">
                  <c:v>43324947</c:v>
                </c:pt>
              </c:numCache>
            </c:numRef>
          </c:val>
          <c:extLst>
            <c:ext xmlns:c16="http://schemas.microsoft.com/office/drawing/2014/chart" uri="{C3380CC4-5D6E-409C-BE32-E72D297353CC}">
              <c16:uniqueId val="{00000001-18B3-42E1-AAFD-287C5C2BC9ED}"/>
            </c:ext>
          </c:extLst>
        </c:ser>
        <c:ser>
          <c:idx val="2"/>
          <c:order val="2"/>
          <c:tx>
            <c:strRef>
              <c:f>Sheet1!$D$1</c:f>
              <c:strCache>
                <c:ptCount val="1"/>
                <c:pt idx="0">
                  <c:v>Federal Sources</c:v>
                </c:pt>
              </c:strCache>
            </c:strRef>
          </c:tx>
          <c:spPr>
            <a:solidFill>
              <a:schemeClr val="accent3"/>
            </a:solidFill>
            <a:ln>
              <a:noFill/>
            </a:ln>
            <a:effectLst/>
          </c:spPr>
          <c:invertIfNegative val="0"/>
          <c:cat>
            <c:strRef>
              <c:f>Sheet1!$A$2:$A$7</c:f>
              <c:strCache>
                <c:ptCount val="6"/>
                <c:pt idx="0">
                  <c:v>21-22</c:v>
                </c:pt>
                <c:pt idx="1">
                  <c:v>22-23</c:v>
                </c:pt>
                <c:pt idx="2">
                  <c:v>23-24</c:v>
                </c:pt>
                <c:pt idx="3">
                  <c:v>24-25</c:v>
                </c:pt>
                <c:pt idx="4">
                  <c:v>25-26</c:v>
                </c:pt>
                <c:pt idx="5">
                  <c:v>26-27</c:v>
                </c:pt>
              </c:strCache>
            </c:strRef>
          </c:cat>
          <c:val>
            <c:numRef>
              <c:f>Sheet1!$D$2:$D$7</c:f>
              <c:numCache>
                <c:formatCode>_(* #,##0_);_(* \(#,##0\);_(* "-"??_);_(@_)</c:formatCode>
                <c:ptCount val="6"/>
                <c:pt idx="0">
                  <c:v>4487623</c:v>
                </c:pt>
                <c:pt idx="1">
                  <c:v>4812488</c:v>
                </c:pt>
                <c:pt idx="2">
                  <c:v>4481341</c:v>
                </c:pt>
                <c:pt idx="3">
                  <c:v>2860067</c:v>
                </c:pt>
                <c:pt idx="4">
                  <c:v>2732751</c:v>
                </c:pt>
                <c:pt idx="5">
                  <c:v>2820073</c:v>
                </c:pt>
              </c:numCache>
            </c:numRef>
          </c:val>
          <c:extLst>
            <c:ext xmlns:c16="http://schemas.microsoft.com/office/drawing/2014/chart" uri="{C3380CC4-5D6E-409C-BE32-E72D297353CC}">
              <c16:uniqueId val="{00000002-18B3-42E1-AAFD-287C5C2BC9ED}"/>
            </c:ext>
          </c:extLst>
        </c:ser>
        <c:ser>
          <c:idx val="3"/>
          <c:order val="3"/>
          <c:tx>
            <c:strRef>
              <c:f>Sheet1!$E$1</c:f>
              <c:strCache>
                <c:ptCount val="1"/>
                <c:pt idx="0">
                  <c:v>Other Sources</c:v>
                </c:pt>
              </c:strCache>
            </c:strRef>
          </c:tx>
          <c:spPr>
            <a:solidFill>
              <a:schemeClr val="accent4"/>
            </a:solidFill>
            <a:ln>
              <a:noFill/>
            </a:ln>
            <a:effectLst/>
          </c:spPr>
          <c:invertIfNegative val="0"/>
          <c:cat>
            <c:strRef>
              <c:f>Sheet1!$A$2:$A$7</c:f>
              <c:strCache>
                <c:ptCount val="6"/>
                <c:pt idx="0">
                  <c:v>21-22</c:v>
                </c:pt>
                <c:pt idx="1">
                  <c:v>22-23</c:v>
                </c:pt>
                <c:pt idx="2">
                  <c:v>23-24</c:v>
                </c:pt>
                <c:pt idx="3">
                  <c:v>24-25</c:v>
                </c:pt>
                <c:pt idx="4">
                  <c:v>25-26</c:v>
                </c:pt>
                <c:pt idx="5">
                  <c:v>26-27</c:v>
                </c:pt>
              </c:strCache>
            </c:strRef>
          </c:cat>
          <c:val>
            <c:numRef>
              <c:f>Sheet1!$E$2:$E$7</c:f>
              <c:numCache>
                <c:formatCode>_(* #,##0_);_(* \(#,##0\);_(* "-"??_);_(@_)</c:formatCode>
                <c:ptCount val="6"/>
                <c:pt idx="0">
                  <c:v>1040813</c:v>
                </c:pt>
                <c:pt idx="1">
                  <c:v>1446799</c:v>
                </c:pt>
                <c:pt idx="2">
                  <c:v>1155481</c:v>
                </c:pt>
                <c:pt idx="3">
                  <c:v>859994</c:v>
                </c:pt>
                <c:pt idx="4">
                  <c:v>1071332</c:v>
                </c:pt>
                <c:pt idx="5">
                  <c:v>814464</c:v>
                </c:pt>
              </c:numCache>
            </c:numRef>
          </c:val>
          <c:extLst>
            <c:ext xmlns:c16="http://schemas.microsoft.com/office/drawing/2014/chart" uri="{C3380CC4-5D6E-409C-BE32-E72D297353CC}">
              <c16:uniqueId val="{00000003-18B3-42E1-AAFD-287C5C2BC9ED}"/>
            </c:ext>
          </c:extLst>
        </c:ser>
        <c:dLbls>
          <c:showLegendKey val="0"/>
          <c:showVal val="0"/>
          <c:showCatName val="0"/>
          <c:showSerName val="0"/>
          <c:showPercent val="0"/>
          <c:showBubbleSize val="0"/>
        </c:dLbls>
        <c:gapWidth val="150"/>
        <c:overlap val="100"/>
        <c:axId val="847811423"/>
        <c:axId val="834161679"/>
      </c:barChart>
      <c:catAx>
        <c:axId val="847811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34161679"/>
        <c:crosses val="autoZero"/>
        <c:auto val="1"/>
        <c:lblAlgn val="ctr"/>
        <c:lblOffset val="100"/>
        <c:noMultiLvlLbl val="0"/>
      </c:catAx>
      <c:valAx>
        <c:axId val="834161679"/>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781142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 of Total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E6F6-402E-A93F-3E6CC303767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E6F6-402E-A93F-3E6CC303767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6F6-402E-A93F-3E6CC303767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6-E6F6-402E-A93F-3E6CC303767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7-E6F6-402E-A93F-3E6CC303767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2-E6F6-402E-A93F-3E6CC303767D}"/>
              </c:ext>
            </c:extLst>
          </c:dPt>
          <c:dLbls>
            <c:dLbl>
              <c:idx val="0"/>
              <c:tx>
                <c:rich>
                  <a:bodyPr/>
                  <a:lstStyle/>
                  <a:p>
                    <a:fld id="{592832D7-F28E-465F-AB68-EB7511279243}" type="VALUE">
                      <a:rPr lang="en-US" smtClean="0"/>
                      <a:pPr/>
                      <a:t>[VALUE]</a:t>
                    </a:fld>
                    <a:r>
                      <a:rPr lang="en-US"/>
                      <a:t> Certificated Salaries</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6F6-402E-A93F-3E6CC303767D}"/>
                </c:ext>
              </c:extLst>
            </c:dLbl>
            <c:dLbl>
              <c:idx val="1"/>
              <c:tx>
                <c:rich>
                  <a:bodyPr/>
                  <a:lstStyle/>
                  <a:p>
                    <a:fld id="{BF76D411-2DB1-4CE2-B484-750F9B32A339}" type="VALUE">
                      <a:rPr lang="en-US" smtClean="0"/>
                      <a:pPr/>
                      <a:t>[VALUE]</a:t>
                    </a:fld>
                    <a:r>
                      <a:rPr lang="en-US" dirty="0"/>
                      <a:t> Classified Salaries</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6F6-402E-A93F-3E6CC303767D}"/>
                </c:ext>
              </c:extLst>
            </c:dLbl>
            <c:dLbl>
              <c:idx val="2"/>
              <c:tx>
                <c:rich>
                  <a:bodyPr/>
                  <a:lstStyle/>
                  <a:p>
                    <a:fld id="{08110B2B-E8AF-4BA9-B0FB-3F36625EB3E9}" type="VALUE">
                      <a:rPr lang="en-US" smtClean="0"/>
                      <a:pPr/>
                      <a:t>[VALUE]</a:t>
                    </a:fld>
                    <a:r>
                      <a:rPr lang="en-US"/>
                      <a:t> Benefits</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6F6-402E-A93F-3E6CC303767D}"/>
                </c:ext>
              </c:extLst>
            </c:dLbl>
            <c:dLbl>
              <c:idx val="3"/>
              <c:tx>
                <c:rich>
                  <a:bodyPr/>
                  <a:lstStyle/>
                  <a:p>
                    <a:fld id="{E77D413B-F1F1-4787-BA16-D497A440F48D}" type="VALUE">
                      <a:rPr lang="en-US" smtClean="0"/>
                      <a:pPr/>
                      <a:t>[VALUE]</a:t>
                    </a:fld>
                    <a:r>
                      <a:rPr lang="en-US"/>
                      <a:t> Supplies</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6F6-402E-A93F-3E6CC303767D}"/>
                </c:ext>
              </c:extLst>
            </c:dLbl>
            <c:dLbl>
              <c:idx val="4"/>
              <c:tx>
                <c:rich>
                  <a:bodyPr/>
                  <a:lstStyle/>
                  <a:p>
                    <a:fld id="{54993EC1-8CC2-4877-A067-006165F8C832}" type="VALUE">
                      <a:rPr lang="en-US" smtClean="0"/>
                      <a:pPr/>
                      <a:t>[VALUE]</a:t>
                    </a:fld>
                    <a:r>
                      <a:rPr lang="en-US"/>
                      <a:t> Services</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6F6-402E-A93F-3E6CC303767D}"/>
                </c:ext>
              </c:extLst>
            </c:dLbl>
            <c:dLbl>
              <c:idx val="5"/>
              <c:tx>
                <c:rich>
                  <a:bodyPr/>
                  <a:lstStyle/>
                  <a:p>
                    <a:fld id="{F085E55C-3618-4CBB-B935-E29C5E038348}" type="VALUE">
                      <a:rPr lang="en-US" smtClean="0"/>
                      <a:pPr/>
                      <a:t>[VALUE]</a:t>
                    </a:fld>
                    <a:r>
                      <a:rPr lang="en-US"/>
                      <a:t>  Travel</a:t>
                    </a:r>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6F6-402E-A93F-3E6CC303767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Cert Salaries</c:v>
                </c:pt>
                <c:pt idx="1">
                  <c:v>Classified Salaries</c:v>
                </c:pt>
                <c:pt idx="2">
                  <c:v>Benefits</c:v>
                </c:pt>
                <c:pt idx="3">
                  <c:v>Supplies</c:v>
                </c:pt>
                <c:pt idx="4">
                  <c:v>Services</c:v>
                </c:pt>
                <c:pt idx="5">
                  <c:v>Travel</c:v>
                </c:pt>
              </c:strCache>
            </c:strRef>
          </c:cat>
          <c:val>
            <c:numRef>
              <c:f>Sheet1!$B$2:$B$7</c:f>
              <c:numCache>
                <c:formatCode>0.0%</c:formatCode>
                <c:ptCount val="6"/>
                <c:pt idx="0">
                  <c:v>0.33600000000000002</c:v>
                </c:pt>
                <c:pt idx="1">
                  <c:v>0.249</c:v>
                </c:pt>
                <c:pt idx="2">
                  <c:v>0.23200000000000001</c:v>
                </c:pt>
                <c:pt idx="3">
                  <c:v>5.6000000000000001E-2</c:v>
                </c:pt>
                <c:pt idx="4">
                  <c:v>0.125</c:v>
                </c:pt>
                <c:pt idx="5">
                  <c:v>1.0361056152340174E-3</c:v>
                </c:pt>
              </c:numCache>
            </c:numRef>
          </c:val>
          <c:extLst>
            <c:ext xmlns:c16="http://schemas.microsoft.com/office/drawing/2014/chart" uri="{C3380CC4-5D6E-409C-BE32-E72D297353CC}">
              <c16:uniqueId val="{00000000-E6F6-402E-A93F-3E6CC303767D}"/>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18512726057415"/>
          <c:y val="3.7689547126502521E-2"/>
          <c:w val="0.76295099459277227"/>
          <c:h val="0.80551869935720033"/>
        </c:manualLayout>
      </c:layout>
      <c:barChart>
        <c:barDir val="bar"/>
        <c:grouping val="clustered"/>
        <c:varyColors val="0"/>
        <c:ser>
          <c:idx val="0"/>
          <c:order val="0"/>
          <c:tx>
            <c:strRef>
              <c:f>Sheet1!$B$1</c:f>
              <c:strCache>
                <c:ptCount val="1"/>
                <c:pt idx="0">
                  <c:v>Revenues</c:v>
                </c:pt>
              </c:strCache>
            </c:strRef>
          </c:tx>
          <c:spPr>
            <a:solidFill>
              <a:schemeClr val="accent1"/>
            </a:solidFill>
            <a:ln>
              <a:noFill/>
            </a:ln>
            <a:effectLst/>
          </c:spPr>
          <c:invertIfNegative val="0"/>
          <c:dLbls>
            <c:spPr>
              <a:noFill/>
              <a:ln>
                <a:noFill/>
              </a:ln>
              <a:effectLst/>
            </c:spPr>
            <c:txPr>
              <a:bodyPr rot="0" spcFirstLastPara="1" vertOverflow="overflow" horzOverflow="overflow" vert="horz" wrap="non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Sheet1!$A$2:$A$5</c:f>
              <c:strCache>
                <c:ptCount val="4"/>
                <c:pt idx="0">
                  <c:v>26-27</c:v>
                </c:pt>
                <c:pt idx="1">
                  <c:v>25-26</c:v>
                </c:pt>
                <c:pt idx="2">
                  <c:v>24-25</c:v>
                </c:pt>
                <c:pt idx="3">
                  <c:v>23-24</c:v>
                </c:pt>
              </c:strCache>
            </c:strRef>
          </c:cat>
          <c:val>
            <c:numRef>
              <c:f>Sheet1!$B$2:$B$5</c:f>
              <c:numCache>
                <c:formatCode>_("$"* #,##0_);_("$"* \(#,##0\);_("$"* "-"??_);_(@_)</c:formatCode>
                <c:ptCount val="4"/>
                <c:pt idx="0">
                  <c:v>10704114</c:v>
                </c:pt>
                <c:pt idx="1">
                  <c:v>9192179</c:v>
                </c:pt>
                <c:pt idx="2">
                  <c:v>8250000</c:v>
                </c:pt>
                <c:pt idx="3">
                  <c:v>7400000</c:v>
                </c:pt>
              </c:numCache>
            </c:numRef>
          </c:val>
          <c:extLst>
            <c:ext xmlns:c16="http://schemas.microsoft.com/office/drawing/2014/chart" uri="{C3380CC4-5D6E-409C-BE32-E72D297353CC}">
              <c16:uniqueId val="{00000000-D7CC-41E7-A2F4-64E76670DF6B}"/>
            </c:ext>
          </c:extLst>
        </c:ser>
        <c:ser>
          <c:idx val="1"/>
          <c:order val="1"/>
          <c:tx>
            <c:strRef>
              <c:f>Sheet1!$C$1</c:f>
              <c:strCache>
                <c:ptCount val="1"/>
                <c:pt idx="0">
                  <c:v>Expenditures</c:v>
                </c:pt>
              </c:strCache>
            </c:strRef>
          </c:tx>
          <c:spPr>
            <a:solidFill>
              <a:schemeClr val="accent3"/>
            </a:solidFill>
            <a:ln>
              <a:noFill/>
            </a:ln>
            <a:effectLst/>
          </c:spPr>
          <c:invertIfNegative val="0"/>
          <c:dLbls>
            <c:dLbl>
              <c:idx val="3"/>
              <c:layout>
                <c:manualLayout>
                  <c:x val="-0.4565928674289349"/>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E7-4A2D-8CB8-85160D3C3D9F}"/>
                </c:ext>
              </c:extLst>
            </c:dLbl>
            <c:spPr>
              <a:noFill/>
              <a:ln>
                <a:noFill/>
              </a:ln>
              <a:effectLst/>
            </c:spPr>
            <c:txPr>
              <a:bodyPr rot="0" spcFirstLastPara="1" vertOverflow="ellipsis" vert="horz" wrap="non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Sheet1!$A$2:$A$5</c:f>
              <c:strCache>
                <c:ptCount val="4"/>
                <c:pt idx="0">
                  <c:v>26-27</c:v>
                </c:pt>
                <c:pt idx="1">
                  <c:v>25-26</c:v>
                </c:pt>
                <c:pt idx="2">
                  <c:v>24-25</c:v>
                </c:pt>
                <c:pt idx="3">
                  <c:v>23-24</c:v>
                </c:pt>
              </c:strCache>
            </c:strRef>
          </c:cat>
          <c:val>
            <c:numRef>
              <c:f>Sheet1!$C$2:$C$5</c:f>
              <c:numCache>
                <c:formatCode>_("$"* #,##0_);_("$"* \(#,##0\);_("$"* "-"??_);_(@_)</c:formatCode>
                <c:ptCount val="4"/>
                <c:pt idx="0">
                  <c:v>10865932</c:v>
                </c:pt>
                <c:pt idx="1">
                  <c:v>9820819</c:v>
                </c:pt>
                <c:pt idx="2">
                  <c:v>8671662</c:v>
                </c:pt>
                <c:pt idx="3">
                  <c:v>8388000</c:v>
                </c:pt>
              </c:numCache>
            </c:numRef>
          </c:val>
          <c:extLst>
            <c:ext xmlns:c16="http://schemas.microsoft.com/office/drawing/2014/chart" uri="{C3380CC4-5D6E-409C-BE32-E72D297353CC}">
              <c16:uniqueId val="{00000001-D7CC-41E7-A2F4-64E76670DF6B}"/>
            </c:ext>
          </c:extLst>
        </c:ser>
        <c:dLbls>
          <c:dLblPos val="inEnd"/>
          <c:showLegendKey val="0"/>
          <c:showVal val="1"/>
          <c:showCatName val="0"/>
          <c:showSerName val="0"/>
          <c:showPercent val="0"/>
          <c:showBubbleSize val="0"/>
        </c:dLbls>
        <c:gapWidth val="182"/>
        <c:axId val="412301144"/>
        <c:axId val="412301536"/>
      </c:barChart>
      <c:catAx>
        <c:axId val="412301144"/>
        <c:scaling>
          <c:orientation val="minMax"/>
        </c:scaling>
        <c:delete val="0"/>
        <c:axPos val="l"/>
        <c:numFmt formatCode="General" sourceLinked="1"/>
        <c:majorTickMark val="none"/>
        <c:minorTickMark val="none"/>
        <c:tickLblPos val="nextTo"/>
        <c:spPr>
          <a:noFill/>
          <a:ln w="6350"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12301536"/>
        <c:crosses val="autoZero"/>
        <c:auto val="1"/>
        <c:lblAlgn val="ctr"/>
        <c:lblOffset val="100"/>
        <c:noMultiLvlLbl val="0"/>
      </c:catAx>
      <c:valAx>
        <c:axId val="412301536"/>
        <c:scaling>
          <c:orientation val="minMax"/>
        </c:scaling>
        <c:delete val="1"/>
        <c:axPos val="b"/>
        <c:majorGridlines>
          <c:spPr>
            <a:ln w="6350" cap="flat" cmpd="sng" algn="ctr">
              <a:solidFill>
                <a:schemeClr val="tx1">
                  <a:lumMod val="15000"/>
                  <a:lumOff val="85000"/>
                </a:schemeClr>
              </a:solidFill>
              <a:prstDash val="solid"/>
              <a:round/>
            </a:ln>
            <a:effectLst/>
          </c:spPr>
        </c:majorGridlines>
        <c:numFmt formatCode="_(&quot;$&quot;* #,##0_);_(&quot;$&quot;* \(#,##0\);_(&quot;$&quot;* &quot;-&quot;??_);_(@_)" sourceLinked="1"/>
        <c:majorTickMark val="none"/>
        <c:minorTickMark val="none"/>
        <c:tickLblPos val="nextTo"/>
        <c:crossAx val="412301144"/>
        <c:crosses val="autoZero"/>
        <c:crossBetween val="between"/>
      </c:valAx>
      <c:spPr>
        <a:gradFill>
          <a:gsLst>
            <a:gs pos="0">
              <a:schemeClr val="lt1"/>
            </a:gs>
            <a:gs pos="39000">
              <a:schemeClr val="lt1"/>
            </a:gs>
            <a:gs pos="100000">
              <a:schemeClr val="lt1">
                <a:lumMod val="75000"/>
              </a:schemeClr>
            </a:gs>
          </a:gsLst>
          <a:path path="circle">
            <a:fillToRect l="50000" t="-80000" r="50000" b="180000"/>
          </a:path>
        </a:gra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gradFill>
      <a:gsLst>
        <a:gs pos="0">
          <a:schemeClr val="lt1"/>
        </a:gs>
        <a:gs pos="39000">
          <a:schemeClr val="lt1"/>
        </a:gs>
        <a:gs pos="100000">
          <a:schemeClr val="lt1">
            <a:lumMod val="75000"/>
          </a:schemeClr>
        </a:gs>
      </a:gsLst>
      <a:path path="circle">
        <a:fillToRect l="50000" t="-80000" r="50000" b="180000"/>
      </a:path>
    </a:gradFill>
    <a:ln w="6350" cap="flat" cmpd="sng" algn="ctr">
      <a:noFill/>
      <a:prstDash val="solid"/>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39472600370835"/>
          <c:y val="6.902504032801569E-3"/>
          <c:w val="0.62694787831100895"/>
          <c:h val="0.77686215427694372"/>
        </c:manualLayout>
      </c:layout>
      <c:barChart>
        <c:barDir val="bar"/>
        <c:grouping val="clustered"/>
        <c:varyColors val="0"/>
        <c:ser>
          <c:idx val="0"/>
          <c:order val="0"/>
          <c:tx>
            <c:strRef>
              <c:f>Sheet1!$B$1</c:f>
              <c:strCache>
                <c:ptCount val="1"/>
                <c:pt idx="0">
                  <c:v>Revenues</c:v>
                </c:pt>
              </c:strCache>
            </c:strRef>
          </c:tx>
          <c:spPr>
            <a:solidFill>
              <a:schemeClr val="accent1"/>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6350" cap="flat" cmpd="sng" algn="ctr">
                      <a:solidFill>
                        <a:schemeClr val="dk1">
                          <a:lumMod val="50000"/>
                          <a:lumOff val="50000"/>
                        </a:schemeClr>
                      </a:solidFill>
                      <a:prstDash val="solid"/>
                      <a:round/>
                    </a:ln>
                    <a:effectLst/>
                  </c:spPr>
                </c15:leaderLines>
              </c:ext>
            </c:extLst>
          </c:dLbls>
          <c:cat>
            <c:strRef>
              <c:f>Sheet1!$A$2:$A$5</c:f>
              <c:strCache>
                <c:ptCount val="4"/>
                <c:pt idx="0">
                  <c:v>26-27</c:v>
                </c:pt>
                <c:pt idx="1">
                  <c:v>25-26</c:v>
                </c:pt>
                <c:pt idx="2">
                  <c:v>24-25</c:v>
                </c:pt>
                <c:pt idx="3">
                  <c:v>23-24</c:v>
                </c:pt>
              </c:strCache>
            </c:strRef>
          </c:cat>
          <c:val>
            <c:numRef>
              <c:f>Sheet1!$B$2:$B$5</c:f>
              <c:numCache>
                <c:formatCode>_("$"* #,##0_);_("$"* \(#,##0\);_("$"* "-"??_);_(@_)</c:formatCode>
                <c:ptCount val="4"/>
                <c:pt idx="0">
                  <c:v>1263908</c:v>
                </c:pt>
                <c:pt idx="1">
                  <c:v>1101280</c:v>
                </c:pt>
                <c:pt idx="2">
                  <c:v>1247310</c:v>
                </c:pt>
                <c:pt idx="3">
                  <c:v>1195229</c:v>
                </c:pt>
              </c:numCache>
            </c:numRef>
          </c:val>
          <c:extLst>
            <c:ext xmlns:c16="http://schemas.microsoft.com/office/drawing/2014/chart" uri="{C3380CC4-5D6E-409C-BE32-E72D297353CC}">
              <c16:uniqueId val="{00000000-F7A3-423E-9CD1-40386DE8A5E9}"/>
            </c:ext>
          </c:extLst>
        </c:ser>
        <c:ser>
          <c:idx val="1"/>
          <c:order val="1"/>
          <c:tx>
            <c:strRef>
              <c:f>Sheet1!$C$1</c:f>
              <c:strCache>
                <c:ptCount val="1"/>
                <c:pt idx="0">
                  <c:v>Expenditures</c:v>
                </c:pt>
              </c:strCache>
            </c:strRef>
          </c:tx>
          <c:spPr>
            <a:solidFill>
              <a:schemeClr val="accent3"/>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6350" cap="flat" cmpd="sng" algn="ctr">
                      <a:solidFill>
                        <a:schemeClr val="dk1">
                          <a:lumMod val="50000"/>
                          <a:lumOff val="50000"/>
                        </a:schemeClr>
                      </a:solidFill>
                      <a:prstDash val="solid"/>
                      <a:round/>
                    </a:ln>
                    <a:effectLst/>
                  </c:spPr>
                </c15:leaderLines>
              </c:ext>
            </c:extLst>
          </c:dLbls>
          <c:cat>
            <c:strRef>
              <c:f>Sheet1!$A$2:$A$5</c:f>
              <c:strCache>
                <c:ptCount val="4"/>
                <c:pt idx="0">
                  <c:v>26-27</c:v>
                </c:pt>
                <c:pt idx="1">
                  <c:v>25-26</c:v>
                </c:pt>
                <c:pt idx="2">
                  <c:v>24-25</c:v>
                </c:pt>
                <c:pt idx="3">
                  <c:v>23-24</c:v>
                </c:pt>
              </c:strCache>
            </c:strRef>
          </c:cat>
          <c:val>
            <c:numRef>
              <c:f>Sheet1!$C$2:$C$5</c:f>
              <c:numCache>
                <c:formatCode>_("$"* #,##0_);_("$"* \(#,##0\);_("$"* "-"??_);_(@_)</c:formatCode>
                <c:ptCount val="4"/>
                <c:pt idx="0">
                  <c:v>1563209</c:v>
                </c:pt>
                <c:pt idx="1">
                  <c:v>1454686</c:v>
                </c:pt>
                <c:pt idx="2">
                  <c:v>1385385</c:v>
                </c:pt>
                <c:pt idx="3">
                  <c:v>1289696</c:v>
                </c:pt>
              </c:numCache>
            </c:numRef>
          </c:val>
          <c:extLst>
            <c:ext xmlns:c16="http://schemas.microsoft.com/office/drawing/2014/chart" uri="{C3380CC4-5D6E-409C-BE32-E72D297353CC}">
              <c16:uniqueId val="{00000001-F7A3-423E-9CD1-40386DE8A5E9}"/>
            </c:ext>
          </c:extLst>
        </c:ser>
        <c:dLbls>
          <c:dLblPos val="inEnd"/>
          <c:showLegendKey val="0"/>
          <c:showVal val="1"/>
          <c:showCatName val="0"/>
          <c:showSerName val="0"/>
          <c:showPercent val="0"/>
          <c:showBubbleSize val="0"/>
        </c:dLbls>
        <c:gapWidth val="65"/>
        <c:axId val="412302320"/>
        <c:axId val="344567032"/>
      </c:barChart>
      <c:catAx>
        <c:axId val="41230232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prstDash val="solid"/>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344567032"/>
        <c:crosses val="autoZero"/>
        <c:auto val="1"/>
        <c:lblAlgn val="ctr"/>
        <c:lblOffset val="100"/>
        <c:noMultiLvlLbl val="0"/>
      </c:catAx>
      <c:valAx>
        <c:axId val="344567032"/>
        <c:scaling>
          <c:orientation val="minMax"/>
        </c:scaling>
        <c:delete val="1"/>
        <c:axPos val="b"/>
        <c:majorGridlines>
          <c:spPr>
            <a:ln w="6350" cap="flat" cmpd="sng" algn="ctr">
              <a:gradFill>
                <a:gsLst>
                  <a:gs pos="100000">
                    <a:schemeClr val="dk1">
                      <a:lumMod val="95000"/>
                      <a:lumOff val="5000"/>
                      <a:alpha val="42000"/>
                    </a:schemeClr>
                  </a:gs>
                  <a:gs pos="0">
                    <a:schemeClr val="lt1">
                      <a:lumMod val="75000"/>
                      <a:alpha val="36000"/>
                    </a:schemeClr>
                  </a:gs>
                </a:gsLst>
                <a:lin ang="5400000" scaled="0"/>
              </a:gradFill>
              <a:prstDash val="solid"/>
              <a:round/>
            </a:ln>
            <a:effectLst/>
          </c:spPr>
        </c:majorGridlines>
        <c:numFmt formatCode="_(&quot;$&quot;* #,##0_);_(&quot;$&quot;* \(#,##0\);_(&quot;$&quot;* &quot;-&quot;??_);_(@_)" sourceLinked="1"/>
        <c:majorTickMark val="none"/>
        <c:minorTickMark val="none"/>
        <c:tickLblPos val="nextTo"/>
        <c:crossAx val="41230232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6350" cap="flat" cmpd="sng" algn="ctr">
      <a:solidFill>
        <a:schemeClr val="dk1">
          <a:lumMod val="25000"/>
          <a:lumOff val="75000"/>
        </a:schemeClr>
      </a:solidFill>
      <a:prstDash val="solid"/>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District</a:t>
            </a:r>
            <a:r>
              <a:rPr lang="en-US" baseline="0" dirty="0"/>
              <a:t> Staff</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487630881615473E-2"/>
          <c:y val="0.15812949640287771"/>
          <c:w val="0.89309967569380377"/>
          <c:h val="0.64536905908344189"/>
        </c:manualLayout>
      </c:layout>
      <c:barChart>
        <c:barDir val="col"/>
        <c:grouping val="clustered"/>
        <c:varyColors val="0"/>
        <c:ser>
          <c:idx val="1"/>
          <c:order val="1"/>
          <c:tx>
            <c:strRef>
              <c:f>Sheet1!$B$1</c:f>
              <c:strCache>
                <c:ptCount val="1"/>
                <c:pt idx="0">
                  <c:v>24-25 Actual</c:v>
                </c:pt>
              </c:strCache>
            </c:strRef>
          </c:tx>
          <c:spPr>
            <a:solidFill>
              <a:schemeClr val="accent1">
                <a:shade val="86000"/>
              </a:schemeClr>
            </a:solidFill>
            <a:ln>
              <a:noFill/>
            </a:ln>
            <a:effectLst/>
          </c:spPr>
          <c:invertIfNegative val="0"/>
          <c:cat>
            <c:strRef>
              <c:f>Sheet1!$A$2:$A$4</c:f>
              <c:strCache>
                <c:ptCount val="3"/>
                <c:pt idx="0">
                  <c:v>Admin</c:v>
                </c:pt>
                <c:pt idx="1">
                  <c:v>Certificated</c:v>
                </c:pt>
                <c:pt idx="2">
                  <c:v>Classified</c:v>
                </c:pt>
              </c:strCache>
            </c:strRef>
          </c:cat>
          <c:val>
            <c:numRef>
              <c:f>Sheet1!$B$2:$B$4</c:f>
              <c:numCache>
                <c:formatCode>General</c:formatCode>
                <c:ptCount val="3"/>
                <c:pt idx="0">
                  <c:v>8.1999999999999993</c:v>
                </c:pt>
                <c:pt idx="1">
                  <c:v>149.08000000000001</c:v>
                </c:pt>
                <c:pt idx="2">
                  <c:v>179.82</c:v>
                </c:pt>
              </c:numCache>
            </c:numRef>
          </c:val>
          <c:extLst>
            <c:ext xmlns:c16="http://schemas.microsoft.com/office/drawing/2014/chart" uri="{C3380CC4-5D6E-409C-BE32-E72D297353CC}">
              <c16:uniqueId val="{00000001-A0CF-4BEB-B57F-9E32D09A5650}"/>
            </c:ext>
          </c:extLst>
        </c:ser>
        <c:ser>
          <c:idx val="2"/>
          <c:order val="2"/>
          <c:tx>
            <c:strRef>
              <c:f>Sheet1!$C$1</c:f>
              <c:strCache>
                <c:ptCount val="1"/>
                <c:pt idx="0">
                  <c:v>25-26 Actual</c:v>
                </c:pt>
              </c:strCache>
            </c:strRef>
          </c:tx>
          <c:spPr>
            <a:solidFill>
              <a:schemeClr val="accent1">
                <a:tint val="86000"/>
              </a:schemeClr>
            </a:solidFill>
            <a:ln>
              <a:noFill/>
            </a:ln>
            <a:effectLst/>
          </c:spPr>
          <c:invertIfNegative val="0"/>
          <c:cat>
            <c:strRef>
              <c:f>Sheet1!$A$2:$A$4</c:f>
              <c:strCache>
                <c:ptCount val="3"/>
                <c:pt idx="0">
                  <c:v>Admin</c:v>
                </c:pt>
                <c:pt idx="1">
                  <c:v>Certificated</c:v>
                </c:pt>
                <c:pt idx="2">
                  <c:v>Classified</c:v>
                </c:pt>
              </c:strCache>
            </c:strRef>
          </c:cat>
          <c:val>
            <c:numRef>
              <c:f>Sheet1!$C$2:$C$4</c:f>
              <c:numCache>
                <c:formatCode>General</c:formatCode>
                <c:ptCount val="3"/>
                <c:pt idx="0">
                  <c:v>8.1999999999999993</c:v>
                </c:pt>
                <c:pt idx="1">
                  <c:v>161.9</c:v>
                </c:pt>
                <c:pt idx="2">
                  <c:v>180.27</c:v>
                </c:pt>
              </c:numCache>
            </c:numRef>
          </c:val>
          <c:extLst>
            <c:ext xmlns:c16="http://schemas.microsoft.com/office/drawing/2014/chart" uri="{C3380CC4-5D6E-409C-BE32-E72D297353CC}">
              <c16:uniqueId val="{00000002-A0CF-4BEB-B57F-9E32D09A5650}"/>
            </c:ext>
          </c:extLst>
        </c:ser>
        <c:ser>
          <c:idx val="3"/>
          <c:order val="3"/>
          <c:tx>
            <c:strRef>
              <c:f>Sheet1!$D$1</c:f>
              <c:strCache>
                <c:ptCount val="1"/>
                <c:pt idx="0">
                  <c:v>26-27 Budget</c:v>
                </c:pt>
              </c:strCache>
            </c:strRef>
          </c:tx>
          <c:spPr>
            <a:solidFill>
              <a:schemeClr val="accent1">
                <a:tint val="58000"/>
              </a:schemeClr>
            </a:solidFill>
            <a:ln>
              <a:noFill/>
            </a:ln>
            <a:effectLst/>
          </c:spPr>
          <c:invertIfNegative val="0"/>
          <c:cat>
            <c:strRef>
              <c:f>Sheet1!$A$2:$A$4</c:f>
              <c:strCache>
                <c:ptCount val="3"/>
                <c:pt idx="0">
                  <c:v>Admin</c:v>
                </c:pt>
                <c:pt idx="1">
                  <c:v>Certificated</c:v>
                </c:pt>
                <c:pt idx="2">
                  <c:v>Classified</c:v>
                </c:pt>
              </c:strCache>
            </c:strRef>
          </c:cat>
          <c:val>
            <c:numRef>
              <c:f>Sheet1!$D$2:$D$4</c:f>
              <c:numCache>
                <c:formatCode>General</c:formatCode>
                <c:ptCount val="3"/>
                <c:pt idx="0">
                  <c:v>8.1999999999999993</c:v>
                </c:pt>
                <c:pt idx="1">
                  <c:v>156.72999999999999</c:v>
                </c:pt>
                <c:pt idx="2">
                  <c:v>187.47</c:v>
                </c:pt>
              </c:numCache>
            </c:numRef>
          </c:val>
          <c:extLst>
            <c:ext xmlns:c16="http://schemas.microsoft.com/office/drawing/2014/chart" uri="{C3380CC4-5D6E-409C-BE32-E72D297353CC}">
              <c16:uniqueId val="{00000000-B1FA-4FBE-8B93-ACC360576B13}"/>
            </c:ext>
          </c:extLst>
        </c:ser>
        <c:dLbls>
          <c:showLegendKey val="0"/>
          <c:showVal val="0"/>
          <c:showCatName val="0"/>
          <c:showSerName val="0"/>
          <c:showPercent val="0"/>
          <c:showBubbleSize val="0"/>
        </c:dLbls>
        <c:gapWidth val="219"/>
        <c:axId val="710496160"/>
        <c:axId val="623847824"/>
        <c:extLst>
          <c:ext xmlns:c15="http://schemas.microsoft.com/office/drawing/2012/chart" uri="{02D57815-91ED-43cb-92C2-25804820EDAC}">
            <c15:filteredBarSeries>
              <c15:ser>
                <c:idx val="0"/>
                <c:order val="0"/>
                <c:tx>
                  <c:strRef>
                    <c:extLst>
                      <c:ext uri="{02D57815-91ED-43cb-92C2-25804820EDAC}">
                        <c15:formulaRef>
                          <c15:sqref>Sheet1!#REF!</c15:sqref>
                        </c15:formulaRef>
                      </c:ext>
                    </c:extLst>
                    <c:strCache>
                      <c:ptCount val="1"/>
                      <c:pt idx="0">
                        <c:v>#REF!</c:v>
                      </c:pt>
                    </c:strCache>
                  </c:strRef>
                </c:tx>
                <c:spPr>
                  <a:solidFill>
                    <a:schemeClr val="accent1">
                      <a:shade val="58000"/>
                    </a:schemeClr>
                  </a:solidFill>
                  <a:ln>
                    <a:noFill/>
                  </a:ln>
                  <a:effectLst/>
                </c:spPr>
                <c:invertIfNegative val="0"/>
                <c:cat>
                  <c:strRef>
                    <c:extLst>
                      <c:ext uri="{02D57815-91ED-43cb-92C2-25804820EDAC}">
                        <c15:formulaRef>
                          <c15:sqref>Sheet1!$A$2:$A$4</c15:sqref>
                        </c15:formulaRef>
                      </c:ext>
                    </c:extLst>
                    <c:strCache>
                      <c:ptCount val="3"/>
                      <c:pt idx="0">
                        <c:v>Admin</c:v>
                      </c:pt>
                      <c:pt idx="1">
                        <c:v>Certificated</c:v>
                      </c:pt>
                      <c:pt idx="2">
                        <c:v>Classified</c:v>
                      </c:pt>
                    </c:strCache>
                  </c:strRef>
                </c:cat>
                <c:val>
                  <c:numRef>
                    <c:extLst>
                      <c:ext uri="{02D57815-91ED-43cb-92C2-25804820EDAC}">
                        <c15:formulaRef>
                          <c15:sqref>Sheet1!#REF!</c15:sqref>
                        </c15:formulaRef>
                      </c:ext>
                    </c:extLst>
                    <c:numCache>
                      <c:formatCode>General</c:formatCode>
                      <c:ptCount val="1"/>
                      <c:pt idx="0">
                        <c:v>1</c:v>
                      </c:pt>
                    </c:numCache>
                  </c:numRef>
                </c:val>
                <c:extLst>
                  <c:ext xmlns:c16="http://schemas.microsoft.com/office/drawing/2014/chart" uri="{C3380CC4-5D6E-409C-BE32-E72D297353CC}">
                    <c16:uniqueId val="{00000000-A0CF-4BEB-B57F-9E32D09A5650}"/>
                  </c:ext>
                </c:extLst>
              </c15:ser>
            </c15:filteredBarSeries>
          </c:ext>
        </c:extLst>
      </c:barChart>
      <c:catAx>
        <c:axId val="71049616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3847824"/>
        <c:crosses val="autoZero"/>
        <c:auto val="1"/>
        <c:lblAlgn val="ctr"/>
        <c:lblOffset val="100"/>
        <c:noMultiLvlLbl val="0"/>
      </c:catAx>
      <c:valAx>
        <c:axId val="623847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1049616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0.76471</cdr:x>
      <cdr:y>0.14894</cdr:y>
    </cdr:from>
    <cdr:to>
      <cdr:x>1</cdr:x>
      <cdr:y>0.21277</cdr:y>
    </cdr:to>
    <cdr:sp macro="" textlink="">
      <cdr:nvSpPr>
        <cdr:cNvPr id="2" name="TextBox 1"/>
        <cdr:cNvSpPr txBox="1"/>
      </cdr:nvSpPr>
      <cdr:spPr>
        <a:xfrm xmlns:a="http://schemas.openxmlformats.org/drawingml/2006/main">
          <a:off x="2971800" y="533400"/>
          <a:ext cx="9144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3012329" cy="4621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6179" y="0"/>
            <a:ext cx="3012329" cy="462120"/>
          </a:xfrm>
          <a:prstGeom prst="rect">
            <a:avLst/>
          </a:prstGeom>
        </p:spPr>
        <p:txBody>
          <a:bodyPr vert="horz" lIns="91440" tIns="45720" rIns="91440" bIns="45720" rtlCol="0"/>
          <a:lstStyle>
            <a:lvl1pPr algn="r">
              <a:defRPr sz="1200"/>
            </a:lvl1pPr>
          </a:lstStyle>
          <a:p>
            <a:fld id="{D64E2401-7F29-4645-8E4E-D90ACACA5CD5}" type="datetimeFigureOut">
              <a:rPr lang="en-US" smtClean="0"/>
              <a:t>8/12/2026</a:t>
            </a:fld>
            <a:endParaRPr lang="en-US"/>
          </a:p>
        </p:txBody>
      </p:sp>
      <p:sp>
        <p:nvSpPr>
          <p:cNvPr id="4" name="Footer Placeholder 3"/>
          <p:cNvSpPr>
            <a:spLocks noGrp="1"/>
          </p:cNvSpPr>
          <p:nvPr>
            <p:ph type="ftr" sz="quarter" idx="2"/>
          </p:nvPr>
        </p:nvSpPr>
        <p:spPr>
          <a:xfrm>
            <a:off x="5" y="8772378"/>
            <a:ext cx="3012329" cy="4621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6179" y="8772378"/>
            <a:ext cx="3012329" cy="462120"/>
          </a:xfrm>
          <a:prstGeom prst="rect">
            <a:avLst/>
          </a:prstGeom>
        </p:spPr>
        <p:txBody>
          <a:bodyPr vert="horz" lIns="91440" tIns="45720" rIns="91440" bIns="45720" rtlCol="0" anchor="b"/>
          <a:lstStyle>
            <a:lvl1pPr algn="r">
              <a:defRPr sz="1200"/>
            </a:lvl1pPr>
          </a:lstStyle>
          <a:p>
            <a:fld id="{8BF6E418-46D1-43A0-B2CF-C6D18CB2C554}" type="slidenum">
              <a:rPr lang="en-US" smtClean="0"/>
              <a:t>‹#›</a:t>
            </a:fld>
            <a:endParaRPr lang="en-US"/>
          </a:p>
        </p:txBody>
      </p:sp>
    </p:spTree>
    <p:extLst>
      <p:ext uri="{BB962C8B-B14F-4D97-AF65-F5344CB8AC3E}">
        <p14:creationId xmlns:p14="http://schemas.microsoft.com/office/powerpoint/2010/main" val="864783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1804"/>
          </a:xfrm>
          <a:prstGeom prst="rect">
            <a:avLst/>
          </a:prstGeom>
        </p:spPr>
        <p:txBody>
          <a:bodyPr vert="horz" lIns="93744" tIns="46872" rIns="93744" bIns="46872" rtlCol="0"/>
          <a:lstStyle>
            <a:lvl1pPr algn="l" fontAlgn="auto">
              <a:spcBef>
                <a:spcPts val="0"/>
              </a:spcBef>
              <a:spcAft>
                <a:spcPts val="0"/>
              </a:spcAft>
              <a:defRPr sz="1200" smtClean="0">
                <a:latin typeface="+mn-lt"/>
              </a:defRPr>
            </a:lvl1pPr>
          </a:lstStyle>
          <a:p>
            <a:pPr>
              <a:defRPr/>
            </a:pPr>
            <a:endParaRPr lang="en-US"/>
          </a:p>
        </p:txBody>
      </p:sp>
      <p:sp>
        <p:nvSpPr>
          <p:cNvPr id="3" name="Date Placeholder 2"/>
          <p:cNvSpPr>
            <a:spLocks noGrp="1"/>
          </p:cNvSpPr>
          <p:nvPr>
            <p:ph type="dt" idx="1"/>
          </p:nvPr>
        </p:nvSpPr>
        <p:spPr>
          <a:xfrm>
            <a:off x="3936768" y="1"/>
            <a:ext cx="3011699" cy="461804"/>
          </a:xfrm>
          <a:prstGeom prst="rect">
            <a:avLst/>
          </a:prstGeom>
        </p:spPr>
        <p:txBody>
          <a:bodyPr vert="horz" lIns="93744" tIns="46872" rIns="93744" bIns="46872" rtlCol="0"/>
          <a:lstStyle>
            <a:lvl1pPr algn="r" fontAlgn="auto">
              <a:spcBef>
                <a:spcPts val="0"/>
              </a:spcBef>
              <a:spcAft>
                <a:spcPts val="0"/>
              </a:spcAft>
              <a:defRPr sz="1200" smtClean="0">
                <a:latin typeface="+mn-lt"/>
              </a:defRPr>
            </a:lvl1pPr>
          </a:lstStyle>
          <a:p>
            <a:pPr>
              <a:defRPr/>
            </a:pPr>
            <a:fld id="{93A7E935-795E-47D6-AA3E-B049C2EAD326}" type="datetimeFigureOut">
              <a:rPr lang="en-US"/>
              <a:pPr>
                <a:defRPr/>
              </a:pPr>
              <a:t>8/12/2026</a:t>
            </a:fld>
            <a:endParaRPr lang="en-US"/>
          </a:p>
        </p:txBody>
      </p:sp>
      <p:sp>
        <p:nvSpPr>
          <p:cNvPr id="4" name="Slide Image Placeholder 3"/>
          <p:cNvSpPr>
            <a:spLocks noGrp="1" noRot="1" noChangeAspect="1"/>
          </p:cNvSpPr>
          <p:nvPr>
            <p:ph type="sldImg" idx="2"/>
          </p:nvPr>
        </p:nvSpPr>
        <p:spPr>
          <a:xfrm>
            <a:off x="1165225" y="692150"/>
            <a:ext cx="4619625" cy="3465513"/>
          </a:xfrm>
          <a:prstGeom prst="rect">
            <a:avLst/>
          </a:prstGeom>
          <a:noFill/>
          <a:ln w="12700">
            <a:solidFill>
              <a:prstClr val="black"/>
            </a:solidFill>
          </a:ln>
        </p:spPr>
        <p:txBody>
          <a:bodyPr vert="horz" lIns="93744" tIns="46872" rIns="93744" bIns="46872" rtlCol="0" anchor="ctr"/>
          <a:lstStyle/>
          <a:p>
            <a:pPr lvl="0"/>
            <a:endParaRPr lang="en-US" noProof="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3744" tIns="46872" rIns="93744" bIns="4687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669"/>
            <a:ext cx="3011699" cy="461804"/>
          </a:xfrm>
          <a:prstGeom prst="rect">
            <a:avLst/>
          </a:prstGeom>
        </p:spPr>
        <p:txBody>
          <a:bodyPr vert="horz" lIns="93744" tIns="46872" rIns="93744" bIns="46872" rtlCol="0" anchor="b"/>
          <a:lstStyle>
            <a:lvl1pPr algn="l" fontAlgn="auto">
              <a:spcBef>
                <a:spcPts val="0"/>
              </a:spcBef>
              <a:spcAft>
                <a:spcPts val="0"/>
              </a:spcAft>
              <a:defRPr sz="1200" smtClean="0">
                <a:latin typeface="+mn-lt"/>
              </a:defRPr>
            </a:lvl1pPr>
          </a:lstStyle>
          <a:p>
            <a:pPr>
              <a:defRPr/>
            </a:pPr>
            <a:endParaRPr lang="en-US"/>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3744" tIns="46872" rIns="93744" bIns="46872" rtlCol="0" anchor="b"/>
          <a:lstStyle>
            <a:lvl1pPr algn="r" fontAlgn="auto">
              <a:spcBef>
                <a:spcPts val="0"/>
              </a:spcBef>
              <a:spcAft>
                <a:spcPts val="0"/>
              </a:spcAft>
              <a:defRPr sz="1200" smtClean="0">
                <a:latin typeface="+mn-lt"/>
              </a:defRPr>
            </a:lvl1pPr>
          </a:lstStyle>
          <a:p>
            <a:pPr>
              <a:defRPr/>
            </a:pPr>
            <a:fld id="{699557E7-C6BC-499F-924A-241CFA0F231B}" type="slidenum">
              <a:rPr lang="en-US"/>
              <a:pPr>
                <a:defRPr/>
              </a:pPr>
              <a:t>‹#›</a:t>
            </a:fld>
            <a:endParaRPr lang="en-US"/>
          </a:p>
        </p:txBody>
      </p:sp>
    </p:spTree>
    <p:extLst>
      <p:ext uri="{BB962C8B-B14F-4D97-AF65-F5344CB8AC3E}">
        <p14:creationId xmlns:p14="http://schemas.microsoft.com/office/powerpoint/2010/main" val="16939887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02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B97B7E-A32D-4EAA-BEE3-86450DF058BF}" type="slidenum">
              <a:rPr lang="en-US"/>
              <a:pPr fontAlgn="base">
                <a:spcBef>
                  <a:spcPct val="0"/>
                </a:spcBef>
                <a:spcAft>
                  <a:spcPct val="0"/>
                </a:spcAft>
              </a:pPr>
              <a:t>1</a:t>
            </a:fld>
            <a:endParaRPr lang="en-US"/>
          </a:p>
        </p:txBody>
      </p:sp>
    </p:spTree>
    <p:extLst>
      <p:ext uri="{BB962C8B-B14F-4D97-AF65-F5344CB8AC3E}">
        <p14:creationId xmlns:p14="http://schemas.microsoft.com/office/powerpoint/2010/main" val="169704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15</a:t>
            </a:fld>
            <a:endParaRPr lang="en-US"/>
          </a:p>
        </p:txBody>
      </p:sp>
    </p:spTree>
    <p:extLst>
      <p:ext uri="{BB962C8B-B14F-4D97-AF65-F5344CB8AC3E}">
        <p14:creationId xmlns:p14="http://schemas.microsoft.com/office/powerpoint/2010/main" val="1975591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16</a:t>
            </a:fld>
            <a:endParaRPr lang="en-US"/>
          </a:p>
        </p:txBody>
      </p:sp>
    </p:spTree>
    <p:extLst>
      <p:ext uri="{BB962C8B-B14F-4D97-AF65-F5344CB8AC3E}">
        <p14:creationId xmlns:p14="http://schemas.microsoft.com/office/powerpoint/2010/main" val="527761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17</a:t>
            </a:fld>
            <a:endParaRPr lang="en-US"/>
          </a:p>
        </p:txBody>
      </p:sp>
    </p:spTree>
    <p:extLst>
      <p:ext uri="{BB962C8B-B14F-4D97-AF65-F5344CB8AC3E}">
        <p14:creationId xmlns:p14="http://schemas.microsoft.com/office/powerpoint/2010/main" val="71907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18</a:t>
            </a:fld>
            <a:endParaRPr lang="en-US"/>
          </a:p>
        </p:txBody>
      </p:sp>
    </p:spTree>
    <p:extLst>
      <p:ext uri="{BB962C8B-B14F-4D97-AF65-F5344CB8AC3E}">
        <p14:creationId xmlns:p14="http://schemas.microsoft.com/office/powerpoint/2010/main" val="2111495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2</a:t>
            </a:fld>
            <a:endParaRPr lang="en-US"/>
          </a:p>
        </p:txBody>
      </p:sp>
    </p:spTree>
    <p:extLst>
      <p:ext uri="{BB962C8B-B14F-4D97-AF65-F5344CB8AC3E}">
        <p14:creationId xmlns:p14="http://schemas.microsoft.com/office/powerpoint/2010/main" val="931525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4</a:t>
            </a:fld>
            <a:endParaRPr lang="en-US"/>
          </a:p>
        </p:txBody>
      </p:sp>
    </p:spTree>
    <p:extLst>
      <p:ext uri="{BB962C8B-B14F-4D97-AF65-F5344CB8AC3E}">
        <p14:creationId xmlns:p14="http://schemas.microsoft.com/office/powerpoint/2010/main" val="955429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9</a:t>
            </a:fld>
            <a:endParaRPr lang="en-US"/>
          </a:p>
        </p:txBody>
      </p:sp>
    </p:spTree>
    <p:extLst>
      <p:ext uri="{BB962C8B-B14F-4D97-AF65-F5344CB8AC3E}">
        <p14:creationId xmlns:p14="http://schemas.microsoft.com/office/powerpoint/2010/main" val="3230869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10</a:t>
            </a:fld>
            <a:endParaRPr lang="en-US"/>
          </a:p>
        </p:txBody>
      </p:sp>
    </p:spTree>
    <p:extLst>
      <p:ext uri="{BB962C8B-B14F-4D97-AF65-F5344CB8AC3E}">
        <p14:creationId xmlns:p14="http://schemas.microsoft.com/office/powerpoint/2010/main" val="22538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11</a:t>
            </a:fld>
            <a:endParaRPr lang="en-US"/>
          </a:p>
        </p:txBody>
      </p:sp>
    </p:spTree>
    <p:extLst>
      <p:ext uri="{BB962C8B-B14F-4D97-AF65-F5344CB8AC3E}">
        <p14:creationId xmlns:p14="http://schemas.microsoft.com/office/powerpoint/2010/main" val="2194820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12</a:t>
            </a:fld>
            <a:endParaRPr lang="en-US"/>
          </a:p>
        </p:txBody>
      </p:sp>
    </p:spTree>
    <p:extLst>
      <p:ext uri="{BB962C8B-B14F-4D97-AF65-F5344CB8AC3E}">
        <p14:creationId xmlns:p14="http://schemas.microsoft.com/office/powerpoint/2010/main" val="2946653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13</a:t>
            </a:fld>
            <a:endParaRPr lang="en-US"/>
          </a:p>
        </p:txBody>
      </p:sp>
    </p:spTree>
    <p:extLst>
      <p:ext uri="{BB962C8B-B14F-4D97-AF65-F5344CB8AC3E}">
        <p14:creationId xmlns:p14="http://schemas.microsoft.com/office/powerpoint/2010/main" val="2557856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14</a:t>
            </a:fld>
            <a:endParaRPr lang="en-US"/>
          </a:p>
        </p:txBody>
      </p:sp>
    </p:spTree>
    <p:extLst>
      <p:ext uri="{BB962C8B-B14F-4D97-AF65-F5344CB8AC3E}">
        <p14:creationId xmlns:p14="http://schemas.microsoft.com/office/powerpoint/2010/main" val="250042212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5" name="Footer Placeholder 4"/>
          <p:cNvSpPr>
            <a:spLocks noGrp="1"/>
          </p:cNvSpPr>
          <p:nvPr>
            <p:ph type="ftr" sz="quarter" idx="11"/>
          </p:nvPr>
        </p:nvSpPr>
        <p:spPr>
          <a:xfrm>
            <a:off x="812805" y="6272785"/>
            <a:ext cx="4745736" cy="365125"/>
          </a:xfrm>
        </p:spPr>
        <p:txBody>
          <a:bodyPr/>
          <a:lstStyle/>
          <a:p>
            <a:pPr>
              <a:defRPr/>
            </a:pPr>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707219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96457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1155581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706204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pPr>
              <a:defRPr/>
            </a:pPr>
            <a:fld id="{15942040-786F-48B9-85DF-2F38A900C966}" type="datetimeFigureOut">
              <a:rPr lang="en-US" smtClean="0"/>
              <a:pPr>
                <a:defRPr/>
              </a:pPr>
              <a:t>8/12/2026</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pPr>
              <a:defRPr/>
            </a:pPr>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046341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1813783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588853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pPr>
              <a:defRPr/>
            </a:pPr>
            <a:fld id="{15942040-786F-48B9-85DF-2F38A900C966}" type="datetimeFigureOut">
              <a:rPr lang="en-US" smtClean="0"/>
              <a:pPr>
                <a:defRPr/>
              </a:pPr>
              <a:t>8/12/2026</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pPr>
              <a:defRPr/>
            </a:pPr>
            <a:endParaRPr lang="en-US"/>
          </a:p>
        </p:txBody>
      </p:sp>
      <p:sp>
        <p:nvSpPr>
          <p:cNvPr id="5" name="Slide Number Placeholder 4"/>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971133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753491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10" name="Footer Placeholder 9"/>
          <p:cNvSpPr>
            <a:spLocks noGrp="1"/>
          </p:cNvSpPr>
          <p:nvPr>
            <p:ph type="ftr" sz="quarter" idx="11"/>
          </p:nvPr>
        </p:nvSpPr>
        <p:spPr/>
        <p:txBody>
          <a:bodyPr/>
          <a:lstStyle/>
          <a:p>
            <a:pPr>
              <a:defRPr/>
            </a:pPr>
            <a:endParaRPr lang="en-US"/>
          </a:p>
        </p:txBody>
      </p:sp>
      <p:sp>
        <p:nvSpPr>
          <p:cNvPr id="11" name="Slide Number Placeholder 10"/>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1642717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pPr>
              <a:defRPr/>
            </a:pPr>
            <a:fld id="{15942040-786F-48B9-85DF-2F38A900C966}" type="datetimeFigureOut">
              <a:rPr lang="en-US" smtClean="0"/>
              <a:pPr>
                <a:defRPr/>
              </a:pPr>
              <a:t>8/12/2026</a:t>
            </a:fld>
            <a:endParaRPr lang="en-US"/>
          </a:p>
        </p:txBody>
      </p:sp>
      <p:sp>
        <p:nvSpPr>
          <p:cNvPr id="10" name="Slide Number Placeholder 9"/>
          <p:cNvSpPr>
            <a:spLocks noGrp="1"/>
          </p:cNvSpPr>
          <p:nvPr>
            <p:ph type="sldNum" sz="quarter" idx="12"/>
          </p:nvPr>
        </p:nvSpPr>
        <p:spPr/>
        <p:txBody>
          <a:body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691675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pPr>
              <a:defRPr/>
            </a:pPr>
            <a:fld id="{15942040-786F-48B9-85DF-2F38A900C966}" type="datetimeFigureOut">
              <a:rPr lang="en-US" smtClean="0"/>
              <a:pPr>
                <a:defRPr/>
              </a:pPr>
              <a:t>8/12/2026</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pPr>
              <a:defRPr/>
            </a:pPr>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616739199"/>
      </p:ext>
    </p:extLst>
  </p:cSld>
  <p:clrMap bg1="lt1" tx1="dk1" bg2="lt2" tx2="dk2" accent1="accent1" accent2="accent2" accent3="accent3" accent4="accent4" accent5="accent5" accent6="accent6" hlink="hlink" folHlink="folHlink"/>
  <p:sldLayoutIdLst>
    <p:sldLayoutId id="2147484855" r:id="rId1"/>
    <p:sldLayoutId id="2147484856" r:id="rId2"/>
    <p:sldLayoutId id="2147484857" r:id="rId3"/>
    <p:sldLayoutId id="2147484858" r:id="rId4"/>
    <p:sldLayoutId id="2147484859" r:id="rId5"/>
    <p:sldLayoutId id="2147484860" r:id="rId6"/>
    <p:sldLayoutId id="2147484861" r:id="rId7"/>
    <p:sldLayoutId id="2147484862" r:id="rId8"/>
    <p:sldLayoutId id="2147484863" r:id="rId9"/>
    <p:sldLayoutId id="2147484864" r:id="rId10"/>
    <p:sldLayoutId id="2147484865"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914400" y="838200"/>
            <a:ext cx="6553200" cy="1470025"/>
          </a:xfrm>
        </p:spPr>
        <p:txBody>
          <a:bodyPr>
            <a:normAutofit/>
          </a:bodyPr>
          <a:lstStyle/>
          <a:p>
            <a:pPr algn="ctr"/>
            <a:r>
              <a:rPr lang="en-US" sz="4000" dirty="0"/>
              <a:t>Woodland School District</a:t>
            </a:r>
            <a:br>
              <a:rPr lang="en-US" sz="4000" dirty="0"/>
            </a:br>
            <a:r>
              <a:rPr lang="en-US" sz="4000" dirty="0"/>
              <a:t>2026-2027 Budget Summary</a:t>
            </a:r>
          </a:p>
        </p:txBody>
      </p:sp>
      <p:sp>
        <p:nvSpPr>
          <p:cNvPr id="3" name="Subtitle 2"/>
          <p:cNvSpPr>
            <a:spLocks noGrp="1"/>
          </p:cNvSpPr>
          <p:nvPr>
            <p:ph type="subTitle" idx="1"/>
          </p:nvPr>
        </p:nvSpPr>
        <p:spPr>
          <a:xfrm>
            <a:off x="2590800" y="3733800"/>
            <a:ext cx="4648200" cy="1752600"/>
          </a:xfrm>
        </p:spPr>
        <p:txBody>
          <a:bodyPr rtlCol="0">
            <a:normAutofit/>
          </a:bodyPr>
          <a:lstStyle/>
          <a:p>
            <a:pPr fontAlgn="auto">
              <a:spcAft>
                <a:spcPts val="0"/>
              </a:spcAft>
              <a:buFont typeface="Arial" pitchFamily="34" charset="0"/>
              <a:buNone/>
              <a:defRPr/>
            </a:pPr>
            <a:r>
              <a:rPr lang="en-US" dirty="0"/>
              <a:t>Presented by:</a:t>
            </a:r>
          </a:p>
          <a:p>
            <a:pPr fontAlgn="auto">
              <a:spcAft>
                <a:spcPts val="0"/>
              </a:spcAft>
              <a:buFont typeface="Arial" pitchFamily="34" charset="0"/>
              <a:buNone/>
              <a:defRPr/>
            </a:pPr>
            <a:r>
              <a:rPr lang="en-US" dirty="0"/>
              <a:t>Stacy Brown</a:t>
            </a:r>
          </a:p>
          <a:p>
            <a:pPr fontAlgn="auto">
              <a:spcAft>
                <a:spcPts val="0"/>
              </a:spcAft>
              <a:buFont typeface="Arial" pitchFamily="34" charset="0"/>
              <a:buNone/>
              <a:defRPr/>
            </a:pPr>
            <a:r>
              <a:rPr lang="en-US" dirty="0"/>
              <a:t>Executive Director of Business Services</a:t>
            </a:r>
          </a:p>
          <a:p>
            <a:pPr fontAlgn="auto">
              <a:spcAft>
                <a:spcPts val="0"/>
              </a:spcAft>
              <a:buFont typeface="Arial" pitchFamily="34" charset="0"/>
              <a:buNone/>
              <a:defRPr/>
            </a:pPr>
            <a:r>
              <a:rPr lang="en-US" dirty="0"/>
              <a:t>August 13,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D6473-7A29-4B06-B7B6-C3B1A9F499BF}"/>
              </a:ext>
            </a:extLst>
          </p:cNvPr>
          <p:cNvSpPr>
            <a:spLocks noGrp="1"/>
          </p:cNvSpPr>
          <p:nvPr>
            <p:ph type="title"/>
          </p:nvPr>
        </p:nvSpPr>
        <p:spPr>
          <a:xfrm>
            <a:off x="609600" y="304579"/>
            <a:ext cx="6347714" cy="609600"/>
          </a:xfrm>
        </p:spPr>
        <p:txBody>
          <a:bodyPr>
            <a:noAutofit/>
          </a:bodyPr>
          <a:lstStyle/>
          <a:p>
            <a:pPr algn="ctr"/>
            <a:r>
              <a:rPr lang="en-US" sz="2000" dirty="0"/>
              <a:t>26-27 Budget</a:t>
            </a:r>
            <a:br>
              <a:rPr lang="en-US" sz="2000" dirty="0"/>
            </a:br>
            <a:r>
              <a:rPr lang="en-US" sz="2000" dirty="0"/>
              <a:t>General Fund Expenditures - % of Total by Object</a:t>
            </a:r>
          </a:p>
        </p:txBody>
      </p:sp>
      <p:graphicFrame>
        <p:nvGraphicFramePr>
          <p:cNvPr id="7" name="Content Placeholder 6">
            <a:extLst>
              <a:ext uri="{FF2B5EF4-FFF2-40B4-BE49-F238E27FC236}">
                <a16:creationId xmlns:a16="http://schemas.microsoft.com/office/drawing/2014/main" id="{39F3F167-F728-462D-93A0-0673CD3F09E2}"/>
              </a:ext>
            </a:extLst>
          </p:cNvPr>
          <p:cNvGraphicFramePr>
            <a:graphicFrameLocks noGrp="1"/>
          </p:cNvGraphicFramePr>
          <p:nvPr>
            <p:ph sz="half" idx="1"/>
            <p:extLst>
              <p:ext uri="{D42A27DB-BD31-4B8C-83A1-F6EECF244321}">
                <p14:modId xmlns:p14="http://schemas.microsoft.com/office/powerpoint/2010/main" val="936971438"/>
              </p:ext>
            </p:extLst>
          </p:nvPr>
        </p:nvGraphicFramePr>
        <p:xfrm>
          <a:off x="609600" y="1219200"/>
          <a:ext cx="6858000"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B587D49-A1DE-451E-B80B-85A803F7B7DD}"/>
              </a:ext>
            </a:extLst>
          </p:cNvPr>
          <p:cNvSpPr txBox="1"/>
          <p:nvPr/>
        </p:nvSpPr>
        <p:spPr>
          <a:xfrm>
            <a:off x="381000" y="5562600"/>
            <a:ext cx="8077199" cy="1200329"/>
          </a:xfrm>
          <a:prstGeom prst="rect">
            <a:avLst/>
          </a:prstGeom>
          <a:noFill/>
        </p:spPr>
        <p:txBody>
          <a:bodyPr wrap="square" rtlCol="0">
            <a:spAutoFit/>
          </a:bodyPr>
          <a:lstStyle/>
          <a:p>
            <a:r>
              <a:rPr lang="en-US" dirty="0"/>
              <a:t>Salaries and benefits account for 81.7% of total expenditures.   This is down from 82.5% last year.  Staff numbers have decreased in both certificated and classified from the 25-26 budget and services are up due to increased Special Education outside placements and insurance costs.</a:t>
            </a:r>
          </a:p>
        </p:txBody>
      </p:sp>
    </p:spTree>
    <p:extLst>
      <p:ext uri="{BB962C8B-B14F-4D97-AF65-F5344CB8AC3E}">
        <p14:creationId xmlns:p14="http://schemas.microsoft.com/office/powerpoint/2010/main" val="4184026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599" y="304800"/>
            <a:ext cx="6347713" cy="716599"/>
          </a:xfrm>
        </p:spPr>
        <p:txBody>
          <a:bodyPr>
            <a:noAutofit/>
          </a:bodyPr>
          <a:lstStyle/>
          <a:p>
            <a:pPr algn="ctr"/>
            <a:r>
              <a:rPr lang="en-US" sz="2000" dirty="0"/>
              <a:t>26-27 Budget</a:t>
            </a:r>
            <a:br>
              <a:rPr lang="en-US" sz="2000" dirty="0"/>
            </a:br>
            <a:r>
              <a:rPr lang="en-US" sz="2000" dirty="0"/>
              <a:t>Transportation &amp; Food Service </a:t>
            </a:r>
          </a:p>
        </p:txBody>
      </p:sp>
      <p:sp>
        <p:nvSpPr>
          <p:cNvPr id="5" name="Text Placeholder 4"/>
          <p:cNvSpPr>
            <a:spLocks noGrp="1"/>
          </p:cNvSpPr>
          <p:nvPr>
            <p:ph type="body" idx="1"/>
          </p:nvPr>
        </p:nvSpPr>
        <p:spPr>
          <a:xfrm>
            <a:off x="381000" y="1219201"/>
            <a:ext cx="4040188" cy="487999"/>
          </a:xfrm>
        </p:spPr>
        <p:style>
          <a:lnRef idx="1">
            <a:schemeClr val="dk1"/>
          </a:lnRef>
          <a:fillRef idx="2">
            <a:schemeClr val="dk1"/>
          </a:fillRef>
          <a:effectRef idx="1">
            <a:schemeClr val="dk1"/>
          </a:effectRef>
          <a:fontRef idx="minor">
            <a:schemeClr val="dk1"/>
          </a:fontRef>
        </p:style>
        <p:txBody>
          <a:bodyPr>
            <a:normAutofit fontScale="85000" lnSpcReduction="10000"/>
          </a:bodyPr>
          <a:lstStyle/>
          <a:p>
            <a:r>
              <a:rPr lang="en-US" sz="2000" dirty="0">
                <a:solidFill>
                  <a:schemeClr val="bg1"/>
                </a:solidFill>
              </a:rPr>
              <a:t>Transportation Revenues/Expend</a:t>
            </a:r>
            <a:endParaRPr lang="en-US" sz="2000" dirty="0"/>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2386813293"/>
              </p:ext>
            </p:extLst>
          </p:nvPr>
        </p:nvGraphicFramePr>
        <p:xfrm>
          <a:off x="609599" y="1905000"/>
          <a:ext cx="3090863" cy="373379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p:cNvSpPr>
            <a:spLocks noGrp="1"/>
          </p:cNvSpPr>
          <p:nvPr>
            <p:ph type="body" sz="quarter" idx="3"/>
          </p:nvPr>
        </p:nvSpPr>
        <p:spPr>
          <a:xfrm>
            <a:off x="4800600" y="1219201"/>
            <a:ext cx="3886200" cy="487999"/>
          </a:xfrm>
        </p:spPr>
        <p:style>
          <a:lnRef idx="1">
            <a:schemeClr val="dk1"/>
          </a:lnRef>
          <a:fillRef idx="2">
            <a:schemeClr val="dk1"/>
          </a:fillRef>
          <a:effectRef idx="1">
            <a:schemeClr val="dk1"/>
          </a:effectRef>
          <a:fontRef idx="minor">
            <a:schemeClr val="dk1"/>
          </a:fontRef>
        </p:style>
        <p:txBody>
          <a:bodyPr>
            <a:normAutofit fontScale="85000" lnSpcReduction="10000"/>
          </a:bodyPr>
          <a:lstStyle/>
          <a:p>
            <a:r>
              <a:rPr lang="en-US" sz="2000" dirty="0">
                <a:solidFill>
                  <a:schemeClr val="bg1"/>
                </a:solidFill>
              </a:rPr>
              <a:t>Food Service Revenues/Expend</a:t>
            </a:r>
          </a:p>
        </p:txBody>
      </p:sp>
      <p:graphicFrame>
        <p:nvGraphicFramePr>
          <p:cNvPr id="16" name="Content Placeholder 15"/>
          <p:cNvGraphicFramePr>
            <a:graphicFrameLocks noGrp="1"/>
          </p:cNvGraphicFramePr>
          <p:nvPr>
            <p:ph sz="quarter" idx="4"/>
            <p:extLst>
              <p:ext uri="{D42A27DB-BD31-4B8C-83A1-F6EECF244321}">
                <p14:modId xmlns:p14="http://schemas.microsoft.com/office/powerpoint/2010/main" val="3753032873"/>
              </p:ext>
            </p:extLst>
          </p:nvPr>
        </p:nvGraphicFramePr>
        <p:xfrm>
          <a:off x="5198268" y="1905002"/>
          <a:ext cx="3090863" cy="373379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EFBAD171-83F0-4679-A814-2A2DCB13CEE5}"/>
              </a:ext>
            </a:extLst>
          </p:cNvPr>
          <p:cNvSpPr txBox="1"/>
          <p:nvPr/>
        </p:nvSpPr>
        <p:spPr>
          <a:xfrm>
            <a:off x="609599" y="5715000"/>
            <a:ext cx="3090863" cy="938719"/>
          </a:xfrm>
          <a:prstGeom prst="rect">
            <a:avLst/>
          </a:prstGeom>
          <a:noFill/>
        </p:spPr>
        <p:txBody>
          <a:bodyPr wrap="square" rtlCol="0">
            <a:spAutoFit/>
          </a:bodyPr>
          <a:lstStyle/>
          <a:p>
            <a:r>
              <a:rPr lang="en-US" sz="1100" dirty="0"/>
              <a:t>Revenues only include the state-funded revenues.  We also receive payments from the other districts.  Woodland’s portion of KWRL for 26-27 is $161,000 ($30,000 less than the 25-26 budget).</a:t>
            </a:r>
          </a:p>
        </p:txBody>
      </p:sp>
      <p:sp>
        <p:nvSpPr>
          <p:cNvPr id="8" name="TextBox 7">
            <a:extLst>
              <a:ext uri="{FF2B5EF4-FFF2-40B4-BE49-F238E27FC236}">
                <a16:creationId xmlns:a16="http://schemas.microsoft.com/office/drawing/2014/main" id="{2749500C-7181-4CD1-8C79-ADCAF2D17C0B}"/>
              </a:ext>
            </a:extLst>
          </p:cNvPr>
          <p:cNvSpPr txBox="1"/>
          <p:nvPr/>
        </p:nvSpPr>
        <p:spPr>
          <a:xfrm>
            <a:off x="4076698" y="5836602"/>
            <a:ext cx="4610101" cy="938719"/>
          </a:xfrm>
          <a:prstGeom prst="rect">
            <a:avLst/>
          </a:prstGeom>
          <a:noFill/>
        </p:spPr>
        <p:txBody>
          <a:bodyPr wrap="square" rtlCol="0">
            <a:spAutoFit/>
          </a:bodyPr>
          <a:lstStyle/>
          <a:p>
            <a:r>
              <a:rPr lang="en-US" sz="1100" dirty="0"/>
              <a:t>26-27 Food Service cost is approximately $299,000 in comparison with the previous year budgeted cost of $353,000.  Participation has increased in the last year and salary and benefit increases were less than last year.  We did not </a:t>
            </a:r>
            <a:r>
              <a:rPr lang="en-US" sz="1100"/>
              <a:t>make any </a:t>
            </a:r>
            <a:r>
              <a:rPr lang="en-US" sz="1100" dirty="0"/>
              <a:t>increases or decreases to staffing levels.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609600"/>
          </a:xfrm>
        </p:spPr>
        <p:txBody>
          <a:bodyPr>
            <a:noAutofit/>
          </a:bodyPr>
          <a:lstStyle/>
          <a:p>
            <a:pPr algn="ctr"/>
            <a:r>
              <a:rPr lang="en-US" sz="2000" dirty="0"/>
              <a:t>26-27 Budget</a:t>
            </a:r>
            <a:br>
              <a:rPr lang="en-US" sz="2000" dirty="0"/>
            </a:br>
            <a:r>
              <a:rPr lang="en-US" sz="2000" dirty="0"/>
              <a:t>Before and After School Care</a:t>
            </a:r>
          </a:p>
        </p:txBody>
      </p:sp>
      <p:sp>
        <p:nvSpPr>
          <p:cNvPr id="7" name="Content Placeholder 6"/>
          <p:cNvSpPr>
            <a:spLocks noGrp="1"/>
          </p:cNvSpPr>
          <p:nvPr>
            <p:ph idx="1"/>
          </p:nvPr>
        </p:nvSpPr>
        <p:spPr>
          <a:xfrm>
            <a:off x="685800" y="1524000"/>
            <a:ext cx="8077200" cy="4343400"/>
          </a:xfrm>
        </p:spPr>
        <p:txBody>
          <a:bodyPr>
            <a:normAutofit lnSpcReduction="10000"/>
          </a:bodyPr>
          <a:lstStyle/>
          <a:p>
            <a:r>
              <a:rPr lang="en-US" dirty="0"/>
              <a:t>For many years, the WCC programs have provided opportunities for parents and students in a small community without many daycare options for families.</a:t>
            </a:r>
          </a:p>
          <a:p>
            <a:r>
              <a:rPr lang="en-US" dirty="0"/>
              <a:t>The programs served about 120 families throughout the year at Columbia and North Fork.  They also provide summer care at Columbia.</a:t>
            </a:r>
          </a:p>
          <a:p>
            <a:r>
              <a:rPr lang="en-US" dirty="0"/>
              <a:t>The WCC program is licensed by the state and able to provide options for low-income families.</a:t>
            </a:r>
          </a:p>
          <a:p>
            <a:r>
              <a:rPr lang="en-US" dirty="0"/>
              <a:t>Daycare programs are budgeted to run at a loss of $32,000 for 26-27 (in comparison with $15,000 in 25-26).  The DSHS fees have leveled off (they increased considerably the past couple of years) and DSHS pays more in fees than our parents who pay the hourly rate.  Increases to salaries and benefits have also contributed to the greater budgeted cost of WCC.</a:t>
            </a:r>
          </a:p>
          <a:p>
            <a:pPr>
              <a:buNone/>
            </a:pPr>
            <a:endParaRPr lang="en-US" dirty="0"/>
          </a:p>
          <a:p>
            <a:endParaRPr lang="en-US" dirty="0"/>
          </a:p>
          <a:p>
            <a:endParaRPr lang="en-US" dirty="0"/>
          </a:p>
          <a:p>
            <a:endParaRPr lang="en-US" dirty="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7772401" cy="609600"/>
          </a:xfrm>
        </p:spPr>
        <p:txBody>
          <a:bodyPr>
            <a:noAutofit/>
          </a:bodyPr>
          <a:lstStyle/>
          <a:p>
            <a:pPr algn="ctr"/>
            <a:r>
              <a:rPr lang="en-US" sz="2000" dirty="0"/>
              <a:t>26-27 Budget</a:t>
            </a:r>
            <a:br>
              <a:rPr lang="en-US" sz="2000" dirty="0"/>
            </a:br>
            <a:r>
              <a:rPr lang="en-US" sz="2000" dirty="0"/>
              <a:t>History of Staff Changes</a:t>
            </a:r>
          </a:p>
        </p:txBody>
      </p:sp>
      <p:graphicFrame>
        <p:nvGraphicFramePr>
          <p:cNvPr id="9" name="Content Placeholder 8">
            <a:extLst>
              <a:ext uri="{FF2B5EF4-FFF2-40B4-BE49-F238E27FC236}">
                <a16:creationId xmlns:a16="http://schemas.microsoft.com/office/drawing/2014/main" id="{0C29FE0B-ACF5-46B3-8111-F3A3B8760A22}"/>
              </a:ext>
            </a:extLst>
          </p:cNvPr>
          <p:cNvGraphicFramePr>
            <a:graphicFrameLocks noGrp="1"/>
          </p:cNvGraphicFramePr>
          <p:nvPr>
            <p:ph idx="1"/>
            <p:extLst>
              <p:ext uri="{D42A27DB-BD31-4B8C-83A1-F6EECF244321}">
                <p14:modId xmlns:p14="http://schemas.microsoft.com/office/powerpoint/2010/main" val="1208940594"/>
              </p:ext>
            </p:extLst>
          </p:nvPr>
        </p:nvGraphicFramePr>
        <p:xfrm>
          <a:off x="609599" y="1524000"/>
          <a:ext cx="6345238"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3284D5A4-AC3B-4C2C-93F2-55EFB8C37FA9}"/>
              </a:ext>
            </a:extLst>
          </p:cNvPr>
          <p:cNvSpPr txBox="1"/>
          <p:nvPr/>
        </p:nvSpPr>
        <p:spPr>
          <a:xfrm>
            <a:off x="7467600" y="1524000"/>
            <a:ext cx="1219200" cy="4662815"/>
          </a:xfrm>
          <a:prstGeom prst="rect">
            <a:avLst/>
          </a:prstGeom>
          <a:noFill/>
        </p:spPr>
        <p:txBody>
          <a:bodyPr wrap="square" rtlCol="0">
            <a:spAutoFit/>
          </a:bodyPr>
          <a:lstStyle/>
          <a:p>
            <a:r>
              <a:rPr lang="en-US" sz="1100" dirty="0"/>
              <a:t>It made more sense to compare 25-26 Actual to the 26-27 Budget instead of the 25-26 Budget, since there were some positions that we did not fill due to the enrollment loss.  Even with that, you can see that we have almost 6 less teachers for 26-27, based on the resolution passed by the board in May.  The increase in classified staff is mostly due to an increase in bus drivers.</a:t>
            </a:r>
          </a:p>
        </p:txBody>
      </p:sp>
    </p:spTree>
    <p:extLst>
      <p:ext uri="{BB962C8B-B14F-4D97-AF65-F5344CB8AC3E}">
        <p14:creationId xmlns:p14="http://schemas.microsoft.com/office/powerpoint/2010/main" val="3307642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219200"/>
            <a:ext cx="6858000" cy="1362075"/>
          </a:xfrm>
        </p:spPr>
        <p:txBody>
          <a:bodyPr/>
          <a:lstStyle/>
          <a:p>
            <a:r>
              <a:rPr lang="en-US" b="1" dirty="0">
                <a:ln w="18415" cmpd="sng">
                  <a:solidFill>
                    <a:srgbClr val="FFFFFF"/>
                  </a:solidFill>
                  <a:prstDash val="solid"/>
                </a:ln>
                <a:solidFill>
                  <a:schemeClr val="accent2"/>
                </a:solidFill>
                <a:effectLst>
                  <a:reflection blurRad="6350" stA="55000" endA="300" endPos="45500" dir="5400000" sy="-100000" algn="bl" rotWithShape="0"/>
                </a:effectLst>
                <a:latin typeface="Century Gothic" pitchFamily="34" charset="0"/>
              </a:rPr>
              <a:t>OTHER FUNDS</a:t>
            </a:r>
            <a:endParaRPr lang="en-US" dirty="0">
              <a:solidFill>
                <a:schemeClr val="tx2">
                  <a:lumMod val="20000"/>
                  <a:lumOff val="80000"/>
                </a:schemeClr>
              </a:solidFill>
              <a:effectLst>
                <a:reflection blurRad="6350" stA="55000" endA="300" endPos="45500" dir="5400000" sy="-100000" algn="bl" rotWithShape="0"/>
              </a:effectLst>
            </a:endParaRPr>
          </a:p>
        </p:txBody>
      </p:sp>
      <p:sp>
        <p:nvSpPr>
          <p:cNvPr id="3" name="Text Placeholder 2"/>
          <p:cNvSpPr>
            <a:spLocks noGrp="1"/>
          </p:cNvSpPr>
          <p:nvPr>
            <p:ph type="body" idx="1"/>
          </p:nvPr>
        </p:nvSpPr>
        <p:spPr>
          <a:xfrm>
            <a:off x="1600200" y="2895600"/>
            <a:ext cx="6858000" cy="2133600"/>
          </a:xfrm>
        </p:spPr>
        <p:txBody>
          <a:bodyPr>
            <a:normAutofit/>
          </a:bodyPr>
          <a:lstStyle/>
          <a:p>
            <a:r>
              <a:rPr lang="en-US" dirty="0">
                <a:solidFill>
                  <a:schemeClr val="tx1"/>
                </a:solidFill>
              </a:rPr>
              <a:t>Capital Projects  </a:t>
            </a:r>
          </a:p>
          <a:p>
            <a:r>
              <a:rPr lang="en-US" dirty="0">
                <a:solidFill>
                  <a:schemeClr val="tx1"/>
                </a:solidFill>
              </a:rPr>
              <a:t>Debt Service</a:t>
            </a:r>
          </a:p>
          <a:p>
            <a:r>
              <a:rPr lang="en-US" dirty="0">
                <a:solidFill>
                  <a:schemeClr val="tx1"/>
                </a:solidFill>
              </a:rPr>
              <a:t>ASB	 </a:t>
            </a:r>
          </a:p>
          <a:p>
            <a:r>
              <a:rPr lang="en-US" dirty="0">
                <a:solidFill>
                  <a:schemeClr val="tx1"/>
                </a:solidFill>
              </a:rPr>
              <a:t>Transportation vehicle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6056" y="381000"/>
            <a:ext cx="7511144" cy="990600"/>
          </a:xfrm>
        </p:spPr>
        <p:txBody>
          <a:bodyPr>
            <a:noAutofit/>
          </a:bodyPr>
          <a:lstStyle/>
          <a:p>
            <a:r>
              <a:rPr lang="en-US" b="1" dirty="0">
                <a:ln w="18415" cmpd="sng">
                  <a:solidFill>
                    <a:srgbClr val="FFFFFF"/>
                  </a:solidFill>
                  <a:prstDash val="solid"/>
                </a:ln>
                <a:solidFill>
                  <a:schemeClr val="accent2"/>
                </a:solidFill>
                <a:effectLst>
                  <a:reflection blurRad="6350" stA="55000" endA="300" endPos="45500" dir="5400000" sy="-100000" algn="bl" rotWithShape="0"/>
                </a:effectLst>
                <a:latin typeface="Century Gothic" pitchFamily="34" charset="0"/>
              </a:rPr>
              <a:t>CAPITAL PROJECTS FUND</a:t>
            </a:r>
            <a:endParaRPr lang="en-US" b="1" dirty="0">
              <a:ln w="18415" cmpd="sng">
                <a:solidFill>
                  <a:srgbClr val="FFFFFF"/>
                </a:solidFill>
                <a:prstDash val="solid"/>
              </a:ln>
              <a:solidFill>
                <a:srgbClr val="FFFFFF"/>
              </a:solidFill>
              <a:effectLst>
                <a:reflection blurRad="6350" stA="55000" endA="300" endPos="45500" dir="5400000" sy="-100000" algn="bl" rotWithShape="0"/>
              </a:effectLst>
              <a:latin typeface="Century Gothic" pitchFamily="34" charset="0"/>
            </a:endParaRPr>
          </a:p>
        </p:txBody>
      </p:sp>
      <p:sp>
        <p:nvSpPr>
          <p:cNvPr id="5" name="Content Placeholder 4"/>
          <p:cNvSpPr>
            <a:spLocks noGrp="1"/>
          </p:cNvSpPr>
          <p:nvPr>
            <p:ph idx="1"/>
          </p:nvPr>
        </p:nvSpPr>
        <p:spPr>
          <a:xfrm>
            <a:off x="533400" y="1981200"/>
            <a:ext cx="8153400" cy="3581400"/>
          </a:xfrm>
          <a:effectLst>
            <a:outerShdw blurRad="76200" dist="12700" dir="2700000" sy="-23000" kx="-800400" algn="bl" rotWithShape="0">
              <a:prstClr val="black">
                <a:alpha val="20000"/>
              </a:prstClr>
            </a:outerShdw>
          </a:effectLst>
        </p:spPr>
        <p:txBody>
          <a:bodyPr>
            <a:normAutofit/>
          </a:bodyPr>
          <a:lstStyle/>
          <a:p>
            <a:pPr>
              <a:buClr>
                <a:schemeClr val="bg2">
                  <a:lumMod val="20000"/>
                  <a:lumOff val="80000"/>
                </a:schemeClr>
              </a:buClr>
            </a:pPr>
            <a:endParaRPr lang="en-US" dirty="0"/>
          </a:p>
          <a:p>
            <a:pPr>
              <a:buClr>
                <a:schemeClr val="bg2">
                  <a:lumMod val="20000"/>
                  <a:lumOff val="80000"/>
                </a:schemeClr>
              </a:buClr>
            </a:pPr>
            <a:r>
              <a:rPr lang="en-US" dirty="0"/>
              <a:t>Beginning Fund Balance			$   800,000</a:t>
            </a:r>
          </a:p>
          <a:p>
            <a:pPr>
              <a:buClr>
                <a:schemeClr val="bg2">
                  <a:lumMod val="20000"/>
                  <a:lumOff val="80000"/>
                </a:schemeClr>
              </a:buClr>
              <a:buNone/>
            </a:pPr>
            <a:endParaRPr lang="en-US" sz="1600" dirty="0"/>
          </a:p>
          <a:p>
            <a:pPr>
              <a:buClr>
                <a:schemeClr val="bg2">
                  <a:lumMod val="20000"/>
                  <a:lumOff val="80000"/>
                </a:schemeClr>
              </a:buClr>
            </a:pPr>
            <a:r>
              <a:rPr lang="en-US" dirty="0"/>
              <a:t>Revenues/Other Financing Source           	$1,112,000</a:t>
            </a:r>
          </a:p>
          <a:p>
            <a:pPr>
              <a:buClr>
                <a:schemeClr val="bg2">
                  <a:lumMod val="20000"/>
                  <a:lumOff val="80000"/>
                </a:schemeClr>
              </a:buClr>
              <a:buNone/>
            </a:pPr>
            <a:r>
              <a:rPr lang="en-US" sz="1600" dirty="0"/>
              <a:t>	</a:t>
            </a:r>
          </a:p>
          <a:p>
            <a:pPr>
              <a:buClr>
                <a:schemeClr val="bg2">
                  <a:lumMod val="20000"/>
                  <a:lumOff val="80000"/>
                </a:schemeClr>
              </a:buClr>
            </a:pPr>
            <a:r>
              <a:rPr lang="en-US" dirty="0"/>
              <a:t>Expenditures/Financial Uses			</a:t>
            </a:r>
            <a:r>
              <a:rPr lang="en-US" u="sng" dirty="0"/>
              <a:t>$   850,000</a:t>
            </a:r>
          </a:p>
          <a:p>
            <a:pPr>
              <a:buClr>
                <a:schemeClr val="bg2">
                  <a:lumMod val="20000"/>
                  <a:lumOff val="80000"/>
                </a:schemeClr>
              </a:buClr>
              <a:buNone/>
            </a:pPr>
            <a:endParaRPr lang="en-US" sz="1600" dirty="0"/>
          </a:p>
          <a:p>
            <a:pPr>
              <a:buClr>
                <a:schemeClr val="bg2">
                  <a:lumMod val="20000"/>
                  <a:lumOff val="80000"/>
                </a:schemeClr>
              </a:buClr>
            </a:pPr>
            <a:r>
              <a:rPr lang="en-US" dirty="0"/>
              <a:t>Ending Fund Balance				$1,062,000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228600"/>
            <a:ext cx="5257800" cy="1066800"/>
          </a:xfrm>
        </p:spPr>
        <p:txBody>
          <a:bodyPr>
            <a:normAutofit/>
          </a:bodyPr>
          <a:lstStyle/>
          <a:p>
            <a:r>
              <a:rPr lang="en-US" b="1" dirty="0">
                <a:ln w="18415" cmpd="sng">
                  <a:solidFill>
                    <a:srgbClr val="FFFFFF"/>
                  </a:solidFill>
                  <a:prstDash val="solid"/>
                </a:ln>
                <a:solidFill>
                  <a:schemeClr val="accent2"/>
                </a:solidFill>
                <a:effectLst>
                  <a:reflection blurRad="6350" stA="55000" endA="300" endPos="45500" dir="5400000" sy="-100000" algn="bl" rotWithShape="0"/>
                </a:effectLst>
                <a:latin typeface="Century Gothic" pitchFamily="34" charset="0"/>
              </a:rPr>
              <a:t>DEBT SERVICE FUND</a:t>
            </a:r>
          </a:p>
        </p:txBody>
      </p:sp>
      <p:sp>
        <p:nvSpPr>
          <p:cNvPr id="5" name="Content Placeholder 4"/>
          <p:cNvSpPr>
            <a:spLocks noGrp="1"/>
          </p:cNvSpPr>
          <p:nvPr>
            <p:ph idx="1"/>
          </p:nvPr>
        </p:nvSpPr>
        <p:spPr>
          <a:xfrm>
            <a:off x="533400" y="1981200"/>
            <a:ext cx="8153400" cy="4495800"/>
          </a:xfrm>
          <a:effectLst>
            <a:outerShdw blurRad="76200" dist="12700" dir="2700000" sy="-23000" kx="-800400" algn="bl" rotWithShape="0">
              <a:prstClr val="black">
                <a:alpha val="20000"/>
              </a:prstClr>
            </a:outerShdw>
          </a:effectLst>
        </p:spPr>
        <p:txBody>
          <a:bodyPr/>
          <a:lstStyle/>
          <a:p>
            <a:pPr>
              <a:buClr>
                <a:schemeClr val="bg2">
                  <a:lumMod val="20000"/>
                  <a:lumOff val="80000"/>
                </a:schemeClr>
              </a:buClr>
            </a:pPr>
            <a:endParaRPr lang="en-US" dirty="0"/>
          </a:p>
          <a:p>
            <a:pPr>
              <a:buClr>
                <a:schemeClr val="bg2">
                  <a:lumMod val="20000"/>
                  <a:lumOff val="80000"/>
                </a:schemeClr>
              </a:buClr>
            </a:pPr>
            <a:r>
              <a:rPr lang="en-US" dirty="0"/>
              <a:t>Beginning Fund Balance			$  2,000,000</a:t>
            </a:r>
          </a:p>
          <a:p>
            <a:pPr>
              <a:buClr>
                <a:schemeClr val="bg2">
                  <a:lumMod val="20000"/>
                  <a:lumOff val="80000"/>
                </a:schemeClr>
              </a:buClr>
              <a:buNone/>
            </a:pPr>
            <a:endParaRPr lang="en-US" sz="1600" dirty="0"/>
          </a:p>
          <a:p>
            <a:pPr>
              <a:buClr>
                <a:schemeClr val="bg2">
                  <a:lumMod val="20000"/>
                  <a:lumOff val="80000"/>
                </a:schemeClr>
              </a:buClr>
            </a:pPr>
            <a:r>
              <a:rPr lang="en-US" dirty="0"/>
              <a:t>Revenues/Other Financial Source		$  4,087,906</a:t>
            </a:r>
          </a:p>
          <a:p>
            <a:pPr>
              <a:buClr>
                <a:schemeClr val="bg2">
                  <a:lumMod val="20000"/>
                  <a:lumOff val="80000"/>
                </a:schemeClr>
              </a:buClr>
              <a:buNone/>
            </a:pPr>
            <a:r>
              <a:rPr lang="en-US" sz="1600" dirty="0"/>
              <a:t>	</a:t>
            </a:r>
          </a:p>
          <a:p>
            <a:pPr>
              <a:buClr>
                <a:schemeClr val="bg2">
                  <a:lumMod val="20000"/>
                  <a:lumOff val="80000"/>
                </a:schemeClr>
              </a:buClr>
            </a:pPr>
            <a:r>
              <a:rPr lang="en-US" dirty="0"/>
              <a:t>Expenditures/Other Financial Uses		</a:t>
            </a:r>
            <a:r>
              <a:rPr lang="en-US" u="sng" dirty="0"/>
              <a:t>$  3,705,000</a:t>
            </a:r>
          </a:p>
          <a:p>
            <a:pPr>
              <a:buClr>
                <a:schemeClr val="bg2">
                  <a:lumMod val="20000"/>
                  <a:lumOff val="80000"/>
                </a:schemeClr>
              </a:buClr>
              <a:buNone/>
            </a:pPr>
            <a:endParaRPr lang="en-US" sz="1600" dirty="0"/>
          </a:p>
          <a:p>
            <a:pPr>
              <a:buClr>
                <a:schemeClr val="bg2">
                  <a:lumMod val="20000"/>
                  <a:lumOff val="80000"/>
                </a:schemeClr>
              </a:buClr>
            </a:pPr>
            <a:r>
              <a:rPr lang="en-US" dirty="0"/>
              <a:t>Ending Fund Balance				$  2,302,906</a:t>
            </a:r>
          </a:p>
        </p:txBody>
      </p:sp>
      <p:sp>
        <p:nvSpPr>
          <p:cNvPr id="3" name="TextBox 2"/>
          <p:cNvSpPr txBox="1"/>
          <p:nvPr/>
        </p:nvSpPr>
        <p:spPr>
          <a:xfrm>
            <a:off x="914400" y="5791200"/>
            <a:ext cx="5105399" cy="369332"/>
          </a:xfrm>
          <a:prstGeom prst="rect">
            <a:avLst/>
          </a:prstGeom>
          <a:noFill/>
        </p:spPr>
        <p:txBody>
          <a:bodyPr wrap="square" rtlCol="0">
            <a:spAutoFit/>
          </a:bodyPr>
          <a:lstStyle/>
          <a:p>
            <a:r>
              <a:rPr lang="en-US" dirty="0"/>
              <a:t>Debt Outstanding 9/1/26 = $36,450,000</a:t>
            </a:r>
          </a:p>
        </p:txBody>
      </p:sp>
    </p:spTree>
    <p:extLst>
      <p:ext uri="{BB962C8B-B14F-4D97-AF65-F5344CB8AC3E}">
        <p14:creationId xmlns:p14="http://schemas.microsoft.com/office/powerpoint/2010/main" val="2098902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685800"/>
            <a:ext cx="6248400" cy="838200"/>
          </a:xfrm>
        </p:spPr>
        <p:txBody>
          <a:bodyPr/>
          <a:lstStyle/>
          <a:p>
            <a:r>
              <a:rPr lang="en-US" b="1" dirty="0">
                <a:solidFill>
                  <a:schemeClr val="accent2"/>
                </a:solidFill>
                <a:effectLst>
                  <a:reflection blurRad="6350" stA="60000" endA="900" endPos="58000" dir="5400000" sy="-100000" algn="bl" rotWithShape="0"/>
                </a:effectLst>
                <a:latin typeface="Century Gothic" pitchFamily="34" charset="0"/>
              </a:rPr>
              <a:t>ASB</a:t>
            </a:r>
            <a:r>
              <a:rPr lang="en-US" b="1" dirty="0">
                <a:solidFill>
                  <a:schemeClr val="tx1"/>
                </a:solidFill>
                <a:effectLst>
                  <a:reflection blurRad="6350" stA="60000" endA="900" endPos="58000" dir="5400000" sy="-100000" algn="bl" rotWithShape="0"/>
                </a:effectLst>
                <a:latin typeface="Century Gothic" pitchFamily="34" charset="0"/>
              </a:rPr>
              <a:t> </a:t>
            </a:r>
            <a:r>
              <a:rPr lang="en-US" b="1" dirty="0">
                <a:solidFill>
                  <a:schemeClr val="accent2"/>
                </a:solidFill>
                <a:effectLst>
                  <a:reflection blurRad="6350" stA="60000" endA="900" endPos="58000" dir="5400000" sy="-100000" algn="bl" rotWithShape="0"/>
                </a:effectLst>
                <a:latin typeface="Century Gothic" pitchFamily="34" charset="0"/>
              </a:rPr>
              <a:t>FUND</a:t>
            </a:r>
          </a:p>
        </p:txBody>
      </p:sp>
      <p:sp>
        <p:nvSpPr>
          <p:cNvPr id="6" name="Content Placeholder 5"/>
          <p:cNvSpPr>
            <a:spLocks noGrp="1"/>
          </p:cNvSpPr>
          <p:nvPr>
            <p:ph idx="1"/>
          </p:nvPr>
        </p:nvSpPr>
        <p:spPr>
          <a:xfrm>
            <a:off x="612648" y="3429000"/>
            <a:ext cx="7769352" cy="2819400"/>
          </a:xfrm>
        </p:spPr>
        <p:txBody>
          <a:bodyPr>
            <a:normAutofit fontScale="92500" lnSpcReduction="20000"/>
          </a:bodyPr>
          <a:lstStyle/>
          <a:p>
            <a:pPr marL="0" indent="0">
              <a:buClr>
                <a:schemeClr val="tx2"/>
              </a:buClr>
              <a:buNone/>
            </a:pPr>
            <a:endParaRPr lang="en-US" dirty="0"/>
          </a:p>
          <a:p>
            <a:pPr marL="0" indent="0">
              <a:buClr>
                <a:schemeClr val="tx2"/>
              </a:buClr>
              <a:buNone/>
            </a:pPr>
            <a:r>
              <a:rPr lang="en-US" dirty="0"/>
              <a:t>	Beginning Fund Balance		$  480,000</a:t>
            </a:r>
          </a:p>
          <a:p>
            <a:pPr>
              <a:buClr>
                <a:schemeClr val="tx2"/>
              </a:buClr>
              <a:buNone/>
            </a:pPr>
            <a:endParaRPr lang="en-US" sz="1400" dirty="0"/>
          </a:p>
          <a:p>
            <a:pPr marL="0" indent="0">
              <a:buClr>
                <a:schemeClr val="tx2"/>
              </a:buClr>
              <a:buNone/>
            </a:pPr>
            <a:r>
              <a:rPr lang="en-US" dirty="0"/>
              <a:t>	Revenues			$  589,500</a:t>
            </a:r>
          </a:p>
          <a:p>
            <a:pPr marL="0" indent="0">
              <a:buClr>
                <a:schemeClr val="tx2"/>
              </a:buClr>
              <a:buNone/>
            </a:pPr>
            <a:endParaRPr lang="en-US" dirty="0"/>
          </a:p>
          <a:p>
            <a:pPr marL="0" indent="0">
              <a:buClr>
                <a:schemeClr val="tx2"/>
              </a:buClr>
              <a:buNone/>
            </a:pPr>
            <a:r>
              <a:rPr lang="en-US" dirty="0"/>
              <a:t>	Expenditures			</a:t>
            </a:r>
            <a:r>
              <a:rPr lang="en-US" u="sng" dirty="0"/>
              <a:t>$  591,000</a:t>
            </a:r>
          </a:p>
          <a:p>
            <a:pPr>
              <a:buClr>
                <a:schemeClr val="tx2"/>
              </a:buClr>
              <a:buNone/>
            </a:pPr>
            <a:endParaRPr lang="en-US" sz="1400" dirty="0"/>
          </a:p>
          <a:p>
            <a:pPr marL="0" indent="0">
              <a:buClr>
                <a:schemeClr val="tx2"/>
              </a:buClr>
              <a:buNone/>
            </a:pPr>
            <a:r>
              <a:rPr lang="en-US" dirty="0"/>
              <a:t>	Ending Fund Balance		$  478,500</a:t>
            </a:r>
          </a:p>
        </p:txBody>
      </p:sp>
      <p:sp>
        <p:nvSpPr>
          <p:cNvPr id="4" name="TextBox 3"/>
          <p:cNvSpPr txBox="1"/>
          <p:nvPr/>
        </p:nvSpPr>
        <p:spPr>
          <a:xfrm>
            <a:off x="990600" y="2128935"/>
            <a:ext cx="6589776" cy="1200329"/>
          </a:xfrm>
          <a:prstGeom prst="rect">
            <a:avLst/>
          </a:prstGeom>
          <a:noFill/>
        </p:spPr>
        <p:txBody>
          <a:bodyPr wrap="square" rtlCol="0">
            <a:spAutoFit/>
          </a:bodyPr>
          <a:lstStyle/>
          <a:p>
            <a:r>
              <a:rPr lang="en-US" dirty="0"/>
              <a:t>ASB funds are for the extracurricular benefit of the students.  Their involvement in the decision-making process is an integral part of associated student body government.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381000"/>
            <a:ext cx="6347713" cy="914400"/>
          </a:xfrm>
        </p:spPr>
        <p:txBody>
          <a:bodyPr>
            <a:normAutofit/>
          </a:bodyPr>
          <a:lstStyle/>
          <a:p>
            <a:r>
              <a:rPr lang="en-US" sz="3200" b="1" dirty="0">
                <a:solidFill>
                  <a:schemeClr val="accent2"/>
                </a:solidFill>
                <a:effectLst>
                  <a:reflection blurRad="6350" stA="60000" endA="900" endPos="58000" dir="5400000" sy="-100000" algn="bl" rotWithShape="0"/>
                </a:effectLst>
                <a:latin typeface="Century Gothic" panose="020B0502020202020204" pitchFamily="34" charset="0"/>
              </a:rPr>
              <a:t>TRANSPORTATION</a:t>
            </a:r>
            <a:r>
              <a:rPr lang="en-US" sz="3200" b="1" dirty="0">
                <a:solidFill>
                  <a:schemeClr val="accent2"/>
                </a:solidFill>
                <a:effectLst>
                  <a:reflection blurRad="6350" stA="60000" endA="900" endPos="58000" dir="5400000" sy="-100000" algn="bl" rotWithShape="0"/>
                </a:effectLst>
              </a:rPr>
              <a:t> VEHICLE FUND</a:t>
            </a:r>
          </a:p>
        </p:txBody>
      </p:sp>
      <p:sp>
        <p:nvSpPr>
          <p:cNvPr id="6" name="Content Placeholder 5"/>
          <p:cNvSpPr>
            <a:spLocks noGrp="1"/>
          </p:cNvSpPr>
          <p:nvPr>
            <p:ph idx="1"/>
          </p:nvPr>
        </p:nvSpPr>
        <p:spPr>
          <a:xfrm>
            <a:off x="609600" y="3657600"/>
            <a:ext cx="7467600" cy="2438400"/>
          </a:xfrm>
        </p:spPr>
        <p:txBody>
          <a:bodyPr>
            <a:normAutofit fontScale="77500" lnSpcReduction="20000"/>
          </a:bodyPr>
          <a:lstStyle/>
          <a:p>
            <a:pPr marL="0" indent="0">
              <a:buClr>
                <a:schemeClr val="tx2"/>
              </a:buClr>
              <a:buNone/>
            </a:pPr>
            <a:endParaRPr lang="en-US" dirty="0"/>
          </a:p>
          <a:p>
            <a:pPr marL="0" indent="0">
              <a:buClr>
                <a:schemeClr val="tx2"/>
              </a:buClr>
              <a:buNone/>
            </a:pPr>
            <a:r>
              <a:rPr lang="en-US" dirty="0"/>
              <a:t>	Beginning Fund Balance		$  6,200,000</a:t>
            </a:r>
          </a:p>
          <a:p>
            <a:pPr>
              <a:buClr>
                <a:schemeClr val="tx2"/>
              </a:buClr>
              <a:buNone/>
            </a:pPr>
            <a:endParaRPr lang="en-US" sz="1400" dirty="0"/>
          </a:p>
          <a:p>
            <a:pPr marL="0" indent="0">
              <a:buClr>
                <a:schemeClr val="tx2"/>
              </a:buClr>
              <a:buNone/>
            </a:pPr>
            <a:r>
              <a:rPr lang="en-US" dirty="0"/>
              <a:t>	Revenues				$  3,280,000</a:t>
            </a:r>
          </a:p>
          <a:p>
            <a:pPr>
              <a:buClr>
                <a:schemeClr val="tx2"/>
              </a:buClr>
              <a:buNone/>
            </a:pPr>
            <a:endParaRPr lang="en-US" sz="1400" dirty="0"/>
          </a:p>
          <a:p>
            <a:pPr marL="0" indent="0">
              <a:buClr>
                <a:schemeClr val="tx2"/>
              </a:buClr>
              <a:buNone/>
            </a:pPr>
            <a:r>
              <a:rPr lang="en-US" dirty="0"/>
              <a:t>	Expenditures			</a:t>
            </a:r>
            <a:r>
              <a:rPr lang="en-US" u="sng" dirty="0"/>
              <a:t>$  4,000,000</a:t>
            </a:r>
          </a:p>
          <a:p>
            <a:pPr>
              <a:buClr>
                <a:schemeClr val="tx2"/>
              </a:buClr>
              <a:buNone/>
            </a:pPr>
            <a:endParaRPr lang="en-US" sz="1400" dirty="0"/>
          </a:p>
          <a:p>
            <a:pPr marL="0" indent="0">
              <a:buClr>
                <a:schemeClr val="tx2"/>
              </a:buClr>
              <a:buNone/>
            </a:pPr>
            <a:r>
              <a:rPr lang="en-US" dirty="0"/>
              <a:t>	Ending Fund Balance		$  5,480,000</a:t>
            </a:r>
          </a:p>
          <a:p>
            <a:pPr>
              <a:buNone/>
            </a:pPr>
            <a:endParaRPr lang="en-US" dirty="0"/>
          </a:p>
        </p:txBody>
      </p:sp>
      <p:sp>
        <p:nvSpPr>
          <p:cNvPr id="4" name="TextBox 3"/>
          <p:cNvSpPr txBox="1"/>
          <p:nvPr/>
        </p:nvSpPr>
        <p:spPr>
          <a:xfrm>
            <a:off x="457200" y="1219200"/>
            <a:ext cx="7467600" cy="1569660"/>
          </a:xfrm>
          <a:prstGeom prst="rect">
            <a:avLst/>
          </a:prstGeom>
          <a:noFill/>
        </p:spPr>
        <p:txBody>
          <a:bodyPr wrap="square" rtlCol="0">
            <a:spAutoFit/>
          </a:bodyPr>
          <a:lstStyle/>
          <a:p>
            <a:r>
              <a:rPr lang="en-US" sz="1600" dirty="0"/>
              <a:t>This fund is used to replace buses for the KWRL Cooperative districts.  Revenue comes from the State (in the form of depreciation payments), and interest earned on the investments.  We received a grant from the EPA ($2.8M) and the WA State Dept of Ecology ($2.9M) for electric buses.  The beginning balance reflects these grants.  Due to the grants received, the decision was made to not collect the funds from the 4 districts for 26-27.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04800"/>
            <a:ext cx="6858000" cy="1143000"/>
          </a:xfrm>
        </p:spPr>
        <p:txBody>
          <a:bodyPr>
            <a:normAutofit/>
          </a:bodyPr>
          <a:lstStyle/>
          <a:p>
            <a:pPr algn="ctr"/>
            <a:r>
              <a:rPr lang="en-US" sz="2000" dirty="0"/>
              <a:t>26-27 Budget</a:t>
            </a:r>
            <a:br>
              <a:rPr lang="en-US" sz="2000" dirty="0"/>
            </a:br>
            <a:r>
              <a:rPr lang="en-US" sz="2000" dirty="0"/>
              <a:t>Enrollment History (including Running Start) – Budget to Actual</a:t>
            </a: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641321022"/>
              </p:ext>
            </p:extLst>
          </p:nvPr>
        </p:nvGraphicFramePr>
        <p:xfrm>
          <a:off x="304800" y="1600200"/>
          <a:ext cx="7162799" cy="464819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B3D802D5-D974-4850-A792-B5CCAAF7DF87}"/>
              </a:ext>
            </a:extLst>
          </p:cNvPr>
          <p:cNvSpPr txBox="1"/>
          <p:nvPr/>
        </p:nvSpPr>
        <p:spPr>
          <a:xfrm>
            <a:off x="7543799" y="876300"/>
            <a:ext cx="1600201" cy="4893647"/>
          </a:xfrm>
          <a:prstGeom prst="rect">
            <a:avLst/>
          </a:prstGeom>
          <a:noFill/>
        </p:spPr>
        <p:txBody>
          <a:bodyPr wrap="square" rtlCol="0">
            <a:spAutoFit/>
          </a:bodyPr>
          <a:lstStyle/>
          <a:p>
            <a:r>
              <a:rPr lang="en-US" sz="1200" dirty="0"/>
              <a:t>Actual enrollment for 25-26 (not including Running Start) was 89.94 students less than budget.  The estimated enrollment for 26-27 (not including Running Start) is 109 students less than the 25-26 budget (20 students less than the 25-26 average). Last year, we expected an increase in students due to the growth and new housing developments.  However, that did not materialize so for 26-27 we are being much more conservative than  we were last year.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DBCF0-2288-4701-8CC2-90E117004B70}"/>
              </a:ext>
            </a:extLst>
          </p:cNvPr>
          <p:cNvSpPr>
            <a:spLocks noGrp="1"/>
          </p:cNvSpPr>
          <p:nvPr>
            <p:ph type="title"/>
          </p:nvPr>
        </p:nvSpPr>
        <p:spPr>
          <a:xfrm>
            <a:off x="609599" y="526473"/>
            <a:ext cx="6347713" cy="921327"/>
          </a:xfrm>
        </p:spPr>
        <p:txBody>
          <a:bodyPr>
            <a:normAutofit/>
          </a:bodyPr>
          <a:lstStyle/>
          <a:p>
            <a:pPr algn="ctr"/>
            <a:r>
              <a:rPr lang="en-US" sz="2000" dirty="0"/>
              <a:t>26-27 Budget</a:t>
            </a:r>
            <a:br>
              <a:rPr lang="en-US" sz="2000" dirty="0"/>
            </a:br>
            <a:r>
              <a:rPr lang="en-US" sz="2000" dirty="0"/>
              <a:t>General Fund Apportionment Change Year over Year</a:t>
            </a:r>
          </a:p>
        </p:txBody>
      </p:sp>
      <p:graphicFrame>
        <p:nvGraphicFramePr>
          <p:cNvPr id="11" name="Content Placeholder 10">
            <a:extLst>
              <a:ext uri="{FF2B5EF4-FFF2-40B4-BE49-F238E27FC236}">
                <a16:creationId xmlns:a16="http://schemas.microsoft.com/office/drawing/2014/main" id="{41226816-1952-4F98-B349-427A4097FDC9}"/>
              </a:ext>
            </a:extLst>
          </p:cNvPr>
          <p:cNvGraphicFramePr>
            <a:graphicFrameLocks noGrp="1"/>
          </p:cNvGraphicFramePr>
          <p:nvPr>
            <p:ph idx="1"/>
            <p:extLst>
              <p:ext uri="{D42A27DB-BD31-4B8C-83A1-F6EECF244321}">
                <p14:modId xmlns:p14="http://schemas.microsoft.com/office/powerpoint/2010/main" val="4226137193"/>
              </p:ext>
            </p:extLst>
          </p:nvPr>
        </p:nvGraphicFramePr>
        <p:xfrm>
          <a:off x="609599" y="1447800"/>
          <a:ext cx="6248401"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77464A2A-0610-4EE5-AF0A-BD69EABFC9C6}"/>
              </a:ext>
            </a:extLst>
          </p:cNvPr>
          <p:cNvSpPr txBox="1"/>
          <p:nvPr/>
        </p:nvSpPr>
        <p:spPr>
          <a:xfrm>
            <a:off x="7086600" y="685800"/>
            <a:ext cx="1881888" cy="4339650"/>
          </a:xfrm>
          <a:prstGeom prst="rect">
            <a:avLst/>
          </a:prstGeom>
          <a:noFill/>
        </p:spPr>
        <p:txBody>
          <a:bodyPr wrap="square" rtlCol="0">
            <a:spAutoFit/>
          </a:bodyPr>
          <a:lstStyle/>
          <a:p>
            <a:r>
              <a:rPr lang="en-US" sz="1200" dirty="0"/>
              <a:t>This graph shows the history of apportionment changes.  Total budgeted enrollment in 26-27 (including RS, ALE and Dropout) is 119 students less than the 25-26 budget.  This is a decrease between budget years of 4.9%.  Increases to the funding formula including state funding increases for salaries (2.6% IPD), medical benefit increase of 5.3% and MSOC increases of 2.6% are reasons why the total decrease was not closer to the decrease in projected enrollment. </a:t>
            </a:r>
          </a:p>
        </p:txBody>
      </p:sp>
    </p:spTree>
    <p:extLst>
      <p:ext uri="{BB962C8B-B14F-4D97-AF65-F5344CB8AC3E}">
        <p14:creationId xmlns:p14="http://schemas.microsoft.com/office/powerpoint/2010/main" val="1810202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E7DCB-C4EE-41C7-B643-68B4941255F7}"/>
              </a:ext>
            </a:extLst>
          </p:cNvPr>
          <p:cNvSpPr>
            <a:spLocks noGrp="1"/>
          </p:cNvSpPr>
          <p:nvPr>
            <p:ph type="title"/>
          </p:nvPr>
        </p:nvSpPr>
        <p:spPr>
          <a:xfrm>
            <a:off x="609599" y="609600"/>
            <a:ext cx="7467601" cy="990600"/>
          </a:xfrm>
        </p:spPr>
        <p:txBody>
          <a:bodyPr>
            <a:noAutofit/>
          </a:bodyPr>
          <a:lstStyle/>
          <a:p>
            <a:pPr algn="ctr"/>
            <a:r>
              <a:rPr lang="en-US" sz="2000" dirty="0"/>
              <a:t>26-27 Budget</a:t>
            </a:r>
            <a:br>
              <a:rPr lang="en-US" sz="2000" dirty="0"/>
            </a:br>
            <a:r>
              <a:rPr lang="en-US" sz="2000" dirty="0"/>
              <a:t>Historical Fund Balance/Fund balance as a % of Expenditures</a:t>
            </a:r>
          </a:p>
        </p:txBody>
      </p:sp>
      <p:graphicFrame>
        <p:nvGraphicFramePr>
          <p:cNvPr id="10" name="Content Placeholder 9">
            <a:extLst>
              <a:ext uri="{FF2B5EF4-FFF2-40B4-BE49-F238E27FC236}">
                <a16:creationId xmlns:a16="http://schemas.microsoft.com/office/drawing/2014/main" id="{D797D327-258B-476E-AA0D-F420A24D6AB4}"/>
              </a:ext>
            </a:extLst>
          </p:cNvPr>
          <p:cNvGraphicFramePr>
            <a:graphicFrameLocks noGrp="1"/>
          </p:cNvGraphicFramePr>
          <p:nvPr>
            <p:ph idx="1"/>
            <p:extLst>
              <p:ext uri="{D42A27DB-BD31-4B8C-83A1-F6EECF244321}">
                <p14:modId xmlns:p14="http://schemas.microsoft.com/office/powerpoint/2010/main" val="1194341254"/>
              </p:ext>
            </p:extLst>
          </p:nvPr>
        </p:nvGraphicFramePr>
        <p:xfrm>
          <a:off x="609599" y="1614152"/>
          <a:ext cx="7667960" cy="463424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8A440ED-A95E-48DD-9481-12B529E5E500}"/>
              </a:ext>
            </a:extLst>
          </p:cNvPr>
          <p:cNvSpPr txBox="1"/>
          <p:nvPr/>
        </p:nvSpPr>
        <p:spPr>
          <a:xfrm>
            <a:off x="866441" y="5791200"/>
            <a:ext cx="8125159" cy="215444"/>
          </a:xfrm>
          <a:prstGeom prst="rect">
            <a:avLst/>
          </a:prstGeom>
          <a:noFill/>
        </p:spPr>
        <p:txBody>
          <a:bodyPr wrap="square" rtlCol="0">
            <a:spAutoFit/>
          </a:bodyPr>
          <a:lstStyle/>
          <a:p>
            <a:endParaRPr lang="en-US" sz="800" dirty="0"/>
          </a:p>
        </p:txBody>
      </p:sp>
    </p:spTree>
    <p:extLst>
      <p:ext uri="{BB962C8B-B14F-4D97-AF65-F5344CB8AC3E}">
        <p14:creationId xmlns:p14="http://schemas.microsoft.com/office/powerpoint/2010/main" val="87186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077200" cy="533400"/>
          </a:xfrm>
        </p:spPr>
        <p:txBody>
          <a:bodyPr>
            <a:normAutofit/>
          </a:bodyPr>
          <a:lstStyle/>
          <a:p>
            <a:pPr algn="ctr"/>
            <a:r>
              <a:rPr lang="en-US" sz="2800" dirty="0"/>
              <a:t>2026-27 Budget Highlights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00592917"/>
              </p:ext>
            </p:extLst>
          </p:nvPr>
        </p:nvGraphicFramePr>
        <p:xfrm>
          <a:off x="457200" y="914398"/>
          <a:ext cx="8077200" cy="5181602"/>
        </p:xfrm>
        <a:graphic>
          <a:graphicData uri="http://schemas.openxmlformats.org/drawingml/2006/table">
            <a:tbl>
              <a:tblPr firstRow="1" bandRow="1">
                <a:tableStyleId>{5C22544A-7EE6-4342-B048-85BDC9FD1C3A}</a:tableStyleId>
              </a:tblPr>
              <a:tblGrid>
                <a:gridCol w="5758003">
                  <a:extLst>
                    <a:ext uri="{9D8B030D-6E8A-4147-A177-3AD203B41FA5}">
                      <a16:colId xmlns:a16="http://schemas.microsoft.com/office/drawing/2014/main" val="20000"/>
                    </a:ext>
                  </a:extLst>
                </a:gridCol>
                <a:gridCol w="2319197">
                  <a:extLst>
                    <a:ext uri="{9D8B030D-6E8A-4147-A177-3AD203B41FA5}">
                      <a16:colId xmlns:a16="http://schemas.microsoft.com/office/drawing/2014/main" val="20001"/>
                    </a:ext>
                  </a:extLst>
                </a:gridCol>
              </a:tblGrid>
              <a:tr h="468477">
                <a:tc>
                  <a:txBody>
                    <a:bodyPr/>
                    <a:lstStyle/>
                    <a:p>
                      <a:r>
                        <a:rPr lang="en-US" sz="1000" dirty="0"/>
                        <a:t>Item/Description</a:t>
                      </a:r>
                    </a:p>
                  </a:txBody>
                  <a:tcPr/>
                </a:tc>
                <a:tc>
                  <a:txBody>
                    <a:bodyPr/>
                    <a:lstStyle/>
                    <a:p>
                      <a:endParaRPr lang="en-US" sz="1000" dirty="0"/>
                    </a:p>
                  </a:txBody>
                  <a:tcPr/>
                </a:tc>
                <a:extLst>
                  <a:ext uri="{0D108BD9-81ED-4DB2-BD59-A6C34878D82A}">
                    <a16:rowId xmlns:a16="http://schemas.microsoft.com/office/drawing/2014/main" val="10000"/>
                  </a:ext>
                </a:extLst>
              </a:tr>
              <a:tr h="390398">
                <a:tc>
                  <a:txBody>
                    <a:bodyPr/>
                    <a:lstStyle/>
                    <a:p>
                      <a:r>
                        <a:rPr lang="en-US" sz="1200" b="0" dirty="0"/>
                        <a:t>Total</a:t>
                      </a:r>
                      <a:r>
                        <a:rPr lang="en-US" sz="1200" b="0" baseline="0" dirty="0"/>
                        <a:t> Revenue Percent Increase from 25-26</a:t>
                      </a:r>
                      <a:endParaRPr lang="en-US" sz="1200" b="0" dirty="0"/>
                    </a:p>
                  </a:txBody>
                  <a:tcPr/>
                </a:tc>
                <a:tc>
                  <a:txBody>
                    <a:bodyPr/>
                    <a:lstStyle/>
                    <a:p>
                      <a:pPr algn="ctr"/>
                      <a:r>
                        <a:rPr lang="en-US" sz="1200" dirty="0"/>
                        <a:t>  +2.4%</a:t>
                      </a:r>
                    </a:p>
                  </a:txBody>
                  <a:tcPr/>
                </a:tc>
                <a:extLst>
                  <a:ext uri="{0D108BD9-81ED-4DB2-BD59-A6C34878D82A}">
                    <a16:rowId xmlns:a16="http://schemas.microsoft.com/office/drawing/2014/main" val="10001"/>
                  </a:ext>
                </a:extLst>
              </a:tr>
              <a:tr h="390398">
                <a:tc>
                  <a:txBody>
                    <a:bodyPr/>
                    <a:lstStyle/>
                    <a:p>
                      <a:r>
                        <a:rPr lang="en-US" sz="1200" b="0" dirty="0"/>
                        <a:t>Total Expenditure Percent Increase from 25-26</a:t>
                      </a:r>
                    </a:p>
                  </a:txBody>
                  <a:tcPr/>
                </a:tc>
                <a:tc>
                  <a:txBody>
                    <a:bodyPr/>
                    <a:lstStyle/>
                    <a:p>
                      <a:pPr algn="ctr"/>
                      <a:r>
                        <a:rPr lang="en-US" sz="1200" dirty="0"/>
                        <a:t>+3.0%</a:t>
                      </a:r>
                    </a:p>
                  </a:txBody>
                  <a:tcPr/>
                </a:tc>
                <a:extLst>
                  <a:ext uri="{0D108BD9-81ED-4DB2-BD59-A6C34878D82A}">
                    <a16:rowId xmlns:a16="http://schemas.microsoft.com/office/drawing/2014/main" val="10002"/>
                  </a:ext>
                </a:extLst>
              </a:tr>
              <a:tr h="390398">
                <a:tc>
                  <a:txBody>
                    <a:bodyPr/>
                    <a:lstStyle/>
                    <a:p>
                      <a:r>
                        <a:rPr lang="en-US" sz="1200" b="0" dirty="0"/>
                        <a:t>Projected Decrease in Fund Balance</a:t>
                      </a:r>
                    </a:p>
                  </a:txBody>
                  <a:tcPr/>
                </a:tc>
                <a:tc>
                  <a:txBody>
                    <a:bodyPr/>
                    <a:lstStyle/>
                    <a:p>
                      <a:pPr algn="ctr"/>
                      <a:r>
                        <a:rPr lang="en-US" sz="1200" dirty="0"/>
                        <a:t>-$602,000</a:t>
                      </a:r>
                    </a:p>
                  </a:txBody>
                  <a:tcPr/>
                </a:tc>
                <a:extLst>
                  <a:ext uri="{0D108BD9-81ED-4DB2-BD59-A6C34878D82A}">
                    <a16:rowId xmlns:a16="http://schemas.microsoft.com/office/drawing/2014/main" val="10003"/>
                  </a:ext>
                </a:extLst>
              </a:tr>
              <a:tr h="499121">
                <a:tc>
                  <a:txBody>
                    <a:bodyPr/>
                    <a:lstStyle/>
                    <a:p>
                      <a:r>
                        <a:rPr lang="en-US" sz="1200" b="0" dirty="0"/>
                        <a:t>Enrollment Decrease (FTE/% 25-26 Budget to 26-27 Budget)</a:t>
                      </a:r>
                    </a:p>
                  </a:txBody>
                  <a:tcPr/>
                </a:tc>
                <a:tc>
                  <a:txBody>
                    <a:bodyPr/>
                    <a:lstStyle/>
                    <a:p>
                      <a:pPr algn="ctr"/>
                      <a:r>
                        <a:rPr lang="en-US" sz="1200" dirty="0"/>
                        <a:t>-119/-4.9%</a:t>
                      </a:r>
                    </a:p>
                  </a:txBody>
                  <a:tcPr/>
                </a:tc>
                <a:extLst>
                  <a:ext uri="{0D108BD9-81ED-4DB2-BD59-A6C34878D82A}">
                    <a16:rowId xmlns:a16="http://schemas.microsoft.com/office/drawing/2014/main" val="10004"/>
                  </a:ext>
                </a:extLst>
              </a:tr>
              <a:tr h="623872">
                <a:tc>
                  <a:txBody>
                    <a:bodyPr/>
                    <a:lstStyle/>
                    <a:p>
                      <a:r>
                        <a:rPr lang="en-US" sz="1200" b="0" dirty="0"/>
                        <a:t>Enrollment Decrease (FTE/% 25-26 Actual to 26-27 Budget)</a:t>
                      </a:r>
                    </a:p>
                  </a:txBody>
                  <a:tcPr/>
                </a:tc>
                <a:tc>
                  <a:txBody>
                    <a:bodyPr/>
                    <a:lstStyle/>
                    <a:p>
                      <a:pPr algn="ctr"/>
                      <a:r>
                        <a:rPr lang="en-US" sz="1200" dirty="0"/>
                        <a:t>-10/-.5%</a:t>
                      </a:r>
                    </a:p>
                  </a:txBody>
                  <a:tcPr/>
                </a:tc>
                <a:extLst>
                  <a:ext uri="{0D108BD9-81ED-4DB2-BD59-A6C34878D82A}">
                    <a16:rowId xmlns:a16="http://schemas.microsoft.com/office/drawing/2014/main" val="10005"/>
                  </a:ext>
                </a:extLst>
              </a:tr>
              <a:tr h="623872">
                <a:tc>
                  <a:txBody>
                    <a:bodyPr/>
                    <a:lstStyle/>
                    <a:p>
                      <a:r>
                        <a:rPr lang="en-US" sz="1200" b="0" dirty="0"/>
                        <a:t>Special Education Enrollment Percent Decrease from 25-26 Budget</a:t>
                      </a:r>
                    </a:p>
                  </a:txBody>
                  <a:tcPr/>
                </a:tc>
                <a:tc>
                  <a:txBody>
                    <a:bodyPr/>
                    <a:lstStyle/>
                    <a:p>
                      <a:pPr algn="ctr"/>
                      <a:r>
                        <a:rPr lang="en-US" sz="1200" dirty="0"/>
                        <a:t>-2.3%</a:t>
                      </a:r>
                    </a:p>
                  </a:txBody>
                  <a:tcPr/>
                </a:tc>
                <a:extLst>
                  <a:ext uri="{0D108BD9-81ED-4DB2-BD59-A6C34878D82A}">
                    <a16:rowId xmlns:a16="http://schemas.microsoft.com/office/drawing/2014/main" val="10006"/>
                  </a:ext>
                </a:extLst>
              </a:tr>
              <a:tr h="623872">
                <a:tc>
                  <a:txBody>
                    <a:bodyPr/>
                    <a:lstStyle/>
                    <a:p>
                      <a:r>
                        <a:rPr lang="en-US" sz="1200" b="0" dirty="0"/>
                        <a:t>Certificated Staff Decrease (FTE)</a:t>
                      </a:r>
                    </a:p>
                  </a:txBody>
                  <a:tcPr/>
                </a:tc>
                <a:tc>
                  <a:txBody>
                    <a:bodyPr/>
                    <a:lstStyle/>
                    <a:p>
                      <a:pPr algn="ctr"/>
                      <a:r>
                        <a:rPr lang="en-US" sz="1200" dirty="0"/>
                        <a:t>-6.39</a:t>
                      </a:r>
                    </a:p>
                  </a:txBody>
                  <a:tcPr/>
                </a:tc>
                <a:extLst>
                  <a:ext uri="{0D108BD9-81ED-4DB2-BD59-A6C34878D82A}">
                    <a16:rowId xmlns:a16="http://schemas.microsoft.com/office/drawing/2014/main" val="10007"/>
                  </a:ext>
                </a:extLst>
              </a:tr>
              <a:tr h="390398">
                <a:tc>
                  <a:txBody>
                    <a:bodyPr/>
                    <a:lstStyle/>
                    <a:p>
                      <a:r>
                        <a:rPr lang="en-US" sz="1200" b="0" dirty="0"/>
                        <a:t>Classified Staff Decrease (FTE)</a:t>
                      </a:r>
                    </a:p>
                  </a:txBody>
                  <a:tcPr/>
                </a:tc>
                <a:tc>
                  <a:txBody>
                    <a:bodyPr/>
                    <a:lstStyle/>
                    <a:p>
                      <a:pPr algn="ctr"/>
                      <a:r>
                        <a:rPr lang="en-US" sz="1200" dirty="0"/>
                        <a:t>  -1.19</a:t>
                      </a:r>
                    </a:p>
                  </a:txBody>
                  <a:tcPr/>
                </a:tc>
                <a:extLst>
                  <a:ext uri="{0D108BD9-81ED-4DB2-BD59-A6C34878D82A}">
                    <a16:rowId xmlns:a16="http://schemas.microsoft.com/office/drawing/2014/main" val="10008"/>
                  </a:ext>
                </a:extLst>
              </a:tr>
              <a:tr h="390398">
                <a:tc>
                  <a:txBody>
                    <a:bodyPr/>
                    <a:lstStyle/>
                    <a:p>
                      <a:r>
                        <a:rPr lang="en-US" sz="1200" b="0" dirty="0"/>
                        <a:t> Wage Increase %’s </a:t>
                      </a:r>
                    </a:p>
                  </a:txBody>
                  <a:tcPr/>
                </a:tc>
                <a:tc>
                  <a:txBody>
                    <a:bodyPr/>
                    <a:lstStyle/>
                    <a:p>
                      <a:pPr algn="ctr"/>
                      <a:r>
                        <a:rPr lang="en-US" sz="1200" dirty="0"/>
                        <a:t>  +2.6%-+4.0%</a:t>
                      </a:r>
                    </a:p>
                  </a:txBody>
                  <a:tcPr/>
                </a:tc>
                <a:extLst>
                  <a:ext uri="{0D108BD9-81ED-4DB2-BD59-A6C34878D82A}">
                    <a16:rowId xmlns:a16="http://schemas.microsoft.com/office/drawing/2014/main" val="10009"/>
                  </a:ext>
                </a:extLst>
              </a:tr>
              <a:tr h="390398">
                <a:tc>
                  <a:txBody>
                    <a:bodyPr/>
                    <a:lstStyle/>
                    <a:p>
                      <a:pPr algn="l"/>
                      <a:r>
                        <a:rPr lang="en-US" sz="1200" dirty="0"/>
                        <a:t>Medical Benefit (SEBB</a:t>
                      </a:r>
                      <a:r>
                        <a:rPr lang="en-US" sz="1200"/>
                        <a:t>) Percent </a:t>
                      </a:r>
                      <a:r>
                        <a:rPr lang="en-US" sz="1200" dirty="0"/>
                        <a:t>Increase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+5.1%</a:t>
                      </a: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266408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42C1C-E991-4B62-869B-49EE170C7CEB}"/>
              </a:ext>
            </a:extLst>
          </p:cNvPr>
          <p:cNvSpPr>
            <a:spLocks noGrp="1"/>
          </p:cNvSpPr>
          <p:nvPr>
            <p:ph type="title"/>
          </p:nvPr>
        </p:nvSpPr>
        <p:spPr>
          <a:xfrm>
            <a:off x="609599" y="609600"/>
            <a:ext cx="7772401" cy="685800"/>
          </a:xfrm>
        </p:spPr>
        <p:txBody>
          <a:bodyPr>
            <a:noAutofit/>
          </a:bodyPr>
          <a:lstStyle/>
          <a:p>
            <a:pPr algn="ctr"/>
            <a:r>
              <a:rPr lang="en-US" sz="2000" dirty="0"/>
              <a:t>26-27 Budget – General Fund History of Revenue/Expenditure/Fund Balance Summary</a:t>
            </a:r>
          </a:p>
        </p:txBody>
      </p:sp>
      <p:pic>
        <p:nvPicPr>
          <p:cNvPr id="6" name="Content Placeholder 5">
            <a:extLst>
              <a:ext uri="{FF2B5EF4-FFF2-40B4-BE49-F238E27FC236}">
                <a16:creationId xmlns:a16="http://schemas.microsoft.com/office/drawing/2014/main" id="{50078B27-3A96-4C0D-BCF4-0FFC06915C20}"/>
              </a:ext>
            </a:extLst>
          </p:cNvPr>
          <p:cNvPicPr>
            <a:picLocks noGrp="1" noChangeAspect="1"/>
          </p:cNvPicPr>
          <p:nvPr>
            <p:ph idx="1"/>
          </p:nvPr>
        </p:nvPicPr>
        <p:blipFill>
          <a:blip r:embed="rId2"/>
          <a:stretch>
            <a:fillRect/>
          </a:stretch>
        </p:blipFill>
        <p:spPr>
          <a:xfrm>
            <a:off x="457200" y="1371600"/>
            <a:ext cx="8077200" cy="5257800"/>
          </a:xfrm>
          <a:prstGeom prst="rect">
            <a:avLst/>
          </a:prstGeom>
        </p:spPr>
      </p:pic>
    </p:spTree>
    <p:extLst>
      <p:ext uri="{BB962C8B-B14F-4D97-AF65-F5344CB8AC3E}">
        <p14:creationId xmlns:p14="http://schemas.microsoft.com/office/powerpoint/2010/main" val="259191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A0D5F-67DC-4F42-AD05-9904DA9D70C4}"/>
              </a:ext>
            </a:extLst>
          </p:cNvPr>
          <p:cNvSpPr>
            <a:spLocks noGrp="1"/>
          </p:cNvSpPr>
          <p:nvPr>
            <p:ph type="title"/>
          </p:nvPr>
        </p:nvSpPr>
        <p:spPr>
          <a:xfrm>
            <a:off x="685800" y="484632"/>
            <a:ext cx="7772400" cy="810768"/>
          </a:xfrm>
        </p:spPr>
        <p:txBody>
          <a:bodyPr>
            <a:normAutofit/>
          </a:bodyPr>
          <a:lstStyle/>
          <a:p>
            <a:pPr algn="ctr"/>
            <a:r>
              <a:rPr lang="en-US" sz="2000" dirty="0"/>
              <a:t>24-25 THROUGH 26-27 Budget</a:t>
            </a:r>
            <a:br>
              <a:rPr lang="en-US" sz="2000" dirty="0"/>
            </a:br>
            <a:r>
              <a:rPr lang="en-US" sz="2000" dirty="0"/>
              <a:t>Uses of Levy/Enrichment Funds</a:t>
            </a:r>
          </a:p>
        </p:txBody>
      </p:sp>
      <p:pic>
        <p:nvPicPr>
          <p:cNvPr id="5" name="Picture 4">
            <a:extLst>
              <a:ext uri="{FF2B5EF4-FFF2-40B4-BE49-F238E27FC236}">
                <a16:creationId xmlns:a16="http://schemas.microsoft.com/office/drawing/2014/main" id="{42E88205-E78B-4275-87BD-EB542364DB5B}"/>
              </a:ext>
            </a:extLst>
          </p:cNvPr>
          <p:cNvPicPr>
            <a:picLocks noChangeAspect="1"/>
          </p:cNvPicPr>
          <p:nvPr/>
        </p:nvPicPr>
        <p:blipFill>
          <a:blip r:embed="rId2"/>
          <a:stretch>
            <a:fillRect/>
          </a:stretch>
        </p:blipFill>
        <p:spPr>
          <a:xfrm>
            <a:off x="685800" y="1295400"/>
            <a:ext cx="7772400" cy="5181600"/>
          </a:xfrm>
          <a:prstGeom prst="rect">
            <a:avLst/>
          </a:prstGeom>
        </p:spPr>
      </p:pic>
    </p:spTree>
    <p:extLst>
      <p:ext uri="{BB962C8B-B14F-4D97-AF65-F5344CB8AC3E}">
        <p14:creationId xmlns:p14="http://schemas.microsoft.com/office/powerpoint/2010/main" val="109803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696200" cy="609600"/>
          </a:xfrm>
        </p:spPr>
        <p:txBody>
          <a:bodyPr>
            <a:noAutofit/>
          </a:bodyPr>
          <a:lstStyle/>
          <a:p>
            <a:pPr algn="ctr"/>
            <a:r>
              <a:rPr lang="en-US" sz="2000" dirty="0"/>
              <a:t>26-27 Budget</a:t>
            </a:r>
            <a:br>
              <a:rPr lang="en-US" sz="2000" dirty="0"/>
            </a:br>
            <a:r>
              <a:rPr lang="en-US" sz="2000" dirty="0"/>
              <a:t>Uses of Levy/Enrichment Funds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25489508"/>
              </p:ext>
            </p:extLst>
          </p:nvPr>
        </p:nvGraphicFramePr>
        <p:xfrm>
          <a:off x="762000" y="1143000"/>
          <a:ext cx="7696200" cy="5029198"/>
        </p:xfrm>
        <a:graphic>
          <a:graphicData uri="http://schemas.openxmlformats.org/drawingml/2006/table">
            <a:tbl>
              <a:tblPr firstRow="1" bandRow="1">
                <a:tableStyleId>{5C22544A-7EE6-4342-B048-85BDC9FD1C3A}</a:tableStyleId>
              </a:tblPr>
              <a:tblGrid>
                <a:gridCol w="3035426">
                  <a:extLst>
                    <a:ext uri="{9D8B030D-6E8A-4147-A177-3AD203B41FA5}">
                      <a16:colId xmlns:a16="http://schemas.microsoft.com/office/drawing/2014/main" val="20000"/>
                    </a:ext>
                  </a:extLst>
                </a:gridCol>
                <a:gridCol w="2426393">
                  <a:extLst>
                    <a:ext uri="{9D8B030D-6E8A-4147-A177-3AD203B41FA5}">
                      <a16:colId xmlns:a16="http://schemas.microsoft.com/office/drawing/2014/main" val="1399296079"/>
                    </a:ext>
                  </a:extLst>
                </a:gridCol>
                <a:gridCol w="2234381">
                  <a:extLst>
                    <a:ext uri="{9D8B030D-6E8A-4147-A177-3AD203B41FA5}">
                      <a16:colId xmlns:a16="http://schemas.microsoft.com/office/drawing/2014/main" val="20003"/>
                    </a:ext>
                  </a:extLst>
                </a:gridCol>
              </a:tblGrid>
              <a:tr h="644216">
                <a:tc>
                  <a:txBody>
                    <a:bodyPr/>
                    <a:lstStyle/>
                    <a:p>
                      <a:r>
                        <a:rPr lang="en-US" sz="1600" baseline="0" dirty="0">
                          <a:solidFill>
                            <a:schemeClr val="bg1"/>
                          </a:solidFill>
                        </a:rPr>
                        <a:t>Expenditure Type</a:t>
                      </a:r>
                    </a:p>
                  </a:txBody>
                  <a:tcPr/>
                </a:tc>
                <a:tc>
                  <a:txBody>
                    <a:bodyPr/>
                    <a:lstStyle/>
                    <a:p>
                      <a:r>
                        <a:rPr lang="en-US" sz="1600" dirty="0">
                          <a:solidFill>
                            <a:schemeClr val="bg1"/>
                          </a:solidFill>
                        </a:rPr>
                        <a:t>Enrichment Funds</a:t>
                      </a:r>
                    </a:p>
                    <a:p>
                      <a:r>
                        <a:rPr lang="en-US" sz="1600" dirty="0">
                          <a:solidFill>
                            <a:schemeClr val="bg1"/>
                          </a:solidFill>
                        </a:rPr>
                        <a:t>2025-2026</a:t>
                      </a:r>
                    </a:p>
                  </a:txBody>
                  <a:tcPr/>
                </a:tc>
                <a:tc>
                  <a:txBody>
                    <a:bodyPr/>
                    <a:lstStyle/>
                    <a:p>
                      <a:r>
                        <a:rPr lang="en-US" sz="1600" dirty="0">
                          <a:solidFill>
                            <a:schemeClr val="bg1"/>
                          </a:solidFill>
                        </a:rPr>
                        <a:t>Enrichment Funds</a:t>
                      </a:r>
                    </a:p>
                    <a:p>
                      <a:r>
                        <a:rPr lang="en-US" sz="1600" dirty="0">
                          <a:solidFill>
                            <a:schemeClr val="bg1"/>
                          </a:solidFill>
                        </a:rPr>
                        <a:t>2026-2027</a:t>
                      </a:r>
                    </a:p>
                  </a:txBody>
                  <a:tcPr/>
                </a:tc>
                <a:extLst>
                  <a:ext uri="{0D108BD9-81ED-4DB2-BD59-A6C34878D82A}">
                    <a16:rowId xmlns:a16="http://schemas.microsoft.com/office/drawing/2014/main" val="10000"/>
                  </a:ext>
                </a:extLst>
              </a:tr>
              <a:tr h="342158">
                <a:tc>
                  <a:txBody>
                    <a:bodyPr/>
                    <a:lstStyle/>
                    <a:p>
                      <a:r>
                        <a:rPr lang="en-US" sz="1400" dirty="0"/>
                        <a:t>Certificated</a:t>
                      </a:r>
                      <a:r>
                        <a:rPr lang="en-US" sz="1400" baseline="0" dirty="0"/>
                        <a:t> Salaries</a:t>
                      </a:r>
                    </a:p>
                  </a:txBody>
                  <a:tcPr/>
                </a:tc>
                <a:tc>
                  <a:txBody>
                    <a:bodyPr/>
                    <a:lstStyle/>
                    <a:p>
                      <a:pPr algn="ctr" fontAlgn="b"/>
                      <a:r>
                        <a:rPr lang="en-US" sz="1400" b="0" i="0" u="none" strike="noStrike" baseline="0" dirty="0">
                          <a:effectLst/>
                          <a:latin typeface="+mj-lt"/>
                        </a:rPr>
                        <a:t>$ 1,765,000</a:t>
                      </a:r>
                    </a:p>
                  </a:txBody>
                  <a:tcPr marL="9525" marR="9525" marT="9525" marB="0" anchor="b"/>
                </a:tc>
                <a:tc>
                  <a:txBody>
                    <a:bodyPr/>
                    <a:lstStyle/>
                    <a:p>
                      <a:pPr algn="ctr" fontAlgn="b"/>
                      <a:r>
                        <a:rPr lang="en-US" sz="1400" b="0" i="0" u="none" strike="noStrike" baseline="0" dirty="0">
                          <a:effectLst/>
                          <a:latin typeface="+mj-lt"/>
                        </a:rPr>
                        <a:t>$ 2,372,000</a:t>
                      </a:r>
                    </a:p>
                  </a:txBody>
                  <a:tcPr marL="9525" marR="9525" marT="9525" marB="0" anchor="b"/>
                </a:tc>
                <a:extLst>
                  <a:ext uri="{0D108BD9-81ED-4DB2-BD59-A6C34878D82A}">
                    <a16:rowId xmlns:a16="http://schemas.microsoft.com/office/drawing/2014/main" val="10001"/>
                  </a:ext>
                </a:extLst>
              </a:tr>
              <a:tr h="342158">
                <a:tc>
                  <a:txBody>
                    <a:bodyPr/>
                    <a:lstStyle/>
                    <a:p>
                      <a:r>
                        <a:rPr lang="en-US" sz="1400" dirty="0"/>
                        <a:t>Classified Salaries</a:t>
                      </a:r>
                    </a:p>
                  </a:txBody>
                  <a:tcPr/>
                </a:tc>
                <a:tc>
                  <a:txBody>
                    <a:bodyPr/>
                    <a:lstStyle/>
                    <a:p>
                      <a:pPr algn="ctr" fontAlgn="b"/>
                      <a:r>
                        <a:rPr lang="en-US" sz="1400" b="0" i="0" u="none" strike="noStrike" baseline="0" dirty="0">
                          <a:effectLst/>
                          <a:latin typeface="+mj-lt"/>
                        </a:rPr>
                        <a:t>$ 1,756,000</a:t>
                      </a:r>
                    </a:p>
                  </a:txBody>
                  <a:tcPr marL="9525" marR="9525" marT="9525" marB="0" anchor="b"/>
                </a:tc>
                <a:tc>
                  <a:txBody>
                    <a:bodyPr/>
                    <a:lstStyle/>
                    <a:p>
                      <a:pPr algn="ctr" fontAlgn="b"/>
                      <a:r>
                        <a:rPr lang="en-US" sz="1400" b="0" i="0" u="none" strike="noStrike" baseline="0" dirty="0">
                          <a:effectLst/>
                          <a:latin typeface="+mj-lt"/>
                        </a:rPr>
                        <a:t>$ 2,044,000</a:t>
                      </a:r>
                    </a:p>
                  </a:txBody>
                  <a:tcPr marL="9525" marR="9525" marT="9525" marB="0" anchor="b"/>
                </a:tc>
                <a:extLst>
                  <a:ext uri="{0D108BD9-81ED-4DB2-BD59-A6C34878D82A}">
                    <a16:rowId xmlns:a16="http://schemas.microsoft.com/office/drawing/2014/main" val="10002"/>
                  </a:ext>
                </a:extLst>
              </a:tr>
              <a:tr h="342158">
                <a:tc>
                  <a:txBody>
                    <a:bodyPr/>
                    <a:lstStyle/>
                    <a:p>
                      <a:r>
                        <a:rPr lang="en-US" sz="1400" dirty="0"/>
                        <a:t>Administrator</a:t>
                      </a:r>
                      <a:r>
                        <a:rPr lang="en-US" sz="1400" baseline="0" dirty="0"/>
                        <a:t> Salaries</a:t>
                      </a:r>
                      <a:endParaRPr lang="en-US" sz="1400" dirty="0"/>
                    </a:p>
                  </a:txBody>
                  <a:tcPr/>
                </a:tc>
                <a:tc>
                  <a:txBody>
                    <a:bodyPr/>
                    <a:lstStyle/>
                    <a:p>
                      <a:pPr algn="ctr" fontAlgn="b"/>
                      <a:r>
                        <a:rPr lang="en-US" sz="1400" b="0" i="0" u="none" strike="noStrike" baseline="0" dirty="0">
                          <a:effectLst/>
                          <a:latin typeface="+mj-lt"/>
                        </a:rPr>
                        <a:t>$   234,000</a:t>
                      </a:r>
                    </a:p>
                  </a:txBody>
                  <a:tcPr marL="9525" marR="9525" marT="9525" marB="0" anchor="b"/>
                </a:tc>
                <a:tc>
                  <a:txBody>
                    <a:bodyPr/>
                    <a:lstStyle/>
                    <a:p>
                      <a:pPr algn="ctr" fontAlgn="b"/>
                      <a:r>
                        <a:rPr lang="en-US" sz="1400" b="0" i="0" u="none" strike="noStrike" baseline="0" dirty="0">
                          <a:effectLst/>
                          <a:latin typeface="+mj-lt"/>
                        </a:rPr>
                        <a:t>$    230,000</a:t>
                      </a:r>
                    </a:p>
                  </a:txBody>
                  <a:tcPr marL="9525" marR="9525" marT="9525" marB="0" anchor="b"/>
                </a:tc>
                <a:extLst>
                  <a:ext uri="{0D108BD9-81ED-4DB2-BD59-A6C34878D82A}">
                    <a16:rowId xmlns:a16="http://schemas.microsoft.com/office/drawing/2014/main" val="10003"/>
                  </a:ext>
                </a:extLst>
              </a:tr>
              <a:tr h="342158">
                <a:tc>
                  <a:txBody>
                    <a:bodyPr/>
                    <a:lstStyle/>
                    <a:p>
                      <a:r>
                        <a:rPr lang="en-US" sz="1400" dirty="0"/>
                        <a:t>Benefits</a:t>
                      </a:r>
                    </a:p>
                  </a:txBody>
                  <a:tcPr/>
                </a:tc>
                <a:tc>
                  <a:txBody>
                    <a:bodyPr/>
                    <a:lstStyle/>
                    <a:p>
                      <a:pPr algn="ctr" fontAlgn="b"/>
                      <a:r>
                        <a:rPr lang="en-US" sz="1400" b="0" i="0" u="none" strike="noStrike" baseline="0" dirty="0">
                          <a:effectLst/>
                          <a:latin typeface="+mj-lt"/>
                        </a:rPr>
                        <a:t>$   825,000</a:t>
                      </a:r>
                    </a:p>
                  </a:txBody>
                  <a:tcPr marL="9525" marR="9525" marT="9525" marB="0" anchor="b"/>
                </a:tc>
                <a:tc>
                  <a:txBody>
                    <a:bodyPr/>
                    <a:lstStyle/>
                    <a:p>
                      <a:pPr algn="ctr" fontAlgn="b"/>
                      <a:r>
                        <a:rPr lang="en-US" sz="1400" b="0" i="0" u="none" strike="noStrike" baseline="0" dirty="0">
                          <a:effectLst/>
                          <a:latin typeface="+mj-lt"/>
                        </a:rPr>
                        <a:t>$  1,002,000</a:t>
                      </a:r>
                    </a:p>
                  </a:txBody>
                  <a:tcPr marL="9525" marR="9525" marT="9525" marB="0" anchor="b"/>
                </a:tc>
                <a:extLst>
                  <a:ext uri="{0D108BD9-81ED-4DB2-BD59-A6C34878D82A}">
                    <a16:rowId xmlns:a16="http://schemas.microsoft.com/office/drawing/2014/main" val="10004"/>
                  </a:ext>
                </a:extLst>
              </a:tr>
              <a:tr h="342158">
                <a:tc>
                  <a:txBody>
                    <a:bodyPr/>
                    <a:lstStyle/>
                    <a:p>
                      <a:r>
                        <a:rPr lang="en-US" sz="1400" dirty="0"/>
                        <a:t>Substitutes</a:t>
                      </a:r>
                    </a:p>
                  </a:txBody>
                  <a:tcPr/>
                </a:tc>
                <a:tc>
                  <a:txBody>
                    <a:bodyPr/>
                    <a:lstStyle/>
                    <a:p>
                      <a:pPr algn="ctr" fontAlgn="b"/>
                      <a:r>
                        <a:rPr lang="en-US" sz="1400" b="0" i="0" u="none" strike="noStrike" baseline="0" dirty="0">
                          <a:effectLst/>
                          <a:latin typeface="+mj-lt"/>
                        </a:rPr>
                        <a:t>$   361,000</a:t>
                      </a:r>
                    </a:p>
                  </a:txBody>
                  <a:tcPr marL="9525" marR="9525" marT="9525" marB="0" anchor="b"/>
                </a:tc>
                <a:tc>
                  <a:txBody>
                    <a:bodyPr/>
                    <a:lstStyle/>
                    <a:p>
                      <a:pPr algn="ctr" fontAlgn="b"/>
                      <a:r>
                        <a:rPr lang="en-US" sz="1400" b="0" i="0" u="none" strike="noStrike" baseline="0" dirty="0">
                          <a:effectLst/>
                          <a:latin typeface="+mj-lt"/>
                        </a:rPr>
                        <a:t>$    345,000</a:t>
                      </a:r>
                    </a:p>
                  </a:txBody>
                  <a:tcPr marL="9525" marR="9525" marT="9525" marB="0" anchor="b"/>
                </a:tc>
                <a:extLst>
                  <a:ext uri="{0D108BD9-81ED-4DB2-BD59-A6C34878D82A}">
                    <a16:rowId xmlns:a16="http://schemas.microsoft.com/office/drawing/2014/main" val="1660066996"/>
                  </a:ext>
                </a:extLst>
              </a:tr>
              <a:tr h="569277">
                <a:tc>
                  <a:txBody>
                    <a:bodyPr/>
                    <a:lstStyle/>
                    <a:p>
                      <a:r>
                        <a:rPr lang="en-US" sz="1400" dirty="0"/>
                        <a:t>MSOC (</a:t>
                      </a:r>
                      <a:r>
                        <a:rPr lang="en-US" sz="1400" dirty="0" err="1"/>
                        <a:t>Mat’l</a:t>
                      </a:r>
                      <a:r>
                        <a:rPr lang="en-US" sz="1400" dirty="0"/>
                        <a:t>/Supplies/Op </a:t>
                      </a:r>
                      <a:r>
                        <a:rPr lang="en-US" sz="1400" baseline="0" dirty="0"/>
                        <a:t>Costs)</a:t>
                      </a:r>
                      <a:endParaRPr lang="en-US" sz="1400" dirty="0"/>
                    </a:p>
                  </a:txBody>
                  <a:tcPr/>
                </a:tc>
                <a:tc>
                  <a:txBody>
                    <a:bodyPr/>
                    <a:lstStyle/>
                    <a:p>
                      <a:pPr algn="ctr" fontAlgn="b"/>
                      <a:r>
                        <a:rPr lang="en-US" sz="1400" b="0" i="0" u="none" strike="noStrike" baseline="0" dirty="0">
                          <a:effectLst/>
                          <a:latin typeface="+mj-lt"/>
                        </a:rPr>
                        <a:t>$   394,000</a:t>
                      </a:r>
                    </a:p>
                  </a:txBody>
                  <a:tcPr marL="9525" marR="9525" marT="9525" marB="0" anchor="b"/>
                </a:tc>
                <a:tc>
                  <a:txBody>
                    <a:bodyPr/>
                    <a:lstStyle/>
                    <a:p>
                      <a:pPr algn="ctr" fontAlgn="b"/>
                      <a:r>
                        <a:rPr lang="en-US" sz="1400" b="0" i="0" u="none" strike="noStrike" baseline="0" dirty="0">
                          <a:effectLst/>
                          <a:latin typeface="+mj-lt"/>
                        </a:rPr>
                        <a:t>$    250,000</a:t>
                      </a:r>
                    </a:p>
                  </a:txBody>
                  <a:tcPr marL="9525" marR="9525" marT="9525" marB="0" anchor="b"/>
                </a:tc>
                <a:extLst>
                  <a:ext uri="{0D108BD9-81ED-4DB2-BD59-A6C34878D82A}">
                    <a16:rowId xmlns:a16="http://schemas.microsoft.com/office/drawing/2014/main" val="10005"/>
                  </a:ext>
                </a:extLst>
              </a:tr>
              <a:tr h="342158">
                <a:tc>
                  <a:txBody>
                    <a:bodyPr/>
                    <a:lstStyle/>
                    <a:p>
                      <a:r>
                        <a:rPr lang="en-US" sz="1400" dirty="0"/>
                        <a:t>Extracurricular</a:t>
                      </a:r>
                    </a:p>
                  </a:txBody>
                  <a:tcPr/>
                </a:tc>
                <a:tc>
                  <a:txBody>
                    <a:bodyPr/>
                    <a:lstStyle/>
                    <a:p>
                      <a:pPr algn="ctr"/>
                      <a:r>
                        <a:rPr lang="en-US" sz="1400" dirty="0">
                          <a:latin typeface="+mj-lt"/>
                        </a:rPr>
                        <a:t>$   798,000</a:t>
                      </a:r>
                    </a:p>
                  </a:txBody>
                  <a:tcPr/>
                </a:tc>
                <a:tc>
                  <a:txBody>
                    <a:bodyPr/>
                    <a:lstStyle/>
                    <a:p>
                      <a:pPr algn="ctr"/>
                      <a:r>
                        <a:rPr lang="en-US" sz="1400" dirty="0">
                          <a:latin typeface="+mj-lt"/>
                        </a:rPr>
                        <a:t>$    819,000</a:t>
                      </a:r>
                    </a:p>
                  </a:txBody>
                  <a:tcPr/>
                </a:tc>
                <a:extLst>
                  <a:ext uri="{0D108BD9-81ED-4DB2-BD59-A6C34878D82A}">
                    <a16:rowId xmlns:a16="http://schemas.microsoft.com/office/drawing/2014/main" val="10006"/>
                  </a:ext>
                </a:extLst>
              </a:tr>
              <a:tr h="342158">
                <a:tc>
                  <a:txBody>
                    <a:bodyPr/>
                    <a:lstStyle/>
                    <a:p>
                      <a:r>
                        <a:rPr lang="en-US" sz="1400" dirty="0"/>
                        <a:t>Special Education</a:t>
                      </a:r>
                    </a:p>
                  </a:txBody>
                  <a:tcPr/>
                </a:tc>
                <a:tc>
                  <a:txBody>
                    <a:bodyPr/>
                    <a:lstStyle/>
                    <a:p>
                      <a:pPr algn="ctr"/>
                      <a:r>
                        <a:rPr lang="en-US" sz="1400" dirty="0">
                          <a:latin typeface="+mj-lt"/>
                        </a:rPr>
                        <a:t>$ 1,003,000</a:t>
                      </a:r>
                    </a:p>
                  </a:txBody>
                  <a:tcPr/>
                </a:tc>
                <a:tc>
                  <a:txBody>
                    <a:bodyPr/>
                    <a:lstStyle/>
                    <a:p>
                      <a:pPr algn="ctr"/>
                      <a:r>
                        <a:rPr lang="en-US" sz="1400" dirty="0">
                          <a:latin typeface="+mj-lt"/>
                        </a:rPr>
                        <a:t>$    916,000</a:t>
                      </a:r>
                    </a:p>
                  </a:txBody>
                  <a:tcPr/>
                </a:tc>
                <a:extLst>
                  <a:ext uri="{0D108BD9-81ED-4DB2-BD59-A6C34878D82A}">
                    <a16:rowId xmlns:a16="http://schemas.microsoft.com/office/drawing/2014/main" val="10007"/>
                  </a:ext>
                </a:extLst>
              </a:tr>
              <a:tr h="342158">
                <a:tc>
                  <a:txBody>
                    <a:bodyPr/>
                    <a:lstStyle/>
                    <a:p>
                      <a:r>
                        <a:rPr lang="en-US" sz="1400" dirty="0"/>
                        <a:t>WCC</a:t>
                      </a:r>
                    </a:p>
                  </a:txBody>
                  <a:tcPr/>
                </a:tc>
                <a:tc>
                  <a:txBody>
                    <a:bodyPr/>
                    <a:lstStyle/>
                    <a:p>
                      <a:pPr algn="ctr"/>
                      <a:r>
                        <a:rPr lang="en-US" sz="1400" dirty="0">
                          <a:latin typeface="+mj-lt"/>
                        </a:rPr>
                        <a:t>$    15,000</a:t>
                      </a:r>
                    </a:p>
                  </a:txBody>
                  <a:tcPr/>
                </a:tc>
                <a:tc>
                  <a:txBody>
                    <a:bodyPr/>
                    <a:lstStyle/>
                    <a:p>
                      <a:pPr algn="ctr"/>
                      <a:r>
                        <a:rPr lang="en-US" sz="1400" dirty="0">
                          <a:latin typeface="+mj-lt"/>
                        </a:rPr>
                        <a:t>$     44,000</a:t>
                      </a:r>
                    </a:p>
                  </a:txBody>
                  <a:tcPr/>
                </a:tc>
                <a:extLst>
                  <a:ext uri="{0D108BD9-81ED-4DB2-BD59-A6C34878D82A}">
                    <a16:rowId xmlns:a16="http://schemas.microsoft.com/office/drawing/2014/main" val="10008"/>
                  </a:ext>
                </a:extLst>
              </a:tr>
              <a:tr h="342158">
                <a:tc>
                  <a:txBody>
                    <a:bodyPr/>
                    <a:lstStyle/>
                    <a:p>
                      <a:r>
                        <a:rPr lang="en-US" sz="1400" dirty="0"/>
                        <a:t>Food Service</a:t>
                      </a:r>
                    </a:p>
                  </a:txBody>
                  <a:tcPr/>
                </a:tc>
                <a:tc>
                  <a:txBody>
                    <a:bodyPr/>
                    <a:lstStyle/>
                    <a:p>
                      <a:pPr algn="ctr"/>
                      <a:r>
                        <a:rPr lang="en-US" sz="1400" dirty="0">
                          <a:latin typeface="+mj-lt"/>
                        </a:rPr>
                        <a:t>$   353,000</a:t>
                      </a:r>
                    </a:p>
                  </a:txBody>
                  <a:tcPr/>
                </a:tc>
                <a:tc>
                  <a:txBody>
                    <a:bodyPr/>
                    <a:lstStyle/>
                    <a:p>
                      <a:pPr algn="ctr"/>
                      <a:r>
                        <a:rPr lang="en-US" sz="1400" dirty="0">
                          <a:latin typeface="+mj-lt"/>
                        </a:rPr>
                        <a:t>$    299,000</a:t>
                      </a:r>
                    </a:p>
                  </a:txBody>
                  <a:tcPr/>
                </a:tc>
                <a:extLst>
                  <a:ext uri="{0D108BD9-81ED-4DB2-BD59-A6C34878D82A}">
                    <a16:rowId xmlns:a16="http://schemas.microsoft.com/office/drawing/2014/main" val="10009"/>
                  </a:ext>
                </a:extLst>
              </a:tr>
              <a:tr h="342158">
                <a:tc>
                  <a:txBody>
                    <a:bodyPr/>
                    <a:lstStyle/>
                    <a:p>
                      <a:r>
                        <a:rPr lang="en-US" sz="1400" dirty="0"/>
                        <a:t>To/From Transportation</a:t>
                      </a:r>
                    </a:p>
                  </a:txBody>
                  <a:tcPr/>
                </a:tc>
                <a:tc>
                  <a:txBody>
                    <a:bodyPr/>
                    <a:lstStyle/>
                    <a:p>
                      <a:pPr algn="ctr"/>
                      <a:r>
                        <a:rPr lang="en-US" sz="1400" dirty="0">
                          <a:latin typeface="+mj-lt"/>
                        </a:rPr>
                        <a:t>$   277,000</a:t>
                      </a:r>
                    </a:p>
                  </a:txBody>
                  <a:tcPr/>
                </a:tc>
                <a:tc>
                  <a:txBody>
                    <a:bodyPr/>
                    <a:lstStyle/>
                    <a:p>
                      <a:pPr algn="ctr"/>
                      <a:r>
                        <a:rPr lang="en-US" sz="1400" dirty="0">
                          <a:latin typeface="+mj-lt"/>
                        </a:rPr>
                        <a:t>$    162,000</a:t>
                      </a:r>
                    </a:p>
                  </a:txBody>
                  <a:tcPr/>
                </a:tc>
                <a:extLst>
                  <a:ext uri="{0D108BD9-81ED-4DB2-BD59-A6C34878D82A}">
                    <a16:rowId xmlns:a16="http://schemas.microsoft.com/office/drawing/2014/main" val="10010"/>
                  </a:ext>
                </a:extLst>
              </a:tr>
              <a:tr h="394125">
                <a:tc>
                  <a:txBody>
                    <a:bodyPr/>
                    <a:lstStyle/>
                    <a:p>
                      <a:r>
                        <a:rPr lang="en-US" sz="1400" dirty="0"/>
                        <a:t>FCRC</a:t>
                      </a:r>
                    </a:p>
                  </a:txBody>
                  <a:tcPr/>
                </a:tc>
                <a:tc>
                  <a:txBody>
                    <a:bodyPr/>
                    <a:lstStyle/>
                    <a:p>
                      <a:pPr algn="ctr"/>
                      <a:r>
                        <a:rPr lang="en-US" sz="1400" dirty="0">
                          <a:latin typeface="+mj-lt"/>
                        </a:rPr>
                        <a:t>$    31,000</a:t>
                      </a:r>
                    </a:p>
                  </a:txBody>
                  <a:tcPr/>
                </a:tc>
                <a:tc>
                  <a:txBody>
                    <a:bodyPr/>
                    <a:lstStyle/>
                    <a:p>
                      <a:pPr algn="ctr"/>
                      <a:r>
                        <a:rPr lang="en-US" sz="1400" dirty="0">
                          <a:latin typeface="+mj-lt"/>
                        </a:rPr>
                        <a:t>$     44,000</a:t>
                      </a:r>
                    </a:p>
                  </a:txBody>
                  <a:tcPr/>
                </a:tc>
                <a:extLst>
                  <a:ext uri="{0D108BD9-81ED-4DB2-BD59-A6C34878D82A}">
                    <a16:rowId xmlns:a16="http://schemas.microsoft.com/office/drawing/2014/main" val="10011"/>
                  </a:ext>
                </a:extLst>
              </a:tr>
            </a:tbl>
          </a:graphicData>
        </a:graphic>
      </p:graphicFrame>
      <p:sp>
        <p:nvSpPr>
          <p:cNvPr id="5" name="TextBox 1"/>
          <p:cNvSpPr txBox="1"/>
          <p:nvPr/>
        </p:nvSpPr>
        <p:spPr>
          <a:xfrm>
            <a:off x="5181600" y="5715000"/>
            <a:ext cx="3657600" cy="990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1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46FD9-33CD-4AB6-851E-640DF9A4BE6B}"/>
              </a:ext>
            </a:extLst>
          </p:cNvPr>
          <p:cNvSpPr>
            <a:spLocks noGrp="1"/>
          </p:cNvSpPr>
          <p:nvPr>
            <p:ph type="title"/>
          </p:nvPr>
        </p:nvSpPr>
        <p:spPr>
          <a:xfrm>
            <a:off x="609599" y="228600"/>
            <a:ext cx="6346093" cy="762000"/>
          </a:xfrm>
        </p:spPr>
        <p:txBody>
          <a:bodyPr>
            <a:normAutofit fontScale="90000"/>
          </a:bodyPr>
          <a:lstStyle/>
          <a:p>
            <a:pPr algn="ctr"/>
            <a:br>
              <a:rPr lang="en-US" sz="2200" dirty="0"/>
            </a:br>
            <a:br>
              <a:rPr lang="en-US" sz="2200" dirty="0"/>
            </a:br>
            <a:r>
              <a:rPr lang="en-US" sz="2200" dirty="0"/>
              <a:t>26-27 Budget</a:t>
            </a:r>
            <a:br>
              <a:rPr lang="en-US" sz="2200" dirty="0"/>
            </a:br>
            <a:r>
              <a:rPr lang="en-US" sz="2200" dirty="0"/>
              <a:t>General Fund – Revenues by Source</a:t>
            </a:r>
            <a:r>
              <a:rPr lang="en-US" sz="2200" dirty="0">
                <a:solidFill>
                  <a:prstClr val="white"/>
                </a:solidFill>
              </a:rPr>
              <a:t>3 </a:t>
            </a:r>
            <a:r>
              <a:rPr lang="en-US" sz="1600" dirty="0">
                <a:solidFill>
                  <a:prstClr val="white"/>
                </a:solidFill>
              </a:rPr>
              <a:t>Budget</a:t>
            </a:r>
            <a:br>
              <a:rPr lang="en-US" sz="1600" dirty="0">
                <a:solidFill>
                  <a:prstClr val="white"/>
                </a:solidFill>
              </a:rPr>
            </a:br>
            <a:r>
              <a:rPr lang="en-US" sz="1600" dirty="0">
                <a:solidFill>
                  <a:prstClr val="white"/>
                </a:solidFill>
              </a:rPr>
              <a:t>General Fund – Revenues By Source</a:t>
            </a:r>
            <a:br>
              <a:rPr lang="en-US" dirty="0"/>
            </a:br>
            <a:endParaRPr lang="en-US" dirty="0"/>
          </a:p>
        </p:txBody>
      </p:sp>
      <p:sp>
        <p:nvSpPr>
          <p:cNvPr id="12" name="TextBox 11">
            <a:extLst>
              <a:ext uri="{FF2B5EF4-FFF2-40B4-BE49-F238E27FC236}">
                <a16:creationId xmlns:a16="http://schemas.microsoft.com/office/drawing/2014/main" id="{191999A0-DD39-4279-9162-96E18B051F3D}"/>
              </a:ext>
            </a:extLst>
          </p:cNvPr>
          <p:cNvSpPr txBox="1"/>
          <p:nvPr/>
        </p:nvSpPr>
        <p:spPr>
          <a:xfrm>
            <a:off x="6858000" y="1120676"/>
            <a:ext cx="2286000" cy="4401205"/>
          </a:xfrm>
          <a:prstGeom prst="rect">
            <a:avLst/>
          </a:prstGeom>
          <a:noFill/>
        </p:spPr>
        <p:txBody>
          <a:bodyPr wrap="square" rtlCol="0">
            <a:spAutoFit/>
          </a:bodyPr>
          <a:lstStyle/>
          <a:p>
            <a:r>
              <a:rPr lang="en-US" sz="1400" dirty="0"/>
              <a:t>For the 26-27 Local Sources increased due to a 4.7% increase in the levy,  up from $7.4M to $7.75M).  State general apportionment decreased, but we have increases in Special Education ($300,000) and a sizeable increase ($1.2M) in Transportation.  </a:t>
            </a:r>
          </a:p>
          <a:p>
            <a:endParaRPr lang="en-US" sz="1400" dirty="0"/>
          </a:p>
          <a:p>
            <a:r>
              <a:rPr lang="en-US" sz="1400" dirty="0"/>
              <a:t>Federal funds are very close to the same amount as in 25-26 and funds from Other Sources are less due to lower KWRL unfunded (as a result of the large allocation increase).</a:t>
            </a:r>
          </a:p>
        </p:txBody>
      </p:sp>
      <p:graphicFrame>
        <p:nvGraphicFramePr>
          <p:cNvPr id="6" name="Chart 5">
            <a:extLst>
              <a:ext uri="{FF2B5EF4-FFF2-40B4-BE49-F238E27FC236}">
                <a16:creationId xmlns:a16="http://schemas.microsoft.com/office/drawing/2014/main" id="{FB7AB591-8308-4761-BD07-5D57903E9CB8}"/>
              </a:ext>
            </a:extLst>
          </p:cNvPr>
          <p:cNvGraphicFramePr/>
          <p:nvPr>
            <p:extLst>
              <p:ext uri="{D42A27DB-BD31-4B8C-83A1-F6EECF244321}">
                <p14:modId xmlns:p14="http://schemas.microsoft.com/office/powerpoint/2010/main" val="2474955313"/>
              </p:ext>
            </p:extLst>
          </p:nvPr>
        </p:nvGraphicFramePr>
        <p:xfrm>
          <a:off x="457200" y="1120676"/>
          <a:ext cx="6164855" cy="50515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93083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A39284F-3E7E-4619-B227-396E2CB9BD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TM03090434[[fn=Wood Type]]</Template>
  <TotalTime>24285</TotalTime>
  <Words>1278</Words>
  <Application>Microsoft Office PowerPoint</Application>
  <PresentationFormat>On-screen Show (4:3)</PresentationFormat>
  <Paragraphs>165</Paragraphs>
  <Slides>18</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Century Gothic</vt:lpstr>
      <vt:lpstr>Rockwell</vt:lpstr>
      <vt:lpstr>Rockwell Condensed</vt:lpstr>
      <vt:lpstr>Wingdings</vt:lpstr>
      <vt:lpstr>Wood Type</vt:lpstr>
      <vt:lpstr>Woodland School District 2026-2027 Budget Summary</vt:lpstr>
      <vt:lpstr>26-27 Budget Enrollment History (including Running Start) – Budget to Actual</vt:lpstr>
      <vt:lpstr>26-27 Budget General Fund Apportionment Change Year over Year</vt:lpstr>
      <vt:lpstr>26-27 Budget Historical Fund Balance/Fund balance as a % of Expenditures</vt:lpstr>
      <vt:lpstr>2026-27 Budget Highlights</vt:lpstr>
      <vt:lpstr>26-27 Budget – General Fund History of Revenue/Expenditure/Fund Balance Summary</vt:lpstr>
      <vt:lpstr>24-25 THROUGH 26-27 Budget Uses of Levy/Enrichment Funds</vt:lpstr>
      <vt:lpstr>26-27 Budget Uses of Levy/Enrichment Funds</vt:lpstr>
      <vt:lpstr>  26-27 Budget General Fund – Revenues by Source3 Budget General Fund – Revenues By Source </vt:lpstr>
      <vt:lpstr>26-27 Budget General Fund Expenditures - % of Total by Object</vt:lpstr>
      <vt:lpstr>26-27 Budget Transportation &amp; Food Service </vt:lpstr>
      <vt:lpstr>26-27 Budget Before and After School Care</vt:lpstr>
      <vt:lpstr>26-27 Budget History of Staff Changes</vt:lpstr>
      <vt:lpstr>OTHER FUNDS</vt:lpstr>
      <vt:lpstr>CAPITAL PROJECTS FUND</vt:lpstr>
      <vt:lpstr>DEBT SERVICE FUND</vt:lpstr>
      <vt:lpstr>ASB FUND</vt:lpstr>
      <vt:lpstr>TRANSPORTATION VEHICLE FUND</vt:lpstr>
    </vt:vector>
  </TitlesOfParts>
  <Company>Camas School District #117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Woodland SD 19-20 Budget Presentation</dc:title>
  <dc:creator>donna.gregg;Stacy Brown</dc:creator>
  <cp:lastModifiedBy>Brown, Stacy</cp:lastModifiedBy>
  <cp:revision>948</cp:revision>
  <cp:lastPrinted>2026-08-07T18:37:14Z</cp:lastPrinted>
  <dcterms:created xsi:type="dcterms:W3CDTF">2010-10-18T22:51:52Z</dcterms:created>
  <dcterms:modified xsi:type="dcterms:W3CDTF">2026-08-12T20:03:14Z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TC101951911</vt:lpwstr>
  </property>
</Properties>
</file>