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iEIG0iN70kTPutG5p1/yehux0lM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3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83975" y="704125"/>
            <a:ext cx="4735200" cy="35206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25" y="4459525"/>
            <a:ext cx="5681975" cy="422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10225" y="4459525"/>
            <a:ext cx="5681975" cy="422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2341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4"/>
        <p:cNvGrpSpPr/>
        <p:nvPr/>
      </p:nvGrpSpPr>
      <p:grpSpPr>
        <a:xfrm>
          <a:off x="0" y="0"/>
          <a:ext cx="0" cy="0"/>
          <a:chOff x="0" y="0"/>
          <a:chExt cx="0" cy="0"/>
        </a:xfrm>
      </p:grpSpPr>
      <p:sp>
        <p:nvSpPr>
          <p:cNvPr id="25" name="Google Shape;2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0"/>
        <p:cNvGrpSpPr/>
        <p:nvPr/>
      </p:nvGrpSpPr>
      <p:grpSpPr>
        <a:xfrm>
          <a:off x="0" y="0"/>
          <a:ext cx="0" cy="0"/>
          <a:chOff x="0" y="0"/>
          <a:chExt cx="0" cy="0"/>
        </a:xfrm>
      </p:grpSpPr>
      <p:sp>
        <p:nvSpPr>
          <p:cNvPr id="31" name="Google Shape;31;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5183188" y="987425"/>
            <a:ext cx="6172200" cy="4873625"/>
          </a:xfrm>
          <a:prstGeom prst="rect">
            <a:avLst/>
          </a:prstGeom>
          <a:noFill/>
          <a:ln>
            <a:noFill/>
          </a:ln>
        </p:spPr>
      </p:sp>
      <p:sp>
        <p:nvSpPr>
          <p:cNvPr id="64" name="Google Shape;64;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mt="19000"/>
          </a:blip>
          <a:stretch>
            <a:fillRect/>
          </a:stretch>
        </a:blip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14000"/>
          </a:blip>
          <a:stretch>
            <a:fillRect/>
          </a:stretch>
        </a:blipFill>
        <a:effectLst/>
      </p:bgPr>
    </p:bg>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223492" y="491298"/>
            <a:ext cx="9444507" cy="2380691"/>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548135"/>
              </a:buClr>
              <a:buSzPts val="5000"/>
              <a:buFont typeface="Calibri"/>
              <a:buNone/>
            </a:pPr>
            <a:r>
              <a:rPr lang="en-US" sz="5000" b="1" i="1">
                <a:solidFill>
                  <a:srgbClr val="548135"/>
                </a:solidFill>
              </a:rPr>
              <a:t>Woodland Public Schools</a:t>
            </a:r>
            <a:endParaRPr/>
          </a:p>
        </p:txBody>
      </p:sp>
      <p:sp>
        <p:nvSpPr>
          <p:cNvPr id="85" name="Google Shape;85;p1"/>
          <p:cNvSpPr txBox="1">
            <a:spLocks noGrp="1"/>
          </p:cNvSpPr>
          <p:nvPr>
            <p:ph type="subTitle" idx="1"/>
          </p:nvPr>
        </p:nvSpPr>
        <p:spPr>
          <a:xfrm>
            <a:off x="1388260" y="3222171"/>
            <a:ext cx="9144000" cy="112122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548135"/>
              </a:buClr>
              <a:buSzPct val="100000"/>
              <a:buNone/>
            </a:pPr>
            <a:r>
              <a:rPr lang="en-US" sz="3200" dirty="0">
                <a:solidFill>
                  <a:srgbClr val="548135"/>
                </a:solidFill>
              </a:rPr>
              <a:t>Facilities Report September</a:t>
            </a:r>
            <a:endParaRPr dirty="0"/>
          </a:p>
          <a:p>
            <a:pPr marL="0" lvl="0" indent="0" algn="ctr" rtl="0">
              <a:lnSpc>
                <a:spcPct val="90000"/>
              </a:lnSpc>
              <a:spcBef>
                <a:spcPts val="1000"/>
              </a:spcBef>
              <a:spcAft>
                <a:spcPts val="0"/>
              </a:spcAft>
              <a:buClr>
                <a:srgbClr val="548135"/>
              </a:buClr>
              <a:buSzPct val="100000"/>
              <a:buNone/>
            </a:pPr>
            <a:r>
              <a:rPr lang="en-US" sz="3200" dirty="0">
                <a:solidFill>
                  <a:srgbClr val="548135"/>
                </a:solidFill>
              </a:rPr>
              <a:t> 2025</a:t>
            </a:r>
            <a:endParaRPr dirty="0"/>
          </a:p>
          <a:p>
            <a:pPr marL="0" lvl="0" indent="0" algn="ctr" rtl="0">
              <a:lnSpc>
                <a:spcPct val="90000"/>
              </a:lnSpc>
              <a:spcBef>
                <a:spcPts val="1000"/>
              </a:spcBef>
              <a:spcAft>
                <a:spcPts val="0"/>
              </a:spcAft>
              <a:buClr>
                <a:schemeClr val="dk1"/>
              </a:buClr>
              <a:buSzPct val="100000"/>
              <a:buNone/>
            </a:pPr>
            <a:endParaRPr sz="3200" dirty="0">
              <a:solidFill>
                <a:srgbClr val="54813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130030" y="130233"/>
            <a:ext cx="10515600" cy="54927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Calibri"/>
              <a:buNone/>
            </a:pPr>
            <a:r>
              <a:rPr lang="en-US" sz="2800" i="1" u="sng"/>
              <a:t>Facilities/Safety Report </a:t>
            </a:r>
            <a:endParaRPr/>
          </a:p>
        </p:txBody>
      </p:sp>
      <p:sp>
        <p:nvSpPr>
          <p:cNvPr id="91" name="Google Shape;91;p2"/>
          <p:cNvSpPr txBox="1"/>
          <p:nvPr/>
        </p:nvSpPr>
        <p:spPr>
          <a:xfrm>
            <a:off x="223372" y="543594"/>
            <a:ext cx="11037900" cy="1360368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New staff at Yale Elementary School are doing great in their new roles as cook/custodian/grounds.</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New custodial staff  (Mason Knight, </a:t>
            </a:r>
            <a:r>
              <a:rPr lang="en-US" sz="1900" dirty="0" err="1">
                <a:solidFill>
                  <a:schemeClr val="dk1"/>
                </a:solidFill>
                <a:latin typeface="Calibri"/>
                <a:ea typeface="Calibri"/>
                <a:cs typeface="Calibri"/>
                <a:sym typeface="Calibri"/>
              </a:rPr>
              <a:t>Jaqulynn</a:t>
            </a:r>
            <a:r>
              <a:rPr lang="en-US" sz="1900" dirty="0">
                <a:solidFill>
                  <a:schemeClr val="dk1"/>
                </a:solidFill>
                <a:latin typeface="Calibri"/>
                <a:ea typeface="Calibri"/>
                <a:cs typeface="Calibri"/>
                <a:sym typeface="Calibri"/>
              </a:rPr>
              <a:t> Rainey) are settling into their roles and taking care of our elementary campuses.</a:t>
            </a:r>
          </a:p>
          <a:p>
            <a:pPr marL="107950" lvl="0">
              <a:buClr>
                <a:schemeClr val="dk1"/>
              </a:buClr>
              <a:buSzPts val="1900"/>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The High School varsity baseball field is looking great with efforts from our community and grounds crew. The infield has been resurfaced, leveled, and re-seeded. The outfield has been rolled and fertilized.  </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indent="-349250">
              <a:buClr>
                <a:schemeClr val="dk1"/>
              </a:buClr>
              <a:buSzPts val="1900"/>
              <a:buFont typeface="Calibri"/>
              <a:buChar char="●"/>
            </a:pPr>
            <a:r>
              <a:rPr lang="en-US" sz="1900" dirty="0">
                <a:solidFill>
                  <a:schemeClr val="dk1"/>
                </a:solidFill>
                <a:latin typeface="Calibri"/>
                <a:ea typeface="Calibri"/>
                <a:cs typeface="Calibri"/>
                <a:sym typeface="Calibri"/>
              </a:rPr>
              <a:t>Landscapes are looking good going into fall.  We’re looking forward to the grass going dormant so we can turn our attention to some other efforts, like the High School parking lot beds, pruning, and sports field prep.</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indent="-349250">
              <a:buClr>
                <a:schemeClr val="dk1"/>
              </a:buClr>
              <a:buSzPts val="1900"/>
              <a:buFont typeface="Calibri"/>
              <a:buChar char="●"/>
            </a:pPr>
            <a:r>
              <a:rPr lang="en-US" sz="1900" dirty="0">
                <a:solidFill>
                  <a:schemeClr val="dk1"/>
                </a:solidFill>
                <a:latin typeface="Calibri"/>
                <a:ea typeface="Calibri"/>
                <a:cs typeface="Calibri"/>
                <a:sym typeface="Calibri"/>
              </a:rPr>
              <a:t>With a lot of great input from user groups and the community we’re finalizing the facilities use calendar for the upcoming winter season.</a:t>
            </a:r>
          </a:p>
          <a:p>
            <a:pPr marL="457200" indent="-349250">
              <a:buClr>
                <a:schemeClr val="dk1"/>
              </a:buClr>
              <a:buSzPts val="1900"/>
              <a:buFont typeface="Calibri"/>
              <a:buChar char="●"/>
            </a:pPr>
            <a:endParaRPr lang="en-US" sz="1900" dirty="0">
              <a:solidFill>
                <a:schemeClr val="dk1"/>
              </a:solidFill>
              <a:latin typeface="Calibri"/>
              <a:ea typeface="Calibri"/>
              <a:cs typeface="Calibri"/>
              <a:sym typeface="Calibri"/>
            </a:endParaRPr>
          </a:p>
          <a:p>
            <a:pPr marL="107950" marR="0" lvl="0" algn="l" rtl="0">
              <a:spcBef>
                <a:spcPts val="0"/>
              </a:spcBef>
              <a:spcAft>
                <a:spcPts val="0"/>
              </a:spcAft>
              <a:buClr>
                <a:schemeClr val="dk1"/>
              </a:buClr>
              <a:buSzPts val="1900"/>
            </a:pPr>
            <a:endParaRPr lang="en-US" sz="1900" dirty="0">
              <a:solidFill>
                <a:schemeClr val="dk1"/>
              </a:solidFill>
              <a:latin typeface="Calibri"/>
              <a:ea typeface="Calibri"/>
              <a:cs typeface="Calibri"/>
              <a:sym typeface="Calibri"/>
            </a:endParaRPr>
          </a:p>
          <a:p>
            <a:pPr marL="107950" marR="0" lvl="0" algn="l" rtl="0">
              <a:spcBef>
                <a:spcPts val="0"/>
              </a:spcBef>
              <a:spcAft>
                <a:spcPts val="0"/>
              </a:spcAft>
              <a:buClr>
                <a:schemeClr val="dk1"/>
              </a:buClr>
              <a:buSzPts val="1900"/>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9144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900" dirty="0">
                <a:solidFill>
                  <a:schemeClr val="dk1"/>
                </a:solidFill>
                <a:latin typeface="Calibri"/>
                <a:ea typeface="Calibri"/>
                <a:cs typeface="Calibri"/>
                <a:sym typeface="Calibri"/>
              </a:rPr>
              <a:t>  </a:t>
            </a:r>
            <a:endParaRPr dirty="0"/>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000" dirty="0">
                <a:solidFill>
                  <a:schemeClr val="dk1"/>
                </a:solidFill>
                <a:latin typeface="Calibri"/>
                <a:ea typeface="Calibri"/>
                <a:cs typeface="Calibri"/>
                <a:sym typeface="Calibri"/>
              </a:rPr>
              <a:t> </a:t>
            </a:r>
            <a:endParaRPr dirty="0"/>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457200" marR="0" lvl="1" indent="0" algn="l" rtl="0">
              <a:spcBef>
                <a:spcPts val="0"/>
              </a:spcBef>
              <a:spcAft>
                <a:spcPts val="0"/>
              </a:spcAft>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700" dirty="0">
              <a:solidFill>
                <a:schemeClr val="dk1"/>
              </a:solidFill>
              <a:latin typeface="Calibri"/>
              <a:ea typeface="Calibri"/>
              <a:cs typeface="Calibri"/>
              <a:sym typeface="Calibri"/>
            </a:endParaRPr>
          </a:p>
          <a:p>
            <a:pPr marL="285750" marR="0" lvl="0" indent="-177800" algn="l" rtl="0">
              <a:spcBef>
                <a:spcPts val="0"/>
              </a:spcBef>
              <a:spcAft>
                <a:spcPts val="0"/>
              </a:spcAft>
              <a:buClr>
                <a:schemeClr val="dk1"/>
              </a:buClr>
              <a:buSzPts val="1700"/>
              <a:buFont typeface="Arial"/>
              <a:buNone/>
            </a:pPr>
            <a:endParaRPr sz="17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Google Shape;91;p2"/>
          <p:cNvSpPr txBox="1"/>
          <p:nvPr/>
        </p:nvSpPr>
        <p:spPr>
          <a:xfrm>
            <a:off x="214495" y="339407"/>
            <a:ext cx="11037900" cy="14773235"/>
          </a:xfrm>
          <a:prstGeom prst="rect">
            <a:avLst/>
          </a:prstGeom>
          <a:noFill/>
          <a:ln>
            <a:noFill/>
          </a:ln>
        </p:spPr>
        <p:txBody>
          <a:bodyPr spcFirstLastPara="1" wrap="square" lIns="91425" tIns="45700" rIns="91425" bIns="45700" anchor="t" anchorCtr="0">
            <a:spAutoFit/>
          </a:bodyPr>
          <a:lstStyle/>
          <a:p>
            <a:pPr marL="107950">
              <a:buClr>
                <a:schemeClr val="dk1"/>
              </a:buClr>
              <a:buSzPts val="1900"/>
            </a:pPr>
            <a:endParaRPr lang="en-US" sz="1900" dirty="0">
              <a:solidFill>
                <a:schemeClr val="dk1"/>
              </a:solidFill>
              <a:latin typeface="Calibri"/>
              <a:ea typeface="Calibri"/>
              <a:cs typeface="Calibri"/>
              <a:sym typeface="Calibri"/>
            </a:endParaRPr>
          </a:p>
          <a:p>
            <a:pPr marL="107950">
              <a:buClr>
                <a:schemeClr val="dk1"/>
              </a:buClr>
              <a:buSzPts val="1900"/>
            </a:pPr>
            <a:r>
              <a:rPr lang="en-US" sz="1900" b="1" dirty="0">
                <a:solidFill>
                  <a:schemeClr val="dk1"/>
                </a:solidFill>
                <a:latin typeface="Calibri"/>
                <a:ea typeface="Calibri"/>
                <a:cs typeface="Calibri"/>
                <a:sym typeface="Calibri"/>
              </a:rPr>
              <a:t>Looking ahead</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The new IQCU branch at WHS is expected to be operational in October.  </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We’ll be doing some repairs to new vandalism and damage in our middle school restrooms.</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You’ll notice some obsolete fencing disappear at North Fork Elementary School.</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The cooler months are the appropriate time for tree pruning.  Don’t be alarmed if you see some that look pretty thin. They’ll come back in the spring.</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In safety we are going to do a full audit of our PA systems in the District to determine where we need to add or enhance to improve communications.</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We’re working to hire custodial substitutes to cover staff absences and school events.  Also in preparing to have help to do deep disinfecting in case cold and flu season creates a significant attendance drop.   </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r>
              <a:rPr lang="en-US" sz="1900" dirty="0">
                <a:solidFill>
                  <a:schemeClr val="dk1"/>
                </a:solidFill>
                <a:latin typeface="Calibri"/>
                <a:ea typeface="Calibri"/>
                <a:cs typeface="Calibri"/>
                <a:sym typeface="Calibri"/>
              </a:rPr>
              <a:t>We’re beginning to build our list for Christmas Break projects. Stay tuned.</a:t>
            </a: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457200" marR="0" lvl="0" indent="-349250" algn="l" rtl="0">
              <a:spcBef>
                <a:spcPts val="0"/>
              </a:spcBef>
              <a:spcAft>
                <a:spcPts val="0"/>
              </a:spcAft>
              <a:buClr>
                <a:schemeClr val="dk1"/>
              </a:buClr>
              <a:buSzPts val="1900"/>
              <a:buFont typeface="Calibri"/>
              <a:buChar char="●"/>
            </a:pPr>
            <a:endParaRPr lang="en-US" sz="1900" dirty="0">
              <a:solidFill>
                <a:schemeClr val="dk1"/>
              </a:solidFill>
              <a:latin typeface="Calibri"/>
              <a:ea typeface="Calibri"/>
              <a:cs typeface="Calibri"/>
              <a:sym typeface="Calibri"/>
            </a:endParaRPr>
          </a:p>
          <a:p>
            <a:pPr marL="107950" marR="0" lvl="0" algn="l" rtl="0">
              <a:spcBef>
                <a:spcPts val="0"/>
              </a:spcBef>
              <a:spcAft>
                <a:spcPts val="0"/>
              </a:spcAft>
              <a:buClr>
                <a:schemeClr val="dk1"/>
              </a:buClr>
              <a:buSzPts val="1900"/>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9144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45720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900" dirty="0">
                <a:solidFill>
                  <a:schemeClr val="dk1"/>
                </a:solidFill>
                <a:latin typeface="Calibri"/>
                <a:ea typeface="Calibri"/>
                <a:cs typeface="Calibri"/>
                <a:sym typeface="Calibri"/>
              </a:rPr>
              <a:t>  </a:t>
            </a:r>
            <a:endParaRPr dirty="0"/>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342900" marR="0" lvl="0" indent="-222250" algn="l" rtl="0">
              <a:spcBef>
                <a:spcPts val="0"/>
              </a:spcBef>
              <a:spcAft>
                <a:spcPts val="0"/>
              </a:spcAft>
              <a:buClr>
                <a:schemeClr val="dk1"/>
              </a:buClr>
              <a:buSzPts val="1900"/>
              <a:buFont typeface="Arial"/>
              <a:buNone/>
            </a:pPr>
            <a:endParaRPr sz="19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000" dirty="0">
                <a:solidFill>
                  <a:schemeClr val="dk1"/>
                </a:solidFill>
                <a:latin typeface="Calibri"/>
                <a:ea typeface="Calibri"/>
                <a:cs typeface="Calibri"/>
                <a:sym typeface="Calibri"/>
              </a:rPr>
              <a:t> </a:t>
            </a:r>
            <a:endParaRPr dirty="0"/>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800" dirty="0">
                <a:solidFill>
                  <a:schemeClr val="dk1"/>
                </a:solidFill>
                <a:latin typeface="Calibri"/>
                <a:ea typeface="Calibri"/>
                <a:cs typeface="Calibri"/>
                <a:sym typeface="Calibri"/>
              </a:rPr>
              <a:t> </a:t>
            </a:r>
            <a:endParaRPr dirty="0"/>
          </a:p>
          <a:p>
            <a:pPr marL="457200" marR="0" lvl="1" indent="0" algn="l" rtl="0">
              <a:spcBef>
                <a:spcPts val="0"/>
              </a:spcBef>
              <a:spcAft>
                <a:spcPts val="0"/>
              </a:spcAft>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742950" marR="0" lvl="1" indent="-177800" algn="l" rtl="0">
              <a:spcBef>
                <a:spcPts val="0"/>
              </a:spcBef>
              <a:spcAft>
                <a:spcPts val="0"/>
              </a:spcAft>
              <a:buClr>
                <a:schemeClr val="dk1"/>
              </a:buClr>
              <a:buSzPts val="1700"/>
              <a:buFont typeface="Arial"/>
              <a:buNone/>
            </a:pPr>
            <a:endParaRPr sz="1700" b="0" i="0" u="none" strike="noStrike" cap="none" dirty="0">
              <a:solidFill>
                <a:schemeClr val="dk1"/>
              </a:solidFill>
              <a:latin typeface="Calibri"/>
              <a:ea typeface="Calibri"/>
              <a:cs typeface="Calibri"/>
              <a:sym typeface="Calibri"/>
            </a:endParaRPr>
          </a:p>
          <a:p>
            <a:pPr marL="0" marR="0" lvl="0" indent="0" algn="l" rtl="0">
              <a:spcBef>
                <a:spcPts val="0"/>
              </a:spcBef>
              <a:spcAft>
                <a:spcPts val="0"/>
              </a:spcAft>
              <a:buNone/>
            </a:pPr>
            <a:endParaRPr sz="1700" dirty="0">
              <a:solidFill>
                <a:schemeClr val="dk1"/>
              </a:solidFill>
              <a:latin typeface="Calibri"/>
              <a:ea typeface="Calibri"/>
              <a:cs typeface="Calibri"/>
              <a:sym typeface="Calibri"/>
            </a:endParaRPr>
          </a:p>
          <a:p>
            <a:pPr marL="285750" marR="0" lvl="0" indent="-177800" algn="l" rtl="0">
              <a:spcBef>
                <a:spcPts val="0"/>
              </a:spcBef>
              <a:spcAft>
                <a:spcPts val="0"/>
              </a:spcAft>
              <a:buClr>
                <a:schemeClr val="dk1"/>
              </a:buClr>
              <a:buSzPts val="1700"/>
              <a:buFont typeface="Arial"/>
              <a:buNone/>
            </a:pPr>
            <a:endParaRPr sz="1700" dirty="0">
              <a:solidFill>
                <a:schemeClr val="dk1"/>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9859699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320</Words>
  <Application>Microsoft Office PowerPoint</Application>
  <PresentationFormat>Widescreen</PresentationFormat>
  <Paragraphs>90</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Woodland Public Schools</vt:lpstr>
      <vt:lpstr>Facilities/Safety Report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Woodland Public Schools</dc:title>
  <dc:creator>Landrigan, Scott</dc:creator>
  <cp:lastModifiedBy>Galloway, Nicole</cp:lastModifiedBy>
  <cp:revision>8</cp:revision>
  <dcterms:created xsi:type="dcterms:W3CDTF">2016-04-19T23:51:26Z</dcterms:created>
  <dcterms:modified xsi:type="dcterms:W3CDTF">2025-09-22T14:20:10Z</dcterms:modified>
</cp:coreProperties>
</file>