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6858000" cx="12192000"/>
  <p:notesSz cx="7102475" cy="93884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8" roundtripDataSignature="AMtx7mh1DPuTin4oY0rrRyy8G0oaAepxo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83975" y="704125"/>
            <a:ext cx="4735200" cy="35206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10225" y="4459525"/>
            <a:ext cx="5681975" cy="422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710225" y="4459525"/>
            <a:ext cx="5681975" cy="422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83975" y="704125"/>
            <a:ext cx="4735200" cy="35206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710225" y="4459525"/>
            <a:ext cx="5681975" cy="422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83975" y="704125"/>
            <a:ext cx="4735200" cy="35206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7" name="Shape 17"/>
        <p:cNvGrpSpPr/>
        <p:nvPr/>
      </p:nvGrpSpPr>
      <p:grpSpPr>
        <a:xfrm>
          <a:off x="0" y="0"/>
          <a:ext cx="0" cy="0"/>
          <a:chOff x="0" y="0"/>
          <a:chExt cx="0" cy="0"/>
        </a:xfrm>
      </p:grpSpPr>
      <p:sp>
        <p:nvSpPr>
          <p:cNvPr id="18" name="Google Shape;18;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 name="Google Shape;21;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2"/>
          <p:cNvSpPr/>
          <p:nvPr>
            <p:ph idx="2" type="pic"/>
          </p:nvPr>
        </p:nvSpPr>
        <p:spPr>
          <a:xfrm>
            <a:off x="5183188" y="987425"/>
            <a:ext cx="6172200" cy="4873625"/>
          </a:xfrm>
          <a:prstGeom prst="rect">
            <a:avLst/>
          </a:prstGeom>
          <a:noFill/>
          <a:ln>
            <a:noFill/>
          </a:ln>
        </p:spPr>
      </p:sp>
      <p:sp>
        <p:nvSpPr>
          <p:cNvPr id="64" name="Google Shape;64;p1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mt="19000"/>
          </a:blip>
          <a:stretch>
            <a:fillRect/>
          </a:stretch>
        </a:blipFill>
      </p:bgPr>
    </p:bg>
    <p:spTree>
      <p:nvGrpSpPr>
        <p:cNvPr id="5" name="Shape 5"/>
        <p:cNvGrpSpPr/>
        <p:nvPr/>
      </p:nvGrpSpPr>
      <p:grpSpPr>
        <a:xfrm>
          <a:off x="0" y="0"/>
          <a:ext cx="0" cy="0"/>
          <a:chOff x="0" y="0"/>
          <a:chExt cx="0" cy="0"/>
        </a:xfrm>
      </p:grpSpPr>
      <p:sp>
        <p:nvSpPr>
          <p:cNvPr id="6" name="Google Shape;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mt="14000"/>
          </a:blip>
          <a:stretch>
            <a:fillRect/>
          </a:stretch>
        </a:blipFill>
      </p:bgPr>
    </p:bg>
    <p:spTree>
      <p:nvGrpSpPr>
        <p:cNvPr id="83" name="Shape 83"/>
        <p:cNvGrpSpPr/>
        <p:nvPr/>
      </p:nvGrpSpPr>
      <p:grpSpPr>
        <a:xfrm>
          <a:off x="0" y="0"/>
          <a:ext cx="0" cy="0"/>
          <a:chOff x="0" y="0"/>
          <a:chExt cx="0" cy="0"/>
        </a:xfrm>
      </p:grpSpPr>
      <p:sp>
        <p:nvSpPr>
          <p:cNvPr id="84" name="Google Shape;84;p1"/>
          <p:cNvSpPr txBox="1"/>
          <p:nvPr>
            <p:ph type="ctrTitle"/>
          </p:nvPr>
        </p:nvSpPr>
        <p:spPr>
          <a:xfrm>
            <a:off x="1223492" y="491298"/>
            <a:ext cx="9444507" cy="2380691"/>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548135"/>
              </a:buClr>
              <a:buSzPts val="5000"/>
              <a:buFont typeface="Calibri"/>
              <a:buNone/>
            </a:pPr>
            <a:r>
              <a:rPr b="1" i="1" lang="en-US" sz="5000">
                <a:solidFill>
                  <a:srgbClr val="548135"/>
                </a:solidFill>
              </a:rPr>
              <a:t>Woodland Public Schools</a:t>
            </a:r>
            <a:endParaRPr/>
          </a:p>
        </p:txBody>
      </p:sp>
      <p:sp>
        <p:nvSpPr>
          <p:cNvPr id="85" name="Google Shape;85;p1"/>
          <p:cNvSpPr txBox="1"/>
          <p:nvPr>
            <p:ph idx="1" type="subTitle"/>
          </p:nvPr>
        </p:nvSpPr>
        <p:spPr>
          <a:xfrm>
            <a:off x="1388260" y="3222171"/>
            <a:ext cx="9144000" cy="1538515"/>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rgbClr val="548135"/>
              </a:buClr>
              <a:buSzPts val="3200"/>
              <a:buNone/>
            </a:pPr>
            <a:r>
              <a:rPr lang="en-US" sz="3200">
                <a:solidFill>
                  <a:srgbClr val="548135"/>
                </a:solidFill>
              </a:rPr>
              <a:t>Facilities Report November</a:t>
            </a:r>
            <a:endParaRPr/>
          </a:p>
          <a:p>
            <a:pPr indent="0" lvl="0" marL="0" rtl="0" algn="ctr">
              <a:lnSpc>
                <a:spcPct val="90000"/>
              </a:lnSpc>
              <a:spcBef>
                <a:spcPts val="1000"/>
              </a:spcBef>
              <a:spcAft>
                <a:spcPts val="0"/>
              </a:spcAft>
              <a:buClr>
                <a:srgbClr val="548135"/>
              </a:buClr>
              <a:buSzPts val="3200"/>
              <a:buNone/>
            </a:pPr>
            <a:r>
              <a:rPr lang="en-US" sz="3200">
                <a:solidFill>
                  <a:srgbClr val="548135"/>
                </a:solidFill>
              </a:rPr>
              <a:t> 2024</a:t>
            </a:r>
            <a:endParaRPr/>
          </a:p>
          <a:p>
            <a:pPr indent="0" lvl="0" marL="0" rtl="0" algn="ctr">
              <a:lnSpc>
                <a:spcPct val="90000"/>
              </a:lnSpc>
              <a:spcBef>
                <a:spcPts val="1000"/>
              </a:spcBef>
              <a:spcAft>
                <a:spcPts val="0"/>
              </a:spcAft>
              <a:buClr>
                <a:schemeClr val="dk1"/>
              </a:buClr>
              <a:buSzPts val="3200"/>
              <a:buNone/>
            </a:pPr>
            <a:r>
              <a:t/>
            </a:r>
            <a:endParaRPr sz="3200">
              <a:solidFill>
                <a:srgbClr val="548135"/>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130030" y="130233"/>
            <a:ext cx="10515600" cy="5492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Font typeface="Calibri"/>
              <a:buNone/>
            </a:pPr>
            <a:r>
              <a:rPr i="1" lang="en-US" sz="2800" u="sng"/>
              <a:t>Facilities Report </a:t>
            </a:r>
            <a:endParaRPr/>
          </a:p>
        </p:txBody>
      </p:sp>
      <p:sp>
        <p:nvSpPr>
          <p:cNvPr id="91" name="Google Shape;91;p2"/>
          <p:cNvSpPr txBox="1"/>
          <p:nvPr/>
        </p:nvSpPr>
        <p:spPr>
          <a:xfrm>
            <a:off x="223372" y="543594"/>
            <a:ext cx="11037900" cy="12437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9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900"/>
              <a:buFont typeface="Arial"/>
              <a:buChar char="•"/>
            </a:pPr>
            <a:r>
              <a:rPr lang="en-US" sz="1900">
                <a:solidFill>
                  <a:schemeClr val="dk1"/>
                </a:solidFill>
                <a:latin typeface="Calibri"/>
                <a:ea typeface="Calibri"/>
                <a:cs typeface="Calibri"/>
                <a:sym typeface="Calibri"/>
              </a:rPr>
              <a:t>Middle School fuel savings incentive/rebate – Woodland School District will be receiving a $25,500 rebate from Cascade natural gas, for the installation of the new high efficiency gas furnaces that were installed at the middle school. I have been working with TRC Energy advisors, on behalf of Cascade Natural Gas, for the last year and a half to secure this generous rebate. </a:t>
            </a:r>
            <a:endParaRPr/>
          </a:p>
          <a:p>
            <a:pPr indent="0" lvl="0" marL="0" marR="0" rtl="0" algn="l">
              <a:spcBef>
                <a:spcPts val="0"/>
              </a:spcBef>
              <a:spcAft>
                <a:spcPts val="0"/>
              </a:spcAft>
              <a:buNone/>
            </a:pPr>
            <a:r>
              <a:t/>
            </a:r>
            <a:endParaRPr sz="19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900"/>
              <a:buFont typeface="Arial"/>
              <a:buChar char="•"/>
            </a:pPr>
            <a:r>
              <a:rPr lang="en-US" sz="1900">
                <a:solidFill>
                  <a:schemeClr val="dk1"/>
                </a:solidFill>
                <a:latin typeface="Calibri"/>
                <a:ea typeface="Calibri"/>
                <a:cs typeface="Calibri"/>
                <a:sym typeface="Calibri"/>
              </a:rPr>
              <a:t>North Fork Portable  – The City has been slow to release the building permits for the new portable. I’m happy to report the City is ready to issue the permit, once Clark/Cowlitz Fire and Rescue signs off. I have sent in a request for the CCFR to fast track their process, so we can move forward with setting the portable. I have all subcontractors lined up and ready to go once we receive the permit.</a:t>
            </a:r>
            <a:endParaRPr/>
          </a:p>
          <a:p>
            <a:pPr indent="-222250" lvl="0" marL="342900" marR="0" rtl="0" algn="l">
              <a:spcBef>
                <a:spcPts val="0"/>
              </a:spcBef>
              <a:spcAft>
                <a:spcPts val="0"/>
              </a:spcAft>
              <a:buClr>
                <a:schemeClr val="dk1"/>
              </a:buClr>
              <a:buSzPts val="1900"/>
              <a:buFont typeface="Arial"/>
              <a:buNone/>
            </a:pPr>
            <a:r>
              <a:t/>
            </a:r>
            <a:endParaRPr sz="19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900"/>
              <a:buFont typeface="Arial"/>
              <a:buChar char="•"/>
            </a:pPr>
            <a:r>
              <a:rPr lang="en-US" sz="1900">
                <a:solidFill>
                  <a:schemeClr val="dk1"/>
                </a:solidFill>
                <a:latin typeface="Calibri"/>
                <a:ea typeface="Calibri"/>
                <a:cs typeface="Calibri"/>
                <a:sym typeface="Calibri"/>
              </a:rPr>
              <a:t>Middle School Fire Alarm System – We have had numerous failures with our 32 year old fire alarm system. We have been scrambling to make repairs and keep the system functioning. The system is currently functioning and adequately protecting the school, staff and students. We have additional repairs scheduled for the system during Thanksgiving break shutdown. We are currently soliciting bids for a complete system replacement. </a:t>
            </a:r>
            <a:endParaRPr/>
          </a:p>
          <a:p>
            <a:pPr indent="-222250" lvl="0" marL="342900" marR="0" rtl="0" algn="l">
              <a:spcBef>
                <a:spcPts val="0"/>
              </a:spcBef>
              <a:spcAft>
                <a:spcPts val="0"/>
              </a:spcAft>
              <a:buClr>
                <a:schemeClr val="dk1"/>
              </a:buClr>
              <a:buSzPts val="1900"/>
              <a:buFont typeface="Arial"/>
              <a:buNone/>
            </a:pPr>
            <a:r>
              <a:t/>
            </a:r>
            <a:endParaRPr sz="19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900">
              <a:solidFill>
                <a:schemeClr val="dk1"/>
              </a:solidFill>
              <a:latin typeface="Calibri"/>
              <a:ea typeface="Calibri"/>
              <a:cs typeface="Calibri"/>
              <a:sym typeface="Calibri"/>
            </a:endParaRPr>
          </a:p>
          <a:p>
            <a:pPr indent="-222250" lvl="0" marL="342900" marR="0" rtl="0" algn="l">
              <a:spcBef>
                <a:spcPts val="0"/>
              </a:spcBef>
              <a:spcAft>
                <a:spcPts val="0"/>
              </a:spcAft>
              <a:buClr>
                <a:schemeClr val="dk1"/>
              </a:buClr>
              <a:buSzPts val="1900"/>
              <a:buFont typeface="Arial"/>
              <a:buNone/>
            </a:pPr>
            <a:r>
              <a:t/>
            </a:r>
            <a:endParaRPr sz="19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9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900">
              <a:solidFill>
                <a:schemeClr val="dk1"/>
              </a:solidFill>
              <a:latin typeface="Calibri"/>
              <a:ea typeface="Calibri"/>
              <a:cs typeface="Calibri"/>
              <a:sym typeface="Calibri"/>
            </a:endParaRPr>
          </a:p>
          <a:p>
            <a:pPr indent="-222250" lvl="0" marL="342900" marR="0" rtl="0" algn="l">
              <a:spcBef>
                <a:spcPts val="0"/>
              </a:spcBef>
              <a:spcAft>
                <a:spcPts val="0"/>
              </a:spcAft>
              <a:buClr>
                <a:schemeClr val="dk1"/>
              </a:buClr>
              <a:buSzPts val="1900"/>
              <a:buFont typeface="Arial"/>
              <a:buNone/>
            </a:pPr>
            <a:r>
              <a:t/>
            </a:r>
            <a:endParaRPr sz="1900">
              <a:solidFill>
                <a:schemeClr val="dk1"/>
              </a:solidFill>
              <a:latin typeface="Calibri"/>
              <a:ea typeface="Calibri"/>
              <a:cs typeface="Calibri"/>
              <a:sym typeface="Calibri"/>
            </a:endParaRPr>
          </a:p>
          <a:p>
            <a:pPr indent="-222250" lvl="0" marL="342900" marR="0" rtl="0" algn="l">
              <a:spcBef>
                <a:spcPts val="0"/>
              </a:spcBef>
              <a:spcAft>
                <a:spcPts val="0"/>
              </a:spcAft>
              <a:buClr>
                <a:schemeClr val="dk1"/>
              </a:buClr>
              <a:buSzPts val="1900"/>
              <a:buFont typeface="Arial"/>
              <a:buNone/>
            </a:pPr>
            <a:r>
              <a:t/>
            </a:r>
            <a:endParaRPr sz="1900">
              <a:solidFill>
                <a:schemeClr val="dk1"/>
              </a:solidFill>
              <a:latin typeface="Calibri"/>
              <a:ea typeface="Calibri"/>
              <a:cs typeface="Calibri"/>
              <a:sym typeface="Calibri"/>
            </a:endParaRPr>
          </a:p>
          <a:p>
            <a:pPr indent="-222250" lvl="0" marL="342900" marR="0" rtl="0" algn="l">
              <a:spcBef>
                <a:spcPts val="0"/>
              </a:spcBef>
              <a:spcAft>
                <a:spcPts val="0"/>
              </a:spcAft>
              <a:buClr>
                <a:schemeClr val="dk1"/>
              </a:buClr>
              <a:buSzPts val="1900"/>
              <a:buFont typeface="Arial"/>
              <a:buNone/>
            </a:pPr>
            <a:r>
              <a:t/>
            </a:r>
            <a:endParaRPr sz="1900">
              <a:solidFill>
                <a:schemeClr val="dk1"/>
              </a:solidFill>
              <a:latin typeface="Calibri"/>
              <a:ea typeface="Calibri"/>
              <a:cs typeface="Calibri"/>
              <a:sym typeface="Calibri"/>
            </a:endParaRPr>
          </a:p>
          <a:p>
            <a:pPr indent="0" lvl="0" marL="0" marR="0" rtl="0" algn="l">
              <a:spcBef>
                <a:spcPts val="0"/>
              </a:spcBef>
              <a:spcAft>
                <a:spcPts val="0"/>
              </a:spcAft>
              <a:buNone/>
            </a:pPr>
            <a:r>
              <a:rPr lang="en-US" sz="1900">
                <a:solidFill>
                  <a:schemeClr val="dk1"/>
                </a:solidFill>
                <a:latin typeface="Calibri"/>
                <a:ea typeface="Calibri"/>
                <a:cs typeface="Calibri"/>
                <a:sym typeface="Calibri"/>
              </a:rPr>
              <a:t>  </a:t>
            </a:r>
            <a:endParaRPr/>
          </a:p>
          <a:p>
            <a:pPr indent="-222250" lvl="0" marL="342900" marR="0" rtl="0" algn="l">
              <a:spcBef>
                <a:spcPts val="0"/>
              </a:spcBef>
              <a:spcAft>
                <a:spcPts val="0"/>
              </a:spcAft>
              <a:buClr>
                <a:schemeClr val="dk1"/>
              </a:buClr>
              <a:buSzPts val="1900"/>
              <a:buFont typeface="Arial"/>
              <a:buNone/>
            </a:pPr>
            <a:r>
              <a:t/>
            </a:r>
            <a:endParaRPr sz="19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900">
              <a:solidFill>
                <a:schemeClr val="dk1"/>
              </a:solidFill>
              <a:latin typeface="Calibri"/>
              <a:ea typeface="Calibri"/>
              <a:cs typeface="Calibri"/>
              <a:sym typeface="Calibri"/>
            </a:endParaRPr>
          </a:p>
          <a:p>
            <a:pPr indent="-222250" lvl="0" marL="342900" marR="0" rtl="0" algn="l">
              <a:spcBef>
                <a:spcPts val="0"/>
              </a:spcBef>
              <a:spcAft>
                <a:spcPts val="0"/>
              </a:spcAft>
              <a:buClr>
                <a:schemeClr val="dk1"/>
              </a:buClr>
              <a:buSzPts val="1900"/>
              <a:buFont typeface="Arial"/>
              <a:buNone/>
            </a:pPr>
            <a:r>
              <a:t/>
            </a:r>
            <a:endParaRPr sz="1900">
              <a:solidFill>
                <a:schemeClr val="dk1"/>
              </a:solidFill>
              <a:latin typeface="Calibri"/>
              <a:ea typeface="Calibri"/>
              <a:cs typeface="Calibri"/>
              <a:sym typeface="Calibri"/>
            </a:endParaRPr>
          </a:p>
          <a:p>
            <a:pPr indent="-222250" lvl="0" marL="342900" marR="0" rtl="0" algn="l">
              <a:spcBef>
                <a:spcPts val="0"/>
              </a:spcBef>
              <a:spcAft>
                <a:spcPts val="0"/>
              </a:spcAft>
              <a:buClr>
                <a:schemeClr val="dk1"/>
              </a:buClr>
              <a:buSzPts val="1900"/>
              <a:buFont typeface="Arial"/>
              <a:buNone/>
            </a:pPr>
            <a:r>
              <a:t/>
            </a:r>
            <a:endParaRPr sz="1900">
              <a:solidFill>
                <a:schemeClr val="dk1"/>
              </a:solidFill>
              <a:latin typeface="Calibri"/>
              <a:ea typeface="Calibri"/>
              <a:cs typeface="Calibri"/>
              <a:sym typeface="Calibri"/>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 </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a:t>
            </a:r>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a:p>
            <a:pPr indent="-171450" lvl="1" marL="742950" marR="0" rtl="0" algn="l">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a:t>
            </a:r>
            <a:endParaRPr/>
          </a:p>
          <a:p>
            <a:pPr indent="0" lvl="1" marL="457200" marR="0" rtl="0" algn="l">
              <a:spcBef>
                <a:spcPts val="0"/>
              </a:spcBef>
              <a:spcAft>
                <a:spcPts val="0"/>
              </a:spcAft>
              <a:buNone/>
            </a:pPr>
            <a:r>
              <a:t/>
            </a:r>
            <a:endParaRPr b="0" i="0" sz="1700" u="none" cap="none" strike="noStrike">
              <a:solidFill>
                <a:schemeClr val="dk1"/>
              </a:solidFill>
              <a:latin typeface="Calibri"/>
              <a:ea typeface="Calibri"/>
              <a:cs typeface="Calibri"/>
              <a:sym typeface="Calibri"/>
            </a:endParaRPr>
          </a:p>
          <a:p>
            <a:pPr indent="-177800" lvl="1" marL="742950" marR="0" rtl="0" algn="l">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a:p>
            <a:pPr indent="-177800" lvl="1" marL="742950" marR="0" rtl="0" algn="l">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sz="1700">
              <a:solidFill>
                <a:schemeClr val="dk1"/>
              </a:solidFill>
              <a:latin typeface="Calibri"/>
              <a:ea typeface="Calibri"/>
              <a:cs typeface="Calibri"/>
              <a:sym typeface="Calibri"/>
            </a:endParaRPr>
          </a:p>
          <a:p>
            <a:pPr indent="-177800" lvl="0" marL="285750" marR="0" rtl="0" algn="l">
              <a:spcBef>
                <a:spcPts val="0"/>
              </a:spcBef>
              <a:spcAft>
                <a:spcPts val="0"/>
              </a:spcAft>
              <a:buClr>
                <a:schemeClr val="dk1"/>
              </a:buClr>
              <a:buSzPts val="1700"/>
              <a:buFont typeface="Arial"/>
              <a:buNone/>
            </a:pPr>
            <a:r>
              <a:t/>
            </a:r>
            <a:endParaRPr sz="1700">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2016-04-19T23:51:26Z</dcterms:created>
  <dc:creator>Landrigan, Scott</dc:creator>
</cp:coreProperties>
</file>