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24" r:id="rId2"/>
  </p:sldMasterIdLst>
  <p:notesMasterIdLst>
    <p:notesMasterId r:id="rId27"/>
  </p:notesMasterIdLst>
  <p:handoutMasterIdLst>
    <p:handoutMasterId r:id="rId28"/>
  </p:handoutMasterIdLst>
  <p:sldIdLst>
    <p:sldId id="256" r:id="rId3"/>
    <p:sldId id="268" r:id="rId4"/>
    <p:sldId id="292" r:id="rId5"/>
    <p:sldId id="306" r:id="rId6"/>
    <p:sldId id="307" r:id="rId7"/>
    <p:sldId id="308" r:id="rId8"/>
    <p:sldId id="289" r:id="rId9"/>
    <p:sldId id="304" r:id="rId10"/>
    <p:sldId id="303" r:id="rId11"/>
    <p:sldId id="298" r:id="rId12"/>
    <p:sldId id="296" r:id="rId13"/>
    <p:sldId id="291" r:id="rId14"/>
    <p:sldId id="299" r:id="rId15"/>
    <p:sldId id="260" r:id="rId16"/>
    <p:sldId id="265" r:id="rId17"/>
    <p:sldId id="266" r:id="rId18"/>
    <p:sldId id="275" r:id="rId19"/>
    <p:sldId id="300" r:id="rId20"/>
    <p:sldId id="301" r:id="rId21"/>
    <p:sldId id="264" r:id="rId22"/>
    <p:sldId id="267" r:id="rId23"/>
    <p:sldId id="274" r:id="rId24"/>
    <p:sldId id="270" r:id="rId25"/>
    <p:sldId id="271" r:id="rId26"/>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Green" initials="MG" lastIdx="12" clrIdx="0">
    <p:extLst>
      <p:ext uri="{19B8F6BF-5375-455C-9EA6-DF929625EA0E}">
        <p15:presenceInfo xmlns:p15="http://schemas.microsoft.com/office/powerpoint/2012/main" userId="Michael Gre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521" autoAdjust="0"/>
    <p:restoredTop sz="94376" autoAdjust="0"/>
  </p:normalViewPr>
  <p:slideViewPr>
    <p:cSldViewPr>
      <p:cViewPr varScale="1">
        <p:scale>
          <a:sx n="81" d="100"/>
          <a:sy n="81" d="100"/>
        </p:scale>
        <p:origin x="138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Sheet1!$A$2</c:f>
              <c:strCache>
                <c:ptCount val="1"/>
                <c:pt idx="0">
                  <c:v>BUDGETED</c:v>
                </c:pt>
              </c:strCache>
            </c:strRef>
          </c:tx>
          <c:spPr>
            <a:solidFill>
              <a:schemeClr val="accent1">
                <a:tint val="77000"/>
              </a:schemeClr>
            </a:solidFill>
            <a:ln>
              <a:noFill/>
            </a:ln>
            <a:effectLst/>
          </c:spPr>
          <c:invertIfNegative val="0"/>
          <c:cat>
            <c:strRef>
              <c:f>Sheet1!$B$1:$I$1</c:f>
              <c:strCache>
                <c:ptCount val="8"/>
                <c:pt idx="0">
                  <c:v>17-18</c:v>
                </c:pt>
                <c:pt idx="1">
                  <c:v>18-19</c:v>
                </c:pt>
                <c:pt idx="2">
                  <c:v>19-20</c:v>
                </c:pt>
                <c:pt idx="3">
                  <c:v>20-21</c:v>
                </c:pt>
                <c:pt idx="4">
                  <c:v>21-22</c:v>
                </c:pt>
                <c:pt idx="5">
                  <c:v>22-23</c:v>
                </c:pt>
                <c:pt idx="6">
                  <c:v>23-24</c:v>
                </c:pt>
                <c:pt idx="7">
                  <c:v>24-25</c:v>
                </c:pt>
              </c:strCache>
            </c:strRef>
          </c:cat>
          <c:val>
            <c:numRef>
              <c:f>Sheet1!$B$2:$I$2</c:f>
              <c:numCache>
                <c:formatCode>_(* #,##0_);_(* \(#,##0\);_(* "-"_);_(@_)</c:formatCode>
                <c:ptCount val="8"/>
                <c:pt idx="0">
                  <c:v>2389</c:v>
                </c:pt>
                <c:pt idx="1">
                  <c:v>2460</c:v>
                </c:pt>
                <c:pt idx="2">
                  <c:v>2474</c:v>
                </c:pt>
                <c:pt idx="3">
                  <c:v>2438</c:v>
                </c:pt>
                <c:pt idx="4">
                  <c:v>2370</c:v>
                </c:pt>
                <c:pt idx="5">
                  <c:v>2361</c:v>
                </c:pt>
                <c:pt idx="6">
                  <c:v>2348</c:v>
                </c:pt>
                <c:pt idx="7">
                  <c:v>2369</c:v>
                </c:pt>
              </c:numCache>
            </c:numRef>
          </c:val>
          <c:extLst>
            <c:ext xmlns:c16="http://schemas.microsoft.com/office/drawing/2014/chart" uri="{C3380CC4-5D6E-409C-BE32-E72D297353CC}">
              <c16:uniqueId val="{00000000-B08C-487F-B0D3-509CDD63BC7C}"/>
            </c:ext>
          </c:extLst>
        </c:ser>
        <c:ser>
          <c:idx val="1"/>
          <c:order val="1"/>
          <c:tx>
            <c:strRef>
              <c:f>Sheet1!$A$3</c:f>
              <c:strCache>
                <c:ptCount val="1"/>
                <c:pt idx="0">
                  <c:v>ACTUAL</c:v>
                </c:pt>
              </c:strCache>
            </c:strRef>
          </c:tx>
          <c:spPr>
            <a:solidFill>
              <a:schemeClr val="accent1">
                <a:shade val="76000"/>
              </a:schemeClr>
            </a:solidFill>
            <a:ln>
              <a:noFill/>
            </a:ln>
            <a:effectLst/>
          </c:spPr>
          <c:invertIfNegative val="0"/>
          <c:cat>
            <c:strRef>
              <c:f>Sheet1!$B$1:$I$1</c:f>
              <c:strCache>
                <c:ptCount val="8"/>
                <c:pt idx="0">
                  <c:v>17-18</c:v>
                </c:pt>
                <c:pt idx="1">
                  <c:v>18-19</c:v>
                </c:pt>
                <c:pt idx="2">
                  <c:v>19-20</c:v>
                </c:pt>
                <c:pt idx="3">
                  <c:v>20-21</c:v>
                </c:pt>
                <c:pt idx="4">
                  <c:v>21-22</c:v>
                </c:pt>
                <c:pt idx="5">
                  <c:v>22-23</c:v>
                </c:pt>
                <c:pt idx="6">
                  <c:v>23-24</c:v>
                </c:pt>
                <c:pt idx="7">
                  <c:v>24-25</c:v>
                </c:pt>
              </c:strCache>
            </c:strRef>
          </c:cat>
          <c:val>
            <c:numRef>
              <c:f>Sheet1!$B$3:$I$3</c:f>
              <c:numCache>
                <c:formatCode>_(* #,##0_);_(* \(#,##0\);_(* "-"_);_(@_)</c:formatCode>
                <c:ptCount val="8"/>
                <c:pt idx="0">
                  <c:v>2420</c:v>
                </c:pt>
                <c:pt idx="1">
                  <c:v>2461</c:v>
                </c:pt>
                <c:pt idx="2">
                  <c:v>2474</c:v>
                </c:pt>
                <c:pt idx="3">
                  <c:v>2355</c:v>
                </c:pt>
                <c:pt idx="4">
                  <c:v>2334.56</c:v>
                </c:pt>
                <c:pt idx="5">
                  <c:v>2380.17</c:v>
                </c:pt>
                <c:pt idx="6">
                  <c:v>2350</c:v>
                </c:pt>
              </c:numCache>
            </c:numRef>
          </c:val>
          <c:extLst>
            <c:ext xmlns:c16="http://schemas.microsoft.com/office/drawing/2014/chart" uri="{C3380CC4-5D6E-409C-BE32-E72D297353CC}">
              <c16:uniqueId val="{00000001-B08C-487F-B0D3-509CDD63BC7C}"/>
            </c:ext>
          </c:extLst>
        </c:ser>
        <c:dLbls>
          <c:showLegendKey val="0"/>
          <c:showVal val="0"/>
          <c:showCatName val="0"/>
          <c:showSerName val="0"/>
          <c:showPercent val="0"/>
          <c:showBubbleSize val="0"/>
        </c:dLbls>
        <c:gapWidth val="267"/>
        <c:overlap val="-43"/>
        <c:axId val="344567816"/>
        <c:axId val="411245552"/>
      </c:barChart>
      <c:catAx>
        <c:axId val="34456781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411245552"/>
        <c:crosses val="autoZero"/>
        <c:auto val="1"/>
        <c:lblAlgn val="ctr"/>
        <c:lblOffset val="100"/>
        <c:noMultiLvlLbl val="0"/>
      </c:catAx>
      <c:valAx>
        <c:axId val="411245552"/>
        <c:scaling>
          <c:orientation val="minMax"/>
        </c:scaling>
        <c:delete val="0"/>
        <c:axPos val="l"/>
        <c:majorGridlines>
          <c:spPr>
            <a:ln w="9525" cap="flat" cmpd="sng" algn="ctr">
              <a:solidFill>
                <a:schemeClr val="dk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344567816"/>
        <c:crosses val="autoZero"/>
        <c:crossBetween val="between"/>
      </c:valAx>
      <c:dTable>
        <c:showHorzBorder val="1"/>
        <c:showVertBorder val="1"/>
        <c:showOutline val="1"/>
        <c:showKeys val="1"/>
        <c:spPr>
          <a:noFill/>
          <a:ln w="9525" cap="flat" cmpd="sng" algn="ctr">
            <a:solidFill>
              <a:schemeClr val="dk1">
                <a:lumMod val="15000"/>
                <a:lumOff val="85000"/>
              </a:schemeClr>
            </a:solidFill>
            <a:round/>
          </a:ln>
          <a:effectLst/>
        </c:spPr>
        <c:txPr>
          <a:bodyPr rot="0" spcFirstLastPara="1" vertOverflow="ellipsis" vert="horz" wrap="square" anchor="ctr" anchorCtr="1"/>
          <a:lstStyle/>
          <a:p>
            <a:pPr rtl="0">
              <a:defRPr sz="1064" b="0" i="0" u="none" strike="noStrike" kern="1200" baseline="0">
                <a:solidFill>
                  <a:schemeClr val="dk1">
                    <a:lumMod val="65000"/>
                    <a:lumOff val="35000"/>
                  </a:schemeClr>
                </a:solidFill>
                <a:latin typeface="+mn-lt"/>
                <a:ea typeface="+mn-ea"/>
                <a:cs typeface="+mn-cs"/>
              </a:defRPr>
            </a:pPr>
            <a:endParaRPr lang="en-US"/>
          </a:p>
        </c:txPr>
      </c:dTable>
      <c:spPr>
        <a:pattFill prst="ltDnDiag">
          <a:fgClr>
            <a:schemeClr val="dk1">
              <a:lumMod val="15000"/>
              <a:lumOff val="85000"/>
            </a:schemeClr>
          </a:fgClr>
          <a:bgClr>
            <a:schemeClr val="lt1"/>
          </a:bgClr>
        </a:pattFill>
        <a:ln>
          <a:noFill/>
        </a:ln>
        <a:effectLst/>
      </c:spPr>
    </c:plotArea>
    <c:legend>
      <c:legendPos val="t"/>
      <c:layout>
        <c:manualLayout>
          <c:xMode val="edge"/>
          <c:yMode val="edge"/>
          <c:x val="0.66808041487884384"/>
          <c:y val="0.15739826849108896"/>
          <c:w val="0.21471631466627419"/>
          <c:h val="0.11867975700752066"/>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412972186907186"/>
          <c:y val="3.6021100226073847E-2"/>
          <c:w val="0.71346067119451739"/>
          <c:h val="0.79757050715307154"/>
        </c:manualLayout>
      </c:layout>
      <c:barChart>
        <c:barDir val="col"/>
        <c:grouping val="clustered"/>
        <c:varyColors val="0"/>
        <c:ser>
          <c:idx val="1"/>
          <c:order val="1"/>
          <c:tx>
            <c:strRef>
              <c:f>Sheet1!$C$1</c:f>
              <c:strCache>
                <c:ptCount val="1"/>
                <c:pt idx="0">
                  <c:v>Fund Balance</c:v>
                </c:pt>
              </c:strCache>
            </c:strRef>
          </c:tx>
          <c:spPr>
            <a:solidFill>
              <a:schemeClr val="accent2"/>
            </a:solidFill>
            <a:ln>
              <a:noFill/>
            </a:ln>
            <a:effectLst/>
          </c:spPr>
          <c:invertIfNegative val="0"/>
          <c:cat>
            <c:strRef>
              <c:f>Sheet1!$A$2:$A$9</c:f>
              <c:strCache>
                <c:ptCount val="8"/>
                <c:pt idx="0">
                  <c:v>2018</c:v>
                </c:pt>
                <c:pt idx="1">
                  <c:v>2019</c:v>
                </c:pt>
                <c:pt idx="2">
                  <c:v>2020</c:v>
                </c:pt>
                <c:pt idx="3">
                  <c:v>2021</c:v>
                </c:pt>
                <c:pt idx="4">
                  <c:v>2022</c:v>
                </c:pt>
                <c:pt idx="5">
                  <c:v>2023</c:v>
                </c:pt>
                <c:pt idx="6">
                  <c:v>2024 (Est)</c:v>
                </c:pt>
                <c:pt idx="7">
                  <c:v>2025 (Est)</c:v>
                </c:pt>
              </c:strCache>
            </c:strRef>
          </c:cat>
          <c:val>
            <c:numRef>
              <c:f>Sheet1!$C$2:$C$9</c:f>
              <c:numCache>
                <c:formatCode>"$"#,##0</c:formatCode>
                <c:ptCount val="8"/>
                <c:pt idx="0">
                  <c:v>2636629</c:v>
                </c:pt>
                <c:pt idx="1">
                  <c:v>2695935</c:v>
                </c:pt>
                <c:pt idx="2">
                  <c:v>3953697</c:v>
                </c:pt>
                <c:pt idx="3">
                  <c:v>4542036</c:v>
                </c:pt>
                <c:pt idx="4">
                  <c:v>5456894</c:v>
                </c:pt>
                <c:pt idx="5">
                  <c:v>4686705</c:v>
                </c:pt>
                <c:pt idx="6">
                  <c:v>4300000</c:v>
                </c:pt>
                <c:pt idx="7">
                  <c:v>3603000</c:v>
                </c:pt>
              </c:numCache>
            </c:numRef>
          </c:val>
          <c:extLst>
            <c:ext xmlns:c16="http://schemas.microsoft.com/office/drawing/2014/chart" uri="{C3380CC4-5D6E-409C-BE32-E72D297353CC}">
              <c16:uniqueId val="{00000001-2F19-40C6-BE10-3CC6A66D53DA}"/>
            </c:ext>
          </c:extLst>
        </c:ser>
        <c:dLbls>
          <c:showLegendKey val="0"/>
          <c:showVal val="0"/>
          <c:showCatName val="0"/>
          <c:showSerName val="0"/>
          <c:showPercent val="0"/>
          <c:showBubbleSize val="0"/>
        </c:dLbls>
        <c:gapWidth val="219"/>
        <c:axId val="1403607343"/>
        <c:axId val="1571327183"/>
      </c:barChart>
      <c:lineChart>
        <c:grouping val="standard"/>
        <c:varyColors val="0"/>
        <c:ser>
          <c:idx val="0"/>
          <c:order val="0"/>
          <c:tx>
            <c:strRef>
              <c:f>Sheet1!$B$1</c:f>
              <c:strCache>
                <c:ptCount val="1"/>
                <c:pt idx="0">
                  <c:v>% of Budgeted Exp</c:v>
                </c:pt>
              </c:strCache>
            </c:strRef>
          </c:tx>
          <c:spPr>
            <a:ln w="28575" cap="rnd">
              <a:solidFill>
                <a:schemeClr val="accent1"/>
              </a:solidFill>
              <a:round/>
            </a:ln>
            <a:effectLst/>
          </c:spPr>
          <c:marker>
            <c:symbol val="none"/>
          </c:marker>
          <c:cat>
            <c:strRef>
              <c:f>Sheet1!$A$2:$A$9</c:f>
              <c:strCache>
                <c:ptCount val="8"/>
                <c:pt idx="0">
                  <c:v>2018</c:v>
                </c:pt>
                <c:pt idx="1">
                  <c:v>2019</c:v>
                </c:pt>
                <c:pt idx="2">
                  <c:v>2020</c:v>
                </c:pt>
                <c:pt idx="3">
                  <c:v>2021</c:v>
                </c:pt>
                <c:pt idx="4">
                  <c:v>2022</c:v>
                </c:pt>
                <c:pt idx="5">
                  <c:v>2023</c:v>
                </c:pt>
                <c:pt idx="6">
                  <c:v>2024 (Est)</c:v>
                </c:pt>
                <c:pt idx="7">
                  <c:v>2025 (Est)</c:v>
                </c:pt>
              </c:strCache>
            </c:strRef>
          </c:cat>
          <c:val>
            <c:numRef>
              <c:f>Sheet1!$B$2:$B$9</c:f>
              <c:numCache>
                <c:formatCode>0.0%</c:formatCode>
                <c:ptCount val="8"/>
                <c:pt idx="0">
                  <c:v>7.8532697938138746E-2</c:v>
                </c:pt>
                <c:pt idx="1">
                  <c:v>7.1952160694613437E-2</c:v>
                </c:pt>
                <c:pt idx="2">
                  <c:v>9.8561013593986446E-2</c:v>
                </c:pt>
                <c:pt idx="3">
                  <c:v>0.10588956989708814</c:v>
                </c:pt>
                <c:pt idx="4">
                  <c:v>0.12357912665657164</c:v>
                </c:pt>
                <c:pt idx="5">
                  <c:v>0.1</c:v>
                </c:pt>
                <c:pt idx="6">
                  <c:v>9.4E-2</c:v>
                </c:pt>
                <c:pt idx="7">
                  <c:v>7.4999999999999997E-2</c:v>
                </c:pt>
              </c:numCache>
            </c:numRef>
          </c:val>
          <c:smooth val="0"/>
          <c:extLst>
            <c:ext xmlns:c16="http://schemas.microsoft.com/office/drawing/2014/chart" uri="{C3380CC4-5D6E-409C-BE32-E72D297353CC}">
              <c16:uniqueId val="{00000000-2F19-40C6-BE10-3CC6A66D53DA}"/>
            </c:ext>
          </c:extLst>
        </c:ser>
        <c:dLbls>
          <c:showLegendKey val="0"/>
          <c:showVal val="0"/>
          <c:showCatName val="0"/>
          <c:showSerName val="0"/>
          <c:showPercent val="0"/>
          <c:showBubbleSize val="0"/>
        </c:dLbls>
        <c:marker val="1"/>
        <c:smooth val="0"/>
        <c:axId val="1554655791"/>
        <c:axId val="1399266703"/>
      </c:lineChart>
      <c:valAx>
        <c:axId val="1571327183"/>
        <c:scaling>
          <c:orientation val="minMax"/>
        </c:scaling>
        <c:delete val="0"/>
        <c:axPos val="r"/>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Fund</a:t>
                </a:r>
                <a:r>
                  <a:rPr lang="en-US" baseline="0" dirty="0"/>
                  <a:t> Balance</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quot;$&quot;#,##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3607343"/>
        <c:crosses val="max"/>
        <c:crossBetween val="between"/>
      </c:valAx>
      <c:catAx>
        <c:axId val="1403607343"/>
        <c:scaling>
          <c:orientation val="minMax"/>
        </c:scaling>
        <c:delete val="1"/>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  </a:t>
                </a:r>
                <a:r>
                  <a:rPr lang="en-US" sz="1200" dirty="0"/>
                  <a:t>2018    2019      2020       2021    </a:t>
                </a:r>
                <a:r>
                  <a:rPr lang="en-US" sz="1200" baseline="0" dirty="0"/>
                  <a:t>  </a:t>
                </a:r>
                <a:r>
                  <a:rPr lang="en-US" sz="1200" dirty="0"/>
                  <a:t>2022     2023   2024 (</a:t>
                </a:r>
                <a:r>
                  <a:rPr lang="en-US" sz="1200" dirty="0" err="1"/>
                  <a:t>est</a:t>
                </a:r>
                <a:r>
                  <a:rPr lang="en-US" sz="1200" dirty="0"/>
                  <a:t>)  2025 (</a:t>
                </a:r>
                <a:r>
                  <a:rPr lang="en-US" sz="1200" dirty="0" err="1"/>
                  <a:t>est</a:t>
                </a:r>
                <a:r>
                  <a:rPr lang="en-US" sz="1200" dirty="0"/>
                  <a:t>)      </a:t>
                </a:r>
              </a:p>
            </c:rich>
          </c:tx>
          <c:layout>
            <c:manualLayout>
              <c:xMode val="edge"/>
              <c:yMode val="edge"/>
              <c:x val="0.15182063372269505"/>
              <c:y val="0.85277503491397089"/>
            </c:manualLayout>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crossAx val="1571327183"/>
        <c:crosses val="autoZero"/>
        <c:auto val="1"/>
        <c:lblAlgn val="ctr"/>
        <c:lblOffset val="100"/>
        <c:noMultiLvlLbl val="0"/>
      </c:catAx>
      <c:valAx>
        <c:axId val="1399266703"/>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FB %</a:t>
                </a:r>
                <a:r>
                  <a:rPr lang="en-US" baseline="0" dirty="0"/>
                  <a:t> of Expenditures</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54655791"/>
        <c:crosses val="autoZero"/>
        <c:crossBetween val="between"/>
      </c:valAx>
      <c:catAx>
        <c:axId val="1554655791"/>
        <c:scaling>
          <c:orientation val="minMax"/>
        </c:scaling>
        <c:delete val="1"/>
        <c:axPos val="b"/>
        <c:numFmt formatCode="General" sourceLinked="1"/>
        <c:majorTickMark val="out"/>
        <c:minorTickMark val="none"/>
        <c:tickLblPos val="nextTo"/>
        <c:crossAx val="1399266703"/>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Local Sources</c:v>
                </c:pt>
              </c:strCache>
            </c:strRef>
          </c:tx>
          <c:spPr>
            <a:solidFill>
              <a:schemeClr val="accent1"/>
            </a:solidFill>
            <a:ln>
              <a:noFill/>
            </a:ln>
            <a:effectLst/>
          </c:spPr>
          <c:invertIfNegative val="0"/>
          <c:cat>
            <c:strRef>
              <c:f>Sheet1!$A$2:$A$7</c:f>
              <c:strCache>
                <c:ptCount val="6"/>
                <c:pt idx="0">
                  <c:v>19-20</c:v>
                </c:pt>
                <c:pt idx="1">
                  <c:v>20-21</c:v>
                </c:pt>
                <c:pt idx="2">
                  <c:v>21-22</c:v>
                </c:pt>
                <c:pt idx="3">
                  <c:v>22-23</c:v>
                </c:pt>
                <c:pt idx="4">
                  <c:v>23-24</c:v>
                </c:pt>
                <c:pt idx="5">
                  <c:v>24-25</c:v>
                </c:pt>
              </c:strCache>
            </c:strRef>
          </c:cat>
          <c:val>
            <c:numRef>
              <c:f>Sheet1!$B$2:$B$7</c:f>
              <c:numCache>
                <c:formatCode>_(* #,##0_);_(* \(#,##0\);_(* "-"??_);_(@_)</c:formatCode>
                <c:ptCount val="6"/>
                <c:pt idx="0">
                  <c:v>3000000</c:v>
                </c:pt>
                <c:pt idx="1">
                  <c:v>5799538</c:v>
                </c:pt>
                <c:pt idx="2">
                  <c:v>5926251</c:v>
                </c:pt>
                <c:pt idx="3">
                  <c:v>6606381</c:v>
                </c:pt>
                <c:pt idx="4">
                  <c:v>3618619</c:v>
                </c:pt>
                <c:pt idx="5">
                  <c:v>4679725</c:v>
                </c:pt>
              </c:numCache>
            </c:numRef>
          </c:val>
          <c:extLst>
            <c:ext xmlns:c16="http://schemas.microsoft.com/office/drawing/2014/chart" uri="{C3380CC4-5D6E-409C-BE32-E72D297353CC}">
              <c16:uniqueId val="{00000000-18B3-42E1-AAFD-287C5C2BC9ED}"/>
            </c:ext>
          </c:extLst>
        </c:ser>
        <c:ser>
          <c:idx val="1"/>
          <c:order val="1"/>
          <c:tx>
            <c:strRef>
              <c:f>Sheet1!$C$1</c:f>
              <c:strCache>
                <c:ptCount val="1"/>
                <c:pt idx="0">
                  <c:v>State Sources</c:v>
                </c:pt>
              </c:strCache>
            </c:strRef>
          </c:tx>
          <c:spPr>
            <a:solidFill>
              <a:schemeClr val="accent2"/>
            </a:solidFill>
            <a:ln>
              <a:noFill/>
            </a:ln>
            <a:effectLst/>
          </c:spPr>
          <c:invertIfNegative val="0"/>
          <c:cat>
            <c:strRef>
              <c:f>Sheet1!$A$2:$A$7</c:f>
              <c:strCache>
                <c:ptCount val="6"/>
                <c:pt idx="0">
                  <c:v>19-20</c:v>
                </c:pt>
                <c:pt idx="1">
                  <c:v>20-21</c:v>
                </c:pt>
                <c:pt idx="2">
                  <c:v>21-22</c:v>
                </c:pt>
                <c:pt idx="3">
                  <c:v>22-23</c:v>
                </c:pt>
                <c:pt idx="4">
                  <c:v>23-24</c:v>
                </c:pt>
                <c:pt idx="5">
                  <c:v>24-25</c:v>
                </c:pt>
              </c:strCache>
            </c:strRef>
          </c:cat>
          <c:val>
            <c:numRef>
              <c:f>Sheet1!$C$2:$C$7</c:f>
              <c:numCache>
                <c:formatCode>_(* #,##0_);_(* \(#,##0\);_(* "-"??_);_(@_)</c:formatCode>
                <c:ptCount val="6"/>
                <c:pt idx="0">
                  <c:v>33000000</c:v>
                </c:pt>
                <c:pt idx="1">
                  <c:v>32911575</c:v>
                </c:pt>
                <c:pt idx="2">
                  <c:v>32208590</c:v>
                </c:pt>
                <c:pt idx="3">
                  <c:v>34196565</c:v>
                </c:pt>
                <c:pt idx="4">
                  <c:v>35875955</c:v>
                </c:pt>
                <c:pt idx="5">
                  <c:v>39036000</c:v>
                </c:pt>
              </c:numCache>
            </c:numRef>
          </c:val>
          <c:extLst>
            <c:ext xmlns:c16="http://schemas.microsoft.com/office/drawing/2014/chart" uri="{C3380CC4-5D6E-409C-BE32-E72D297353CC}">
              <c16:uniqueId val="{00000001-18B3-42E1-AAFD-287C5C2BC9ED}"/>
            </c:ext>
          </c:extLst>
        </c:ser>
        <c:ser>
          <c:idx val="2"/>
          <c:order val="2"/>
          <c:tx>
            <c:strRef>
              <c:f>Sheet1!$D$1</c:f>
              <c:strCache>
                <c:ptCount val="1"/>
                <c:pt idx="0">
                  <c:v>Federal Sources</c:v>
                </c:pt>
              </c:strCache>
            </c:strRef>
          </c:tx>
          <c:spPr>
            <a:solidFill>
              <a:schemeClr val="accent3"/>
            </a:solidFill>
            <a:ln>
              <a:noFill/>
            </a:ln>
            <a:effectLst/>
          </c:spPr>
          <c:invertIfNegative val="0"/>
          <c:cat>
            <c:strRef>
              <c:f>Sheet1!$A$2:$A$7</c:f>
              <c:strCache>
                <c:ptCount val="6"/>
                <c:pt idx="0">
                  <c:v>19-20</c:v>
                </c:pt>
                <c:pt idx="1">
                  <c:v>20-21</c:v>
                </c:pt>
                <c:pt idx="2">
                  <c:v>21-22</c:v>
                </c:pt>
                <c:pt idx="3">
                  <c:v>22-23</c:v>
                </c:pt>
                <c:pt idx="4">
                  <c:v>23-24</c:v>
                </c:pt>
                <c:pt idx="5">
                  <c:v>24-25</c:v>
                </c:pt>
              </c:strCache>
            </c:strRef>
          </c:cat>
          <c:val>
            <c:numRef>
              <c:f>Sheet1!$D$2:$D$7</c:f>
              <c:numCache>
                <c:formatCode>_(* #,##0_);_(* \(#,##0\);_(* "-"??_);_(@_)</c:formatCode>
                <c:ptCount val="6"/>
                <c:pt idx="0">
                  <c:v>3000000</c:v>
                </c:pt>
                <c:pt idx="1">
                  <c:v>2611050</c:v>
                </c:pt>
                <c:pt idx="2">
                  <c:v>4487623</c:v>
                </c:pt>
                <c:pt idx="3">
                  <c:v>4812488</c:v>
                </c:pt>
                <c:pt idx="4">
                  <c:v>4481341</c:v>
                </c:pt>
                <c:pt idx="5">
                  <c:v>2860067</c:v>
                </c:pt>
              </c:numCache>
            </c:numRef>
          </c:val>
          <c:extLst>
            <c:ext xmlns:c16="http://schemas.microsoft.com/office/drawing/2014/chart" uri="{C3380CC4-5D6E-409C-BE32-E72D297353CC}">
              <c16:uniqueId val="{00000002-18B3-42E1-AAFD-287C5C2BC9ED}"/>
            </c:ext>
          </c:extLst>
        </c:ser>
        <c:ser>
          <c:idx val="3"/>
          <c:order val="3"/>
          <c:tx>
            <c:strRef>
              <c:f>Sheet1!$E$1</c:f>
              <c:strCache>
                <c:ptCount val="1"/>
                <c:pt idx="0">
                  <c:v>Other Sources</c:v>
                </c:pt>
              </c:strCache>
            </c:strRef>
          </c:tx>
          <c:spPr>
            <a:solidFill>
              <a:schemeClr val="accent4"/>
            </a:solidFill>
            <a:ln>
              <a:noFill/>
            </a:ln>
            <a:effectLst/>
          </c:spPr>
          <c:invertIfNegative val="0"/>
          <c:cat>
            <c:strRef>
              <c:f>Sheet1!$A$2:$A$7</c:f>
              <c:strCache>
                <c:ptCount val="6"/>
                <c:pt idx="0">
                  <c:v>19-20</c:v>
                </c:pt>
                <c:pt idx="1">
                  <c:v>20-21</c:v>
                </c:pt>
                <c:pt idx="2">
                  <c:v>21-22</c:v>
                </c:pt>
                <c:pt idx="3">
                  <c:v>22-23</c:v>
                </c:pt>
                <c:pt idx="4">
                  <c:v>23-24</c:v>
                </c:pt>
                <c:pt idx="5">
                  <c:v>24-25</c:v>
                </c:pt>
              </c:strCache>
            </c:strRef>
          </c:cat>
          <c:val>
            <c:numRef>
              <c:f>Sheet1!$E$2:$E$7</c:f>
              <c:numCache>
                <c:formatCode>_(* #,##0_);_(* \(#,##0\);_(* "-"??_);_(@_)</c:formatCode>
                <c:ptCount val="6"/>
                <c:pt idx="0">
                  <c:v>600000</c:v>
                </c:pt>
                <c:pt idx="1">
                  <c:v>1312701</c:v>
                </c:pt>
                <c:pt idx="2">
                  <c:v>1040813</c:v>
                </c:pt>
                <c:pt idx="3">
                  <c:v>1446799</c:v>
                </c:pt>
                <c:pt idx="4">
                  <c:v>1155481</c:v>
                </c:pt>
                <c:pt idx="5">
                  <c:v>859994</c:v>
                </c:pt>
              </c:numCache>
            </c:numRef>
          </c:val>
          <c:extLst>
            <c:ext xmlns:c16="http://schemas.microsoft.com/office/drawing/2014/chart" uri="{C3380CC4-5D6E-409C-BE32-E72D297353CC}">
              <c16:uniqueId val="{00000003-18B3-42E1-AAFD-287C5C2BC9ED}"/>
            </c:ext>
          </c:extLst>
        </c:ser>
        <c:dLbls>
          <c:showLegendKey val="0"/>
          <c:showVal val="0"/>
          <c:showCatName val="0"/>
          <c:showSerName val="0"/>
          <c:showPercent val="0"/>
          <c:showBubbleSize val="0"/>
        </c:dLbls>
        <c:gapWidth val="150"/>
        <c:overlap val="100"/>
        <c:axId val="847811423"/>
        <c:axId val="834161679"/>
      </c:barChart>
      <c:catAx>
        <c:axId val="847811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34161679"/>
        <c:crosses val="autoZero"/>
        <c:auto val="1"/>
        <c:lblAlgn val="ctr"/>
        <c:lblOffset val="100"/>
        <c:noMultiLvlLbl val="0"/>
      </c:catAx>
      <c:valAx>
        <c:axId val="834161679"/>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478114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663319320907446E-2"/>
          <c:y val="1.7550505050505049E-2"/>
          <c:w val="0.91848624215217256"/>
          <c:h val="0.7707790503459796"/>
        </c:manualLayout>
      </c:layout>
      <c:lineChart>
        <c:grouping val="standard"/>
        <c:varyColors val="0"/>
        <c:ser>
          <c:idx val="0"/>
          <c:order val="0"/>
          <c:tx>
            <c:strRef>
              <c:f>Sheet1!$B$1</c:f>
              <c:strCache>
                <c:ptCount val="1"/>
                <c:pt idx="0">
                  <c:v>% Change</c:v>
                </c:pt>
              </c:strCache>
            </c:strRef>
          </c:tx>
          <c:spPr>
            <a:ln w="34925" cap="rnd">
              <a:solidFill>
                <a:schemeClr val="accent1"/>
              </a:solidFill>
              <a:round/>
            </a:ln>
            <a:effectLst>
              <a:outerShdw blurRad="50800" dist="38100" dir="5400000" rotWithShape="0">
                <a:srgbClr val="000000">
                  <a:alpha val="35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19-20</c:v>
                </c:pt>
                <c:pt idx="1">
                  <c:v>20-21</c:v>
                </c:pt>
                <c:pt idx="2">
                  <c:v>21-22</c:v>
                </c:pt>
                <c:pt idx="3">
                  <c:v>22-23</c:v>
                </c:pt>
                <c:pt idx="4">
                  <c:v>23-24</c:v>
                </c:pt>
                <c:pt idx="5">
                  <c:v>24-25 Budget</c:v>
                </c:pt>
              </c:strCache>
            </c:strRef>
          </c:cat>
          <c:val>
            <c:numRef>
              <c:f>Sheet1!$B$2:$B$7</c:f>
              <c:numCache>
                <c:formatCode>0.0%</c:formatCode>
                <c:ptCount val="6"/>
                <c:pt idx="0">
                  <c:v>4.2500000000000003E-2</c:v>
                </c:pt>
                <c:pt idx="1">
                  <c:v>-2.4500000000000001E-2</c:v>
                </c:pt>
                <c:pt idx="2">
                  <c:v>-2.8400000000000002E-2</c:v>
                </c:pt>
                <c:pt idx="3">
                  <c:v>7.2599999999999998E-2</c:v>
                </c:pt>
                <c:pt idx="4">
                  <c:v>6.0000000000000001E-3</c:v>
                </c:pt>
                <c:pt idx="5">
                  <c:v>6.9000000000000006E-2</c:v>
                </c:pt>
              </c:numCache>
            </c:numRef>
          </c:val>
          <c:smooth val="0"/>
          <c:extLst>
            <c:ext xmlns:c16="http://schemas.microsoft.com/office/drawing/2014/chart" uri="{C3380CC4-5D6E-409C-BE32-E72D297353CC}">
              <c16:uniqueId val="{00000000-1D56-4C25-BAD1-3BBB56C7F44E}"/>
            </c:ext>
          </c:extLst>
        </c:ser>
        <c:dLbls>
          <c:dLblPos val="t"/>
          <c:showLegendKey val="0"/>
          <c:showVal val="1"/>
          <c:showCatName val="0"/>
          <c:showSerName val="0"/>
          <c:showPercent val="0"/>
          <c:showBubbleSize val="0"/>
        </c:dLbls>
        <c:smooth val="0"/>
        <c:axId val="1051098783"/>
        <c:axId val="1051731375"/>
      </c:lineChart>
      <c:catAx>
        <c:axId val="1051098783"/>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51731375"/>
        <c:crosses val="autoZero"/>
        <c:auto val="1"/>
        <c:lblAlgn val="ctr"/>
        <c:lblOffset val="100"/>
        <c:noMultiLvlLbl val="0"/>
      </c:catAx>
      <c:valAx>
        <c:axId val="10517313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51098783"/>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ln cmpd="dbl">
                  <a:solidFill>
                    <a:schemeClr val="tx1"/>
                  </a:solidFill>
                </a:ln>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 of 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3-E6F6-402E-A93F-3E6CC303767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4-E6F6-402E-A93F-3E6CC303767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6F6-402E-A93F-3E6CC303767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6-E6F6-402E-A93F-3E6CC303767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7-E6F6-402E-A93F-3E6CC303767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2-E6F6-402E-A93F-3E6CC303767D}"/>
              </c:ext>
            </c:extLst>
          </c:dPt>
          <c:dLbls>
            <c:dLbl>
              <c:idx val="0"/>
              <c:tx>
                <c:rich>
                  <a:bodyPr/>
                  <a:lstStyle/>
                  <a:p>
                    <a:fld id="{592832D7-F28E-465F-AB68-EB7511279243}" type="VALUE">
                      <a:rPr lang="en-US" smtClean="0"/>
                      <a:pPr/>
                      <a:t>[VALUE]</a:t>
                    </a:fld>
                    <a:r>
                      <a:rPr lang="en-US"/>
                      <a:t> Certificated Salaries</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6F6-402E-A93F-3E6CC303767D}"/>
                </c:ext>
              </c:extLst>
            </c:dLbl>
            <c:dLbl>
              <c:idx val="1"/>
              <c:tx>
                <c:rich>
                  <a:bodyPr/>
                  <a:lstStyle/>
                  <a:p>
                    <a:fld id="{BF76D411-2DB1-4CE2-B484-750F9B32A339}" type="VALUE">
                      <a:rPr lang="en-US" smtClean="0"/>
                      <a:pPr/>
                      <a:t>[VALUE]</a:t>
                    </a:fld>
                    <a:r>
                      <a:rPr lang="en-US" dirty="0"/>
                      <a:t> Classified Salaries</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E6F6-402E-A93F-3E6CC303767D}"/>
                </c:ext>
              </c:extLst>
            </c:dLbl>
            <c:dLbl>
              <c:idx val="2"/>
              <c:tx>
                <c:rich>
                  <a:bodyPr/>
                  <a:lstStyle/>
                  <a:p>
                    <a:fld id="{08110B2B-E8AF-4BA9-B0FB-3F36625EB3E9}" type="VALUE">
                      <a:rPr lang="en-US" smtClean="0"/>
                      <a:pPr/>
                      <a:t>[VALUE]</a:t>
                    </a:fld>
                    <a:r>
                      <a:rPr lang="en-US"/>
                      <a:t> Benefits</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E6F6-402E-A93F-3E6CC303767D}"/>
                </c:ext>
              </c:extLst>
            </c:dLbl>
            <c:dLbl>
              <c:idx val="3"/>
              <c:tx>
                <c:rich>
                  <a:bodyPr/>
                  <a:lstStyle/>
                  <a:p>
                    <a:fld id="{E77D413B-F1F1-4787-BA16-D497A440F48D}" type="VALUE">
                      <a:rPr lang="en-US" smtClean="0"/>
                      <a:pPr/>
                      <a:t>[VALUE]</a:t>
                    </a:fld>
                    <a:r>
                      <a:rPr lang="en-US"/>
                      <a:t> Supplies</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E6F6-402E-A93F-3E6CC303767D}"/>
                </c:ext>
              </c:extLst>
            </c:dLbl>
            <c:dLbl>
              <c:idx val="4"/>
              <c:tx>
                <c:rich>
                  <a:bodyPr/>
                  <a:lstStyle/>
                  <a:p>
                    <a:fld id="{54993EC1-8CC2-4877-A067-006165F8C832}" type="VALUE">
                      <a:rPr lang="en-US" smtClean="0"/>
                      <a:pPr/>
                      <a:t>[VALUE]</a:t>
                    </a:fld>
                    <a:r>
                      <a:rPr lang="en-US"/>
                      <a:t> Services</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E6F6-402E-A93F-3E6CC303767D}"/>
                </c:ext>
              </c:extLst>
            </c:dLbl>
            <c:dLbl>
              <c:idx val="5"/>
              <c:tx>
                <c:rich>
                  <a:bodyPr/>
                  <a:lstStyle/>
                  <a:p>
                    <a:fld id="{F085E55C-3618-4CBB-B935-E29C5E038348}" type="VALUE">
                      <a:rPr lang="en-US" smtClean="0"/>
                      <a:pPr/>
                      <a:t>[VALUE]</a:t>
                    </a:fld>
                    <a:r>
                      <a:rPr lang="en-US"/>
                      <a:t>  Travel</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E6F6-402E-A93F-3E6CC303767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Cert Salaries</c:v>
                </c:pt>
                <c:pt idx="1">
                  <c:v>Classified Salaries</c:v>
                </c:pt>
                <c:pt idx="2">
                  <c:v>Benefits</c:v>
                </c:pt>
                <c:pt idx="3">
                  <c:v>Supplies</c:v>
                </c:pt>
                <c:pt idx="4">
                  <c:v>Services</c:v>
                </c:pt>
                <c:pt idx="5">
                  <c:v>Travel</c:v>
                </c:pt>
              </c:strCache>
            </c:strRef>
          </c:cat>
          <c:val>
            <c:numRef>
              <c:f>Sheet1!$B$2:$B$7</c:f>
              <c:numCache>
                <c:formatCode>0.0%</c:formatCode>
                <c:ptCount val="6"/>
                <c:pt idx="0">
                  <c:v>0.33543347827541664</c:v>
                </c:pt>
                <c:pt idx="1">
                  <c:v>0.24360440213999057</c:v>
                </c:pt>
                <c:pt idx="2">
                  <c:v>0.24254850784093407</c:v>
                </c:pt>
                <c:pt idx="3">
                  <c:v>6.0314560005356635E-2</c:v>
                </c:pt>
                <c:pt idx="4">
                  <c:v>0.11707331755064798</c:v>
                </c:pt>
                <c:pt idx="5">
                  <c:v>1.0361056152340174E-3</c:v>
                </c:pt>
              </c:numCache>
            </c:numRef>
          </c:val>
          <c:extLst>
            <c:ext xmlns:c16="http://schemas.microsoft.com/office/drawing/2014/chart" uri="{C3380CC4-5D6E-409C-BE32-E72D297353CC}">
              <c16:uniqueId val="{00000000-E6F6-402E-A93F-3E6CC303767D}"/>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18512726057415"/>
          <c:y val="3.7689547126502521E-2"/>
          <c:w val="0.76295099459277227"/>
          <c:h val="0.80551869935720033"/>
        </c:manualLayout>
      </c:layout>
      <c:barChart>
        <c:barDir val="bar"/>
        <c:grouping val="clustered"/>
        <c:varyColors val="0"/>
        <c:ser>
          <c:idx val="0"/>
          <c:order val="0"/>
          <c:tx>
            <c:strRef>
              <c:f>Sheet1!$B$1</c:f>
              <c:strCache>
                <c:ptCount val="1"/>
                <c:pt idx="0">
                  <c:v>Revenues</c:v>
                </c:pt>
              </c:strCache>
            </c:strRef>
          </c:tx>
          <c:spPr>
            <a:solidFill>
              <a:schemeClr val="accent1"/>
            </a:solidFill>
            <a:ln>
              <a:noFill/>
            </a:ln>
            <a:effectLst/>
          </c:spPr>
          <c:invertIfNegative val="0"/>
          <c:dLbls>
            <c:spPr>
              <a:noFill/>
              <a:ln>
                <a:noFill/>
              </a:ln>
              <a:effectLst/>
            </c:spPr>
            <c:txPr>
              <a:bodyPr rot="0" spcFirstLastPara="1" vertOverflow="overflow" horzOverflow="overflow" vert="horz" wrap="non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Sheet1!$A$2:$A$5</c:f>
              <c:strCache>
                <c:ptCount val="4"/>
                <c:pt idx="0">
                  <c:v>24-25</c:v>
                </c:pt>
                <c:pt idx="1">
                  <c:v>23-24</c:v>
                </c:pt>
                <c:pt idx="2">
                  <c:v>22-23</c:v>
                </c:pt>
                <c:pt idx="3">
                  <c:v>21-22</c:v>
                </c:pt>
              </c:strCache>
            </c:strRef>
          </c:cat>
          <c:val>
            <c:numRef>
              <c:f>Sheet1!$B$2:$B$5</c:f>
              <c:numCache>
                <c:formatCode>_("$"* #,##0_);_("$"* \(#,##0\);_("$"* "-"??_);_(@_)</c:formatCode>
                <c:ptCount val="4"/>
                <c:pt idx="0">
                  <c:v>8250000</c:v>
                </c:pt>
                <c:pt idx="1">
                  <c:v>7400000</c:v>
                </c:pt>
                <c:pt idx="2">
                  <c:v>6156000</c:v>
                </c:pt>
                <c:pt idx="3">
                  <c:v>5925924</c:v>
                </c:pt>
              </c:numCache>
            </c:numRef>
          </c:val>
          <c:extLst>
            <c:ext xmlns:c16="http://schemas.microsoft.com/office/drawing/2014/chart" uri="{C3380CC4-5D6E-409C-BE32-E72D297353CC}">
              <c16:uniqueId val="{00000000-D7CC-41E7-A2F4-64E76670DF6B}"/>
            </c:ext>
          </c:extLst>
        </c:ser>
        <c:ser>
          <c:idx val="1"/>
          <c:order val="1"/>
          <c:tx>
            <c:strRef>
              <c:f>Sheet1!$C$1</c:f>
              <c:strCache>
                <c:ptCount val="1"/>
                <c:pt idx="0">
                  <c:v>Expenditures</c:v>
                </c:pt>
              </c:strCache>
            </c:strRef>
          </c:tx>
          <c:spPr>
            <a:solidFill>
              <a:schemeClr val="accent3"/>
            </a:solidFill>
            <a:ln>
              <a:noFill/>
            </a:ln>
            <a:effectLst/>
          </c:spPr>
          <c:invertIfNegative val="0"/>
          <c:dLbls>
            <c:dLbl>
              <c:idx val="3"/>
              <c:layout>
                <c:manualLayout>
                  <c:x val="-0.4565928674289349"/>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BE7-4A2D-8CB8-85160D3C3D9F}"/>
                </c:ext>
              </c:extLst>
            </c:dLbl>
            <c:spPr>
              <a:noFill/>
              <a:ln>
                <a:noFill/>
              </a:ln>
              <a:effectLst/>
            </c:spPr>
            <c:txPr>
              <a:bodyPr rot="0" spcFirstLastPara="1" vertOverflow="ellipsis" vert="horz" wrap="non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Sheet1!$A$2:$A$5</c:f>
              <c:strCache>
                <c:ptCount val="4"/>
                <c:pt idx="0">
                  <c:v>24-25</c:v>
                </c:pt>
                <c:pt idx="1">
                  <c:v>23-24</c:v>
                </c:pt>
                <c:pt idx="2">
                  <c:v>22-23</c:v>
                </c:pt>
                <c:pt idx="3">
                  <c:v>21-22</c:v>
                </c:pt>
              </c:strCache>
            </c:strRef>
          </c:cat>
          <c:val>
            <c:numRef>
              <c:f>Sheet1!$C$2:$C$5</c:f>
              <c:numCache>
                <c:formatCode>_("$"* #,##0_);_("$"* \(#,##0\);_("$"* "-"??_);_(@_)</c:formatCode>
                <c:ptCount val="4"/>
                <c:pt idx="0">
                  <c:v>8671662</c:v>
                </c:pt>
                <c:pt idx="1">
                  <c:v>8388000</c:v>
                </c:pt>
                <c:pt idx="2">
                  <c:v>7570619</c:v>
                </c:pt>
                <c:pt idx="3">
                  <c:v>6790973</c:v>
                </c:pt>
              </c:numCache>
            </c:numRef>
          </c:val>
          <c:extLst>
            <c:ext xmlns:c16="http://schemas.microsoft.com/office/drawing/2014/chart" uri="{C3380CC4-5D6E-409C-BE32-E72D297353CC}">
              <c16:uniqueId val="{00000001-D7CC-41E7-A2F4-64E76670DF6B}"/>
            </c:ext>
          </c:extLst>
        </c:ser>
        <c:dLbls>
          <c:dLblPos val="inEnd"/>
          <c:showLegendKey val="0"/>
          <c:showVal val="1"/>
          <c:showCatName val="0"/>
          <c:showSerName val="0"/>
          <c:showPercent val="0"/>
          <c:showBubbleSize val="0"/>
        </c:dLbls>
        <c:gapWidth val="182"/>
        <c:axId val="412301144"/>
        <c:axId val="412301536"/>
      </c:barChart>
      <c:catAx>
        <c:axId val="412301144"/>
        <c:scaling>
          <c:orientation val="minMax"/>
        </c:scaling>
        <c:delete val="0"/>
        <c:axPos val="l"/>
        <c:numFmt formatCode="General" sourceLinked="1"/>
        <c:majorTickMark val="none"/>
        <c:minorTickMark val="none"/>
        <c:tickLblPos val="nextTo"/>
        <c:spPr>
          <a:noFill/>
          <a:ln w="12700" cap="rnd"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2301536"/>
        <c:crosses val="autoZero"/>
        <c:auto val="1"/>
        <c:lblAlgn val="ctr"/>
        <c:lblOffset val="100"/>
        <c:noMultiLvlLbl val="0"/>
      </c:catAx>
      <c:valAx>
        <c:axId val="412301536"/>
        <c:scaling>
          <c:orientation val="minMax"/>
        </c:scaling>
        <c:delete val="1"/>
        <c:axPos val="b"/>
        <c:majorGridlines>
          <c:spPr>
            <a:ln w="12700" cap="rnd" cmpd="sng" algn="ctr">
              <a:solidFill>
                <a:schemeClr val="tx1">
                  <a:lumMod val="15000"/>
                  <a:lumOff val="85000"/>
                </a:schemeClr>
              </a:solidFill>
              <a:prstDash val="solid"/>
              <a:round/>
            </a:ln>
            <a:effectLst/>
          </c:spPr>
        </c:majorGridlines>
        <c:numFmt formatCode="_(&quot;$&quot;* #,##0_);_(&quot;$&quot;* \(#,##0\);_(&quot;$&quot;* &quot;-&quot;??_);_(@_)" sourceLinked="1"/>
        <c:majorTickMark val="none"/>
        <c:minorTickMark val="none"/>
        <c:tickLblPos val="nextTo"/>
        <c:crossAx val="412301144"/>
        <c:crosses val="autoZero"/>
        <c:crossBetween val="between"/>
      </c:valAx>
      <c:spPr>
        <a:gradFill>
          <a:gsLst>
            <a:gs pos="0">
              <a:schemeClr val="lt1"/>
            </a:gs>
            <a:gs pos="39000">
              <a:schemeClr val="lt1"/>
            </a:gs>
            <a:gs pos="100000">
              <a:schemeClr val="lt1">
                <a:lumMod val="75000"/>
              </a:schemeClr>
            </a:gs>
          </a:gsLst>
          <a:path path="circle">
            <a:fillToRect l="50000" t="-80000" r="50000" b="180000"/>
          </a:path>
        </a:grad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gradFill>
      <a:gsLst>
        <a:gs pos="0">
          <a:schemeClr val="lt1"/>
        </a:gs>
        <a:gs pos="39000">
          <a:schemeClr val="lt1"/>
        </a:gs>
        <a:gs pos="100000">
          <a:schemeClr val="lt1">
            <a:lumMod val="75000"/>
          </a:schemeClr>
        </a:gs>
      </a:gsLst>
      <a:path path="circle">
        <a:fillToRect l="50000" t="-80000" r="50000" b="180000"/>
      </a:path>
    </a:gradFill>
    <a:ln w="12700" cap="rnd" cmpd="sng" algn="ctr">
      <a:noFill/>
      <a:prstDash val="solid"/>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239472600370835"/>
          <c:y val="6.902504032801569E-3"/>
          <c:w val="0.62694787831100895"/>
          <c:h val="0.77686215427694372"/>
        </c:manualLayout>
      </c:layout>
      <c:barChart>
        <c:barDir val="bar"/>
        <c:grouping val="clustered"/>
        <c:varyColors val="0"/>
        <c:ser>
          <c:idx val="0"/>
          <c:order val="0"/>
          <c:tx>
            <c:strRef>
              <c:f>Sheet1!$B$1</c:f>
              <c:strCache>
                <c:ptCount val="1"/>
                <c:pt idx="0">
                  <c:v>Revenues</c:v>
                </c:pt>
              </c:strCache>
            </c:strRef>
          </c:tx>
          <c:spPr>
            <a:solidFill>
              <a:schemeClr val="accent1"/>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12700" cap="rnd" cmpd="sng" algn="ctr">
                      <a:solidFill>
                        <a:schemeClr val="dk1">
                          <a:lumMod val="50000"/>
                          <a:lumOff val="50000"/>
                        </a:schemeClr>
                      </a:solidFill>
                      <a:prstDash val="solid"/>
                      <a:round/>
                    </a:ln>
                    <a:effectLst/>
                  </c:spPr>
                </c15:leaderLines>
              </c:ext>
            </c:extLst>
          </c:dLbls>
          <c:cat>
            <c:strRef>
              <c:f>Sheet1!$A$2:$A$5</c:f>
              <c:strCache>
                <c:ptCount val="4"/>
                <c:pt idx="0">
                  <c:v>24-25</c:v>
                </c:pt>
                <c:pt idx="1">
                  <c:v>23-24</c:v>
                </c:pt>
                <c:pt idx="2">
                  <c:v>22-23</c:v>
                </c:pt>
                <c:pt idx="3">
                  <c:v>21-22</c:v>
                </c:pt>
              </c:strCache>
            </c:strRef>
          </c:cat>
          <c:val>
            <c:numRef>
              <c:f>Sheet1!$B$2:$B$5</c:f>
              <c:numCache>
                <c:formatCode>_("$"* #,##0_);_("$"* \(#,##0\);_("$"* "-"??_);_(@_)</c:formatCode>
                <c:ptCount val="4"/>
                <c:pt idx="0">
                  <c:v>1247310</c:v>
                </c:pt>
                <c:pt idx="1">
                  <c:v>1195229</c:v>
                </c:pt>
                <c:pt idx="2">
                  <c:v>1308378</c:v>
                </c:pt>
                <c:pt idx="3">
                  <c:v>1037887</c:v>
                </c:pt>
              </c:numCache>
            </c:numRef>
          </c:val>
          <c:extLst>
            <c:ext xmlns:c16="http://schemas.microsoft.com/office/drawing/2014/chart" uri="{C3380CC4-5D6E-409C-BE32-E72D297353CC}">
              <c16:uniqueId val="{00000000-F7A3-423E-9CD1-40386DE8A5E9}"/>
            </c:ext>
          </c:extLst>
        </c:ser>
        <c:ser>
          <c:idx val="1"/>
          <c:order val="1"/>
          <c:tx>
            <c:strRef>
              <c:f>Sheet1!$C$1</c:f>
              <c:strCache>
                <c:ptCount val="1"/>
                <c:pt idx="0">
                  <c:v>Expenditures</c:v>
                </c:pt>
              </c:strCache>
            </c:strRef>
          </c:tx>
          <c:spPr>
            <a:solidFill>
              <a:schemeClr val="accent3"/>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12700" cap="rnd" cmpd="sng" algn="ctr">
                      <a:solidFill>
                        <a:schemeClr val="dk1">
                          <a:lumMod val="50000"/>
                          <a:lumOff val="50000"/>
                        </a:schemeClr>
                      </a:solidFill>
                      <a:prstDash val="solid"/>
                      <a:round/>
                    </a:ln>
                    <a:effectLst/>
                  </c:spPr>
                </c15:leaderLines>
              </c:ext>
            </c:extLst>
          </c:dLbls>
          <c:cat>
            <c:strRef>
              <c:f>Sheet1!$A$2:$A$5</c:f>
              <c:strCache>
                <c:ptCount val="4"/>
                <c:pt idx="0">
                  <c:v>24-25</c:v>
                </c:pt>
                <c:pt idx="1">
                  <c:v>23-24</c:v>
                </c:pt>
                <c:pt idx="2">
                  <c:v>22-23</c:v>
                </c:pt>
                <c:pt idx="3">
                  <c:v>21-22</c:v>
                </c:pt>
              </c:strCache>
            </c:strRef>
          </c:cat>
          <c:val>
            <c:numRef>
              <c:f>Sheet1!$C$2:$C$5</c:f>
              <c:numCache>
                <c:formatCode>_("$"* #,##0_);_("$"* \(#,##0\);_("$"* "-"??_);_(@_)</c:formatCode>
                <c:ptCount val="4"/>
                <c:pt idx="0">
                  <c:v>1385385</c:v>
                </c:pt>
                <c:pt idx="1">
                  <c:v>1289696</c:v>
                </c:pt>
                <c:pt idx="2">
                  <c:v>1344584</c:v>
                </c:pt>
                <c:pt idx="3">
                  <c:v>1167822</c:v>
                </c:pt>
              </c:numCache>
            </c:numRef>
          </c:val>
          <c:extLst>
            <c:ext xmlns:c16="http://schemas.microsoft.com/office/drawing/2014/chart" uri="{C3380CC4-5D6E-409C-BE32-E72D297353CC}">
              <c16:uniqueId val="{00000001-F7A3-423E-9CD1-40386DE8A5E9}"/>
            </c:ext>
          </c:extLst>
        </c:ser>
        <c:dLbls>
          <c:dLblPos val="inEnd"/>
          <c:showLegendKey val="0"/>
          <c:showVal val="1"/>
          <c:showCatName val="0"/>
          <c:showSerName val="0"/>
          <c:showPercent val="0"/>
          <c:showBubbleSize val="0"/>
        </c:dLbls>
        <c:gapWidth val="65"/>
        <c:axId val="412302320"/>
        <c:axId val="344567032"/>
      </c:barChart>
      <c:catAx>
        <c:axId val="412302320"/>
        <c:scaling>
          <c:orientation val="minMax"/>
        </c:scaling>
        <c:delete val="0"/>
        <c:axPos val="l"/>
        <c:numFmt formatCode="General" sourceLinked="1"/>
        <c:majorTickMark val="none"/>
        <c:minorTickMark val="none"/>
        <c:tickLblPos val="nextTo"/>
        <c:spPr>
          <a:noFill/>
          <a:ln w="19050" cap="rnd" cmpd="sng" algn="ctr">
            <a:solidFill>
              <a:schemeClr val="dk1">
                <a:lumMod val="75000"/>
                <a:lumOff val="25000"/>
              </a:schemeClr>
            </a:solidFill>
            <a:prstDash val="solid"/>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344567032"/>
        <c:crosses val="autoZero"/>
        <c:auto val="1"/>
        <c:lblAlgn val="ctr"/>
        <c:lblOffset val="100"/>
        <c:noMultiLvlLbl val="0"/>
      </c:catAx>
      <c:valAx>
        <c:axId val="344567032"/>
        <c:scaling>
          <c:orientation val="minMax"/>
        </c:scaling>
        <c:delete val="1"/>
        <c:axPos val="b"/>
        <c:majorGridlines>
          <c:spPr>
            <a:ln w="12700" cap="rnd" cmpd="sng" algn="ctr">
              <a:gradFill>
                <a:gsLst>
                  <a:gs pos="100000">
                    <a:schemeClr val="dk1">
                      <a:lumMod val="95000"/>
                      <a:lumOff val="5000"/>
                      <a:alpha val="42000"/>
                    </a:schemeClr>
                  </a:gs>
                  <a:gs pos="0">
                    <a:schemeClr val="lt1">
                      <a:lumMod val="75000"/>
                      <a:alpha val="36000"/>
                    </a:schemeClr>
                  </a:gs>
                </a:gsLst>
                <a:lin ang="5400000" scaled="0"/>
              </a:gradFill>
              <a:prstDash val="solid"/>
              <a:round/>
            </a:ln>
            <a:effectLst/>
          </c:spPr>
        </c:majorGridlines>
        <c:numFmt formatCode="_(&quot;$&quot;* #,##0_);_(&quot;$&quot;* \(#,##0\);_(&quot;$&quot;* &quot;-&quot;??_);_(@_)" sourceLinked="1"/>
        <c:majorTickMark val="none"/>
        <c:minorTickMark val="none"/>
        <c:tickLblPos val="nextTo"/>
        <c:crossAx val="4123023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12700" cap="rnd" cmpd="sng" algn="ctr">
      <a:solidFill>
        <a:schemeClr val="dk1">
          <a:lumMod val="25000"/>
          <a:lumOff val="75000"/>
        </a:schemeClr>
      </a:solidFill>
      <a:prstDash val="solid"/>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District</a:t>
            </a:r>
            <a:r>
              <a:rPr lang="en-US" baseline="0" dirty="0"/>
              <a:t> Staff</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487630881615473E-2"/>
          <c:y val="0.15812949640287771"/>
          <c:w val="0.89309967569380377"/>
          <c:h val="0.64536905908344189"/>
        </c:manualLayout>
      </c:layout>
      <c:barChart>
        <c:barDir val="col"/>
        <c:grouping val="clustered"/>
        <c:varyColors val="0"/>
        <c:ser>
          <c:idx val="0"/>
          <c:order val="0"/>
          <c:tx>
            <c:strRef>
              <c:f>Sheet1!$B$1</c:f>
              <c:strCache>
                <c:ptCount val="1"/>
                <c:pt idx="0">
                  <c:v>21-22 Actual</c:v>
                </c:pt>
              </c:strCache>
            </c:strRef>
          </c:tx>
          <c:spPr>
            <a:solidFill>
              <a:schemeClr val="accent1">
                <a:shade val="58000"/>
              </a:schemeClr>
            </a:solidFill>
            <a:ln>
              <a:noFill/>
            </a:ln>
            <a:effectLst/>
          </c:spPr>
          <c:invertIfNegative val="0"/>
          <c:cat>
            <c:strRef>
              <c:f>Sheet1!$A$2:$A$4</c:f>
              <c:strCache>
                <c:ptCount val="3"/>
                <c:pt idx="0">
                  <c:v>Admin</c:v>
                </c:pt>
                <c:pt idx="1">
                  <c:v>Certificated</c:v>
                </c:pt>
                <c:pt idx="2">
                  <c:v>Classified</c:v>
                </c:pt>
              </c:strCache>
            </c:strRef>
          </c:cat>
          <c:val>
            <c:numRef>
              <c:f>Sheet1!$B$2:$B$4</c:f>
              <c:numCache>
                <c:formatCode>General</c:formatCode>
                <c:ptCount val="3"/>
                <c:pt idx="0">
                  <c:v>11.2</c:v>
                </c:pt>
                <c:pt idx="1">
                  <c:v>154.30000000000001</c:v>
                </c:pt>
                <c:pt idx="2">
                  <c:v>183.88</c:v>
                </c:pt>
              </c:numCache>
            </c:numRef>
          </c:val>
          <c:extLst>
            <c:ext xmlns:c16="http://schemas.microsoft.com/office/drawing/2014/chart" uri="{C3380CC4-5D6E-409C-BE32-E72D297353CC}">
              <c16:uniqueId val="{00000000-A0CF-4BEB-B57F-9E32D09A5650}"/>
            </c:ext>
          </c:extLst>
        </c:ser>
        <c:ser>
          <c:idx val="1"/>
          <c:order val="1"/>
          <c:tx>
            <c:strRef>
              <c:f>Sheet1!$C$1</c:f>
              <c:strCache>
                <c:ptCount val="1"/>
                <c:pt idx="0">
                  <c:v>22-23 Budget2</c:v>
                </c:pt>
              </c:strCache>
            </c:strRef>
          </c:tx>
          <c:spPr>
            <a:solidFill>
              <a:schemeClr val="accent1">
                <a:shade val="86000"/>
              </a:schemeClr>
            </a:solidFill>
            <a:ln>
              <a:noFill/>
            </a:ln>
            <a:effectLst/>
          </c:spPr>
          <c:invertIfNegative val="0"/>
          <c:cat>
            <c:strRef>
              <c:f>Sheet1!$A$2:$A$4</c:f>
              <c:strCache>
                <c:ptCount val="3"/>
                <c:pt idx="0">
                  <c:v>Admin</c:v>
                </c:pt>
                <c:pt idx="1">
                  <c:v>Certificated</c:v>
                </c:pt>
                <c:pt idx="2">
                  <c:v>Classified</c:v>
                </c:pt>
              </c:strCache>
            </c:strRef>
          </c:cat>
          <c:val>
            <c:numRef>
              <c:f>Sheet1!$C$2:$C$4</c:f>
              <c:numCache>
                <c:formatCode>General</c:formatCode>
                <c:ptCount val="3"/>
                <c:pt idx="0">
                  <c:v>10.199999999999999</c:v>
                </c:pt>
                <c:pt idx="1">
                  <c:v>167.87</c:v>
                </c:pt>
                <c:pt idx="2">
                  <c:v>190.96</c:v>
                </c:pt>
              </c:numCache>
            </c:numRef>
          </c:val>
          <c:extLst>
            <c:ext xmlns:c16="http://schemas.microsoft.com/office/drawing/2014/chart" uri="{C3380CC4-5D6E-409C-BE32-E72D297353CC}">
              <c16:uniqueId val="{00000001-A0CF-4BEB-B57F-9E32D09A5650}"/>
            </c:ext>
          </c:extLst>
        </c:ser>
        <c:ser>
          <c:idx val="2"/>
          <c:order val="2"/>
          <c:tx>
            <c:strRef>
              <c:f>Sheet1!$D$1</c:f>
              <c:strCache>
                <c:ptCount val="1"/>
                <c:pt idx="0">
                  <c:v>23-24 Budget</c:v>
                </c:pt>
              </c:strCache>
            </c:strRef>
          </c:tx>
          <c:spPr>
            <a:solidFill>
              <a:schemeClr val="accent1">
                <a:tint val="86000"/>
              </a:schemeClr>
            </a:solidFill>
            <a:ln>
              <a:noFill/>
            </a:ln>
            <a:effectLst/>
          </c:spPr>
          <c:invertIfNegative val="0"/>
          <c:cat>
            <c:strRef>
              <c:f>Sheet1!$A$2:$A$4</c:f>
              <c:strCache>
                <c:ptCount val="3"/>
                <c:pt idx="0">
                  <c:v>Admin</c:v>
                </c:pt>
                <c:pt idx="1">
                  <c:v>Certificated</c:v>
                </c:pt>
                <c:pt idx="2">
                  <c:v>Classified</c:v>
                </c:pt>
              </c:strCache>
            </c:strRef>
          </c:cat>
          <c:val>
            <c:numRef>
              <c:f>Sheet1!$D$2:$D$4</c:f>
              <c:numCache>
                <c:formatCode>General</c:formatCode>
                <c:ptCount val="3"/>
                <c:pt idx="0">
                  <c:v>10</c:v>
                </c:pt>
                <c:pt idx="1">
                  <c:v>154.56</c:v>
                </c:pt>
                <c:pt idx="2">
                  <c:v>170.05199999999999</c:v>
                </c:pt>
              </c:numCache>
            </c:numRef>
          </c:val>
          <c:extLst>
            <c:ext xmlns:c16="http://schemas.microsoft.com/office/drawing/2014/chart" uri="{C3380CC4-5D6E-409C-BE32-E72D297353CC}">
              <c16:uniqueId val="{00000002-A0CF-4BEB-B57F-9E32D09A5650}"/>
            </c:ext>
          </c:extLst>
        </c:ser>
        <c:ser>
          <c:idx val="3"/>
          <c:order val="3"/>
          <c:tx>
            <c:strRef>
              <c:f>Sheet1!$E$1</c:f>
              <c:strCache>
                <c:ptCount val="1"/>
                <c:pt idx="0">
                  <c:v>24-25 Budget</c:v>
                </c:pt>
              </c:strCache>
            </c:strRef>
          </c:tx>
          <c:spPr>
            <a:solidFill>
              <a:schemeClr val="accent1">
                <a:tint val="58000"/>
              </a:schemeClr>
            </a:solidFill>
            <a:ln>
              <a:noFill/>
            </a:ln>
            <a:effectLst/>
          </c:spPr>
          <c:invertIfNegative val="0"/>
          <c:cat>
            <c:strRef>
              <c:f>Sheet1!$A$2:$A$4</c:f>
              <c:strCache>
                <c:ptCount val="3"/>
                <c:pt idx="0">
                  <c:v>Admin</c:v>
                </c:pt>
                <c:pt idx="1">
                  <c:v>Certificated</c:v>
                </c:pt>
                <c:pt idx="2">
                  <c:v>Classified</c:v>
                </c:pt>
              </c:strCache>
            </c:strRef>
          </c:cat>
          <c:val>
            <c:numRef>
              <c:f>Sheet1!$E$2:$E$4</c:f>
              <c:numCache>
                <c:formatCode>General</c:formatCode>
                <c:ptCount val="3"/>
                <c:pt idx="0">
                  <c:v>9.1999999999999993</c:v>
                </c:pt>
                <c:pt idx="1">
                  <c:v>147.41999999999999</c:v>
                </c:pt>
                <c:pt idx="2">
                  <c:v>172.76</c:v>
                </c:pt>
              </c:numCache>
            </c:numRef>
          </c:val>
          <c:extLst>
            <c:ext xmlns:c16="http://schemas.microsoft.com/office/drawing/2014/chart" uri="{C3380CC4-5D6E-409C-BE32-E72D297353CC}">
              <c16:uniqueId val="{00000000-B1FA-4FBE-8B93-ACC360576B13}"/>
            </c:ext>
          </c:extLst>
        </c:ser>
        <c:dLbls>
          <c:showLegendKey val="0"/>
          <c:showVal val="0"/>
          <c:showCatName val="0"/>
          <c:showSerName val="0"/>
          <c:showPercent val="0"/>
          <c:showBubbleSize val="0"/>
        </c:dLbls>
        <c:gapWidth val="219"/>
        <c:axId val="710496160"/>
        <c:axId val="623847824"/>
      </c:barChart>
      <c:catAx>
        <c:axId val="7104961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3847824"/>
        <c:crosses val="autoZero"/>
        <c:auto val="1"/>
        <c:lblAlgn val="ctr"/>
        <c:lblOffset val="100"/>
        <c:noMultiLvlLbl val="0"/>
      </c:catAx>
      <c:valAx>
        <c:axId val="623847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049616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0.76471</cdr:x>
      <cdr:y>0.14894</cdr:y>
    </cdr:from>
    <cdr:to>
      <cdr:x>1</cdr:x>
      <cdr:y>0.21277</cdr:y>
    </cdr:to>
    <cdr:sp macro="" textlink="">
      <cdr:nvSpPr>
        <cdr:cNvPr id="2" name="TextBox 1"/>
        <cdr:cNvSpPr txBox="1"/>
      </cdr:nvSpPr>
      <cdr:spPr>
        <a:xfrm xmlns:a="http://schemas.openxmlformats.org/drawingml/2006/main">
          <a:off x="2971800" y="533400"/>
          <a:ext cx="9144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012329"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6179" y="0"/>
            <a:ext cx="3012329" cy="462120"/>
          </a:xfrm>
          <a:prstGeom prst="rect">
            <a:avLst/>
          </a:prstGeom>
        </p:spPr>
        <p:txBody>
          <a:bodyPr vert="horz" lIns="91440" tIns="45720" rIns="91440" bIns="45720" rtlCol="0"/>
          <a:lstStyle>
            <a:lvl1pPr algn="r">
              <a:defRPr sz="1200"/>
            </a:lvl1pPr>
          </a:lstStyle>
          <a:p>
            <a:fld id="{D64E2401-7F29-4645-8E4E-D90ACACA5CD5}" type="datetimeFigureOut">
              <a:rPr lang="en-US" smtClean="0"/>
              <a:t>8/5/2024</a:t>
            </a:fld>
            <a:endParaRPr lang="en-US"/>
          </a:p>
        </p:txBody>
      </p:sp>
      <p:sp>
        <p:nvSpPr>
          <p:cNvPr id="4" name="Footer Placeholder 3"/>
          <p:cNvSpPr>
            <a:spLocks noGrp="1"/>
          </p:cNvSpPr>
          <p:nvPr>
            <p:ph type="ftr" sz="quarter" idx="2"/>
          </p:nvPr>
        </p:nvSpPr>
        <p:spPr>
          <a:xfrm>
            <a:off x="5" y="8772378"/>
            <a:ext cx="3012329"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6179" y="8772378"/>
            <a:ext cx="3012329" cy="462120"/>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699" cy="461804"/>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936768" y="1"/>
            <a:ext cx="3011699" cy="461804"/>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8/5/2024</a:t>
            </a:fld>
            <a:endParaRPr lang="en-US"/>
          </a:p>
        </p:txBody>
      </p:sp>
      <p:sp>
        <p:nvSpPr>
          <p:cNvPr id="4" name="Slide Image Placeholder 3"/>
          <p:cNvSpPr>
            <a:spLocks noGrp="1" noRot="1" noChangeAspect="1"/>
          </p:cNvSpPr>
          <p:nvPr>
            <p:ph type="sldImg" idx="2"/>
          </p:nvPr>
        </p:nvSpPr>
        <p:spPr>
          <a:xfrm>
            <a:off x="1165225" y="692150"/>
            <a:ext cx="4619625" cy="3465513"/>
          </a:xfrm>
          <a:prstGeom prst="rect">
            <a:avLst/>
          </a:prstGeom>
          <a:noFill/>
          <a:ln w="12700">
            <a:solidFill>
              <a:prstClr val="black"/>
            </a:solidFill>
          </a:ln>
        </p:spPr>
        <p:txBody>
          <a:bodyPr vert="horz" lIns="93744" tIns="46872" rIns="93744" bIns="46872" rtlCol="0" anchor="ctr"/>
          <a:lstStyle/>
          <a:p>
            <a:pPr lvl="0"/>
            <a:endParaRPr lang="en-US" noProof="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3744" tIns="46872" rIns="93744" bIns="4687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20</a:t>
            </a:fld>
            <a:endParaRPr lang="en-US"/>
          </a:p>
        </p:txBody>
      </p:sp>
    </p:spTree>
    <p:extLst>
      <p:ext uri="{BB962C8B-B14F-4D97-AF65-F5344CB8AC3E}">
        <p14:creationId xmlns:p14="http://schemas.microsoft.com/office/powerpoint/2010/main" val="2500422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21</a:t>
            </a:fld>
            <a:endParaRPr lang="en-US"/>
          </a:p>
        </p:txBody>
      </p:sp>
    </p:spTree>
    <p:extLst>
      <p:ext uri="{BB962C8B-B14F-4D97-AF65-F5344CB8AC3E}">
        <p14:creationId xmlns:p14="http://schemas.microsoft.com/office/powerpoint/2010/main" val="1975591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22</a:t>
            </a:fld>
            <a:endParaRPr lang="en-US"/>
          </a:p>
        </p:txBody>
      </p:sp>
    </p:spTree>
    <p:extLst>
      <p:ext uri="{BB962C8B-B14F-4D97-AF65-F5344CB8AC3E}">
        <p14:creationId xmlns:p14="http://schemas.microsoft.com/office/powerpoint/2010/main" val="527761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23</a:t>
            </a:fld>
            <a:endParaRPr lang="en-US"/>
          </a:p>
        </p:txBody>
      </p:sp>
    </p:spTree>
    <p:extLst>
      <p:ext uri="{BB962C8B-B14F-4D97-AF65-F5344CB8AC3E}">
        <p14:creationId xmlns:p14="http://schemas.microsoft.com/office/powerpoint/2010/main" val="71907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24</a:t>
            </a:fld>
            <a:endParaRPr lang="en-US"/>
          </a:p>
        </p:txBody>
      </p:sp>
    </p:spTree>
    <p:extLst>
      <p:ext uri="{BB962C8B-B14F-4D97-AF65-F5344CB8AC3E}">
        <p14:creationId xmlns:p14="http://schemas.microsoft.com/office/powerpoint/2010/main" val="2111495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a:t>
            </a:fld>
            <a:endParaRPr lang="en-US"/>
          </a:p>
        </p:txBody>
      </p:sp>
    </p:spTree>
    <p:extLst>
      <p:ext uri="{BB962C8B-B14F-4D97-AF65-F5344CB8AC3E}">
        <p14:creationId xmlns:p14="http://schemas.microsoft.com/office/powerpoint/2010/main" val="931525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3</a:t>
            </a:fld>
            <a:endParaRPr lang="en-US"/>
          </a:p>
        </p:txBody>
      </p:sp>
    </p:spTree>
    <p:extLst>
      <p:ext uri="{BB962C8B-B14F-4D97-AF65-F5344CB8AC3E}">
        <p14:creationId xmlns:p14="http://schemas.microsoft.com/office/powerpoint/2010/main" val="955429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7</a:t>
            </a:fld>
            <a:endParaRPr lang="en-US"/>
          </a:p>
        </p:txBody>
      </p:sp>
    </p:spTree>
    <p:extLst>
      <p:ext uri="{BB962C8B-B14F-4D97-AF65-F5344CB8AC3E}">
        <p14:creationId xmlns:p14="http://schemas.microsoft.com/office/powerpoint/2010/main" val="3230869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11</a:t>
            </a:fld>
            <a:endParaRPr lang="en-US"/>
          </a:p>
        </p:txBody>
      </p:sp>
    </p:spTree>
    <p:extLst>
      <p:ext uri="{BB962C8B-B14F-4D97-AF65-F5344CB8AC3E}">
        <p14:creationId xmlns:p14="http://schemas.microsoft.com/office/powerpoint/2010/main" val="2992435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12</a:t>
            </a:fld>
            <a:endParaRPr lang="en-US"/>
          </a:p>
        </p:txBody>
      </p:sp>
    </p:spTree>
    <p:extLst>
      <p:ext uri="{BB962C8B-B14F-4D97-AF65-F5344CB8AC3E}">
        <p14:creationId xmlns:p14="http://schemas.microsoft.com/office/powerpoint/2010/main" val="22538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15</a:t>
            </a:fld>
            <a:endParaRPr lang="en-US"/>
          </a:p>
        </p:txBody>
      </p:sp>
    </p:spTree>
    <p:extLst>
      <p:ext uri="{BB962C8B-B14F-4D97-AF65-F5344CB8AC3E}">
        <p14:creationId xmlns:p14="http://schemas.microsoft.com/office/powerpoint/2010/main" val="2194820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16</a:t>
            </a:fld>
            <a:endParaRPr lang="en-US"/>
          </a:p>
        </p:txBody>
      </p:sp>
    </p:spTree>
    <p:extLst>
      <p:ext uri="{BB962C8B-B14F-4D97-AF65-F5344CB8AC3E}">
        <p14:creationId xmlns:p14="http://schemas.microsoft.com/office/powerpoint/2010/main" val="2946653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17</a:t>
            </a:fld>
            <a:endParaRPr lang="en-US"/>
          </a:p>
        </p:txBody>
      </p:sp>
    </p:spTree>
    <p:extLst>
      <p:ext uri="{BB962C8B-B14F-4D97-AF65-F5344CB8AC3E}">
        <p14:creationId xmlns:p14="http://schemas.microsoft.com/office/powerpoint/2010/main" val="2557856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920048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847839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7689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918418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3950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890684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529682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190640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160954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495810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662739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00644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791966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107473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136165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8/5/2024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127692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15942040-786F-48B9-85DF-2F38A900C966}" type="datetimeFigureOut">
              <a:rPr lang="en-US" smtClean="0"/>
              <a:pPr>
                <a:defRPr/>
              </a:pPr>
              <a:t>8/5/2024</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68621909"/>
      </p:ext>
    </p:extLst>
  </p:cSld>
  <p:clrMap bg1="lt1" tx1="dk1" bg2="lt2" tx2="dk2" accent1="accent1" accent2="accent2" accent3="accent3" accent4="accent4" accent5="accent5" accent6="accent6" hlink="hlink" folHlink="folHlink"/>
  <p:sldLayoutIdLst>
    <p:sldLayoutId id="2147484725" r:id="rId1"/>
    <p:sldLayoutId id="2147484726" r:id="rId2"/>
    <p:sldLayoutId id="2147484727" r:id="rId3"/>
    <p:sldLayoutId id="2147484728" r:id="rId4"/>
    <p:sldLayoutId id="2147484729" r:id="rId5"/>
    <p:sldLayoutId id="2147484730" r:id="rId6"/>
    <p:sldLayoutId id="2147484731" r:id="rId7"/>
    <p:sldLayoutId id="2147484732" r:id="rId8"/>
    <p:sldLayoutId id="2147484733" r:id="rId9"/>
    <p:sldLayoutId id="2147484734" r:id="rId10"/>
    <p:sldLayoutId id="2147484735" r:id="rId11"/>
    <p:sldLayoutId id="2147484736" r:id="rId12"/>
    <p:sldLayoutId id="2147484737" r:id="rId13"/>
    <p:sldLayoutId id="2147484738" r:id="rId14"/>
    <p:sldLayoutId id="2147484739" r:id="rId15"/>
    <p:sldLayoutId id="214748474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6553200" cy="1470025"/>
          </a:xfrm>
        </p:spPr>
        <p:txBody>
          <a:bodyPr>
            <a:normAutofit/>
          </a:bodyPr>
          <a:lstStyle/>
          <a:p>
            <a:pPr algn="ctr"/>
            <a:r>
              <a:rPr lang="en-US" sz="4000" dirty="0"/>
              <a:t>Woodland School District</a:t>
            </a:r>
            <a:br>
              <a:rPr lang="en-US" sz="4000" dirty="0"/>
            </a:br>
            <a:r>
              <a:rPr lang="en-US" sz="4000" dirty="0"/>
              <a:t>2024-2025 Budget Summary</a:t>
            </a:r>
          </a:p>
        </p:txBody>
      </p:sp>
      <p:sp>
        <p:nvSpPr>
          <p:cNvPr id="3" name="Subtitle 2"/>
          <p:cNvSpPr>
            <a:spLocks noGrp="1"/>
          </p:cNvSpPr>
          <p:nvPr>
            <p:ph type="subTitle" idx="1"/>
          </p:nvPr>
        </p:nvSpPr>
        <p:spPr>
          <a:xfrm>
            <a:off x="2590800" y="3733800"/>
            <a:ext cx="4648200" cy="1752600"/>
          </a:xfrm>
        </p:spPr>
        <p:txBody>
          <a:bodyPr rtlCol="0">
            <a:normAutofit/>
          </a:bodyPr>
          <a:lstStyle/>
          <a:p>
            <a:pPr fontAlgn="auto">
              <a:spcAft>
                <a:spcPts val="0"/>
              </a:spcAft>
              <a:buFont typeface="Arial" pitchFamily="34" charset="0"/>
              <a:buNone/>
              <a:defRPr/>
            </a:pPr>
            <a:r>
              <a:rPr lang="en-US" dirty="0"/>
              <a:t>Presented by:</a:t>
            </a:r>
          </a:p>
          <a:p>
            <a:pPr fontAlgn="auto">
              <a:spcAft>
                <a:spcPts val="0"/>
              </a:spcAft>
              <a:buFont typeface="Arial" pitchFamily="34" charset="0"/>
              <a:buNone/>
              <a:defRPr/>
            </a:pPr>
            <a:r>
              <a:rPr lang="en-US" dirty="0"/>
              <a:t>Stacy Brown</a:t>
            </a:r>
          </a:p>
          <a:p>
            <a:pPr fontAlgn="auto">
              <a:spcAft>
                <a:spcPts val="0"/>
              </a:spcAft>
              <a:buFont typeface="Arial" pitchFamily="34" charset="0"/>
              <a:buNone/>
              <a:defRPr/>
            </a:pPr>
            <a:r>
              <a:rPr lang="en-US" dirty="0"/>
              <a:t>Executive Director of Business Services</a:t>
            </a:r>
          </a:p>
          <a:p>
            <a:pPr fontAlgn="auto">
              <a:spcAft>
                <a:spcPts val="0"/>
              </a:spcAft>
              <a:buFont typeface="Arial" pitchFamily="34" charset="0"/>
              <a:buNone/>
              <a:defRPr/>
            </a:pPr>
            <a:r>
              <a:rPr lang="en-US" dirty="0"/>
              <a:t>August 8,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6DC31-8D0A-46C5-82CF-208DF51FA9AD}"/>
              </a:ext>
            </a:extLst>
          </p:cNvPr>
          <p:cNvSpPr>
            <a:spLocks noGrp="1"/>
          </p:cNvSpPr>
          <p:nvPr>
            <p:ph type="title"/>
          </p:nvPr>
        </p:nvSpPr>
        <p:spPr>
          <a:xfrm>
            <a:off x="914400" y="447673"/>
            <a:ext cx="6343672" cy="368302"/>
          </a:xfrm>
        </p:spPr>
        <p:txBody>
          <a:bodyPr>
            <a:noAutofit/>
          </a:bodyPr>
          <a:lstStyle/>
          <a:p>
            <a:pPr algn="ctr"/>
            <a:r>
              <a:rPr lang="en-US" sz="2000" dirty="0"/>
              <a:t>24-25 Budget – Detailed Revenue Comparison</a:t>
            </a:r>
          </a:p>
        </p:txBody>
      </p:sp>
      <p:pic>
        <p:nvPicPr>
          <p:cNvPr id="5" name="Content Placeholder 4">
            <a:extLst>
              <a:ext uri="{FF2B5EF4-FFF2-40B4-BE49-F238E27FC236}">
                <a16:creationId xmlns:a16="http://schemas.microsoft.com/office/drawing/2014/main" id="{B847D9E7-D054-45CE-A24F-23D022B731F4}"/>
              </a:ext>
            </a:extLst>
          </p:cNvPr>
          <p:cNvPicPr>
            <a:picLocks noGrp="1" noChangeAspect="1"/>
          </p:cNvPicPr>
          <p:nvPr>
            <p:ph idx="1"/>
          </p:nvPr>
        </p:nvPicPr>
        <p:blipFill>
          <a:blip r:embed="rId2"/>
          <a:stretch>
            <a:fillRect/>
          </a:stretch>
        </p:blipFill>
        <p:spPr>
          <a:xfrm>
            <a:off x="843453" y="914400"/>
            <a:ext cx="6319347" cy="5638800"/>
          </a:xfrm>
          <a:prstGeom prst="rect">
            <a:avLst/>
          </a:prstGeom>
        </p:spPr>
      </p:pic>
    </p:spTree>
    <p:extLst>
      <p:ext uri="{BB962C8B-B14F-4D97-AF65-F5344CB8AC3E}">
        <p14:creationId xmlns:p14="http://schemas.microsoft.com/office/powerpoint/2010/main" val="4211951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EBE9B-2D20-4EBD-A269-25CEBDE89F30}"/>
              </a:ext>
            </a:extLst>
          </p:cNvPr>
          <p:cNvSpPr>
            <a:spLocks noGrp="1"/>
          </p:cNvSpPr>
          <p:nvPr>
            <p:ph type="title"/>
          </p:nvPr>
        </p:nvSpPr>
        <p:spPr>
          <a:xfrm>
            <a:off x="609599" y="609600"/>
            <a:ext cx="6347713" cy="685800"/>
          </a:xfrm>
        </p:spPr>
        <p:txBody>
          <a:bodyPr>
            <a:normAutofit fontScale="90000"/>
          </a:bodyPr>
          <a:lstStyle/>
          <a:p>
            <a:pPr algn="ctr"/>
            <a:r>
              <a:rPr lang="en-US" sz="2200" dirty="0"/>
              <a:t>24-25 Budget</a:t>
            </a:r>
            <a:br>
              <a:rPr lang="en-US" sz="2200" dirty="0"/>
            </a:br>
            <a:r>
              <a:rPr lang="en-US" sz="2200" dirty="0"/>
              <a:t>         Expenditure Comparison – By Object</a:t>
            </a:r>
            <a:r>
              <a:rPr lang="en-US" sz="2200" dirty="0">
                <a:solidFill>
                  <a:prstClr val="white"/>
                </a:solidFill>
              </a:rPr>
              <a:t>22-23 </a:t>
            </a:r>
            <a:r>
              <a:rPr lang="en-US" sz="1600" dirty="0">
                <a:solidFill>
                  <a:prstClr val="white"/>
                </a:solidFill>
              </a:rPr>
              <a:t>Budget Comparison – By Object</a:t>
            </a:r>
            <a:endParaRPr lang="en-US" dirty="0"/>
          </a:p>
        </p:txBody>
      </p:sp>
      <p:sp>
        <p:nvSpPr>
          <p:cNvPr id="5" name="TextBox 4">
            <a:extLst>
              <a:ext uri="{FF2B5EF4-FFF2-40B4-BE49-F238E27FC236}">
                <a16:creationId xmlns:a16="http://schemas.microsoft.com/office/drawing/2014/main" id="{81953F7A-21CC-4180-97B5-32808CF26910}"/>
              </a:ext>
            </a:extLst>
          </p:cNvPr>
          <p:cNvSpPr txBox="1"/>
          <p:nvPr/>
        </p:nvSpPr>
        <p:spPr>
          <a:xfrm>
            <a:off x="762000" y="5334000"/>
            <a:ext cx="8001000" cy="1077218"/>
          </a:xfrm>
          <a:prstGeom prst="rect">
            <a:avLst/>
          </a:prstGeom>
          <a:noFill/>
        </p:spPr>
        <p:txBody>
          <a:bodyPr wrap="square" rtlCol="0">
            <a:spAutoFit/>
          </a:bodyPr>
          <a:lstStyle/>
          <a:p>
            <a:r>
              <a:rPr lang="en-US" sz="800" dirty="0"/>
              <a:t>Slide shows changes from budget year to budget year.  Certificated staff will receive an increase of 4.7% overall, however, there were cuts made to the number of positions, resulting in a very small increase.  Classified salaries increased by 9.4%.  In 23-24 KWRL employees received an increase of 13% (only 10 of this was budgeted).  As that increase compounds to 24-25 and the other groups are also received IPD (3.7%) plus additional percentages. The Benefit increase is larger due to the increased classified staff, increases in salaries and an increase to the health benefit of 7% as well as an increase for capacity. Supply increases due to increased technology purchases and inflation. Purchased Services increased  as I added $250,000 for capacity (with offsetting revenues), OT services are being contracted, Running Start increased by almost $400,000, Open Doors increased by $60,000, Skyward cost budget increase ($110,000 that was missed in the 23-24 budget, increased costs for students going out of district, increases in insurance and utilities. Capital Outlay was budgeted for the HVAC systems using ESSER funds.  The projects will be completed in the 23-24 fiscal year.</a:t>
            </a:r>
          </a:p>
        </p:txBody>
      </p:sp>
      <p:pic>
        <p:nvPicPr>
          <p:cNvPr id="6" name="Content Placeholder 5">
            <a:extLst>
              <a:ext uri="{FF2B5EF4-FFF2-40B4-BE49-F238E27FC236}">
                <a16:creationId xmlns:a16="http://schemas.microsoft.com/office/drawing/2014/main" id="{677F12FB-1B44-4521-862E-6A222D39FC2E}"/>
              </a:ext>
            </a:extLst>
          </p:cNvPr>
          <p:cNvPicPr>
            <a:picLocks noGrp="1" noChangeAspect="1"/>
          </p:cNvPicPr>
          <p:nvPr>
            <p:ph idx="1"/>
          </p:nvPr>
        </p:nvPicPr>
        <p:blipFill>
          <a:blip r:embed="rId3"/>
          <a:stretch>
            <a:fillRect/>
          </a:stretch>
        </p:blipFill>
        <p:spPr>
          <a:xfrm>
            <a:off x="609600" y="1905000"/>
            <a:ext cx="6348413" cy="2895600"/>
          </a:xfrm>
          <a:prstGeom prst="rect">
            <a:avLst/>
          </a:prstGeom>
        </p:spPr>
      </p:pic>
    </p:spTree>
    <p:extLst>
      <p:ext uri="{BB962C8B-B14F-4D97-AF65-F5344CB8AC3E}">
        <p14:creationId xmlns:p14="http://schemas.microsoft.com/office/powerpoint/2010/main" val="573494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D6473-7A29-4B06-B7B6-C3B1A9F499BF}"/>
              </a:ext>
            </a:extLst>
          </p:cNvPr>
          <p:cNvSpPr>
            <a:spLocks noGrp="1"/>
          </p:cNvSpPr>
          <p:nvPr>
            <p:ph type="title"/>
          </p:nvPr>
        </p:nvSpPr>
        <p:spPr>
          <a:xfrm>
            <a:off x="609600" y="304579"/>
            <a:ext cx="6347714" cy="609600"/>
          </a:xfrm>
        </p:spPr>
        <p:txBody>
          <a:bodyPr>
            <a:noAutofit/>
          </a:bodyPr>
          <a:lstStyle/>
          <a:p>
            <a:pPr algn="ctr"/>
            <a:r>
              <a:rPr lang="en-US" sz="2000" dirty="0"/>
              <a:t>24-25 Budget</a:t>
            </a:r>
            <a:br>
              <a:rPr lang="en-US" sz="2000" dirty="0"/>
            </a:br>
            <a:r>
              <a:rPr lang="en-US" sz="2000" dirty="0"/>
              <a:t>General Fund Expenditures - % of Total by Object</a:t>
            </a:r>
          </a:p>
        </p:txBody>
      </p:sp>
      <p:sp>
        <p:nvSpPr>
          <p:cNvPr id="8" name="TextBox 7">
            <a:extLst>
              <a:ext uri="{FF2B5EF4-FFF2-40B4-BE49-F238E27FC236}">
                <a16:creationId xmlns:a16="http://schemas.microsoft.com/office/drawing/2014/main" id="{2B587D49-A1DE-451E-B80B-85A803F7B7DD}"/>
              </a:ext>
            </a:extLst>
          </p:cNvPr>
          <p:cNvSpPr txBox="1"/>
          <p:nvPr/>
        </p:nvSpPr>
        <p:spPr>
          <a:xfrm>
            <a:off x="381000" y="5562600"/>
            <a:ext cx="8077199" cy="646331"/>
          </a:xfrm>
          <a:prstGeom prst="rect">
            <a:avLst/>
          </a:prstGeom>
          <a:noFill/>
        </p:spPr>
        <p:txBody>
          <a:bodyPr wrap="square" rtlCol="0">
            <a:spAutoFit/>
          </a:bodyPr>
          <a:lstStyle/>
          <a:p>
            <a:r>
              <a:rPr lang="en-US" dirty="0"/>
              <a:t>Salaries and benefits account for 82.2% of total expenditures.   This is down from 83% last year, due to decreased certificated staffing. </a:t>
            </a:r>
          </a:p>
        </p:txBody>
      </p:sp>
      <p:graphicFrame>
        <p:nvGraphicFramePr>
          <p:cNvPr id="7" name="Content Placeholder 6">
            <a:extLst>
              <a:ext uri="{FF2B5EF4-FFF2-40B4-BE49-F238E27FC236}">
                <a16:creationId xmlns:a16="http://schemas.microsoft.com/office/drawing/2014/main" id="{39F3F167-F728-462D-93A0-0673CD3F09E2}"/>
              </a:ext>
            </a:extLst>
          </p:cNvPr>
          <p:cNvGraphicFramePr>
            <a:graphicFrameLocks noGrp="1"/>
          </p:cNvGraphicFramePr>
          <p:nvPr>
            <p:ph sz="half" idx="1"/>
            <p:extLst>
              <p:ext uri="{D42A27DB-BD31-4B8C-83A1-F6EECF244321}">
                <p14:modId xmlns:p14="http://schemas.microsoft.com/office/powerpoint/2010/main" val="3216558797"/>
              </p:ext>
            </p:extLst>
          </p:nvPr>
        </p:nvGraphicFramePr>
        <p:xfrm>
          <a:off x="609600" y="1219200"/>
          <a:ext cx="6858000" cy="3962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4026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24F3B-C6C7-42D3-829D-790F7F1F4922}"/>
              </a:ext>
            </a:extLst>
          </p:cNvPr>
          <p:cNvSpPr>
            <a:spLocks noGrp="1"/>
          </p:cNvSpPr>
          <p:nvPr>
            <p:ph type="title"/>
          </p:nvPr>
        </p:nvSpPr>
        <p:spPr>
          <a:xfrm>
            <a:off x="609599" y="609600"/>
            <a:ext cx="6347713" cy="457200"/>
          </a:xfrm>
        </p:spPr>
        <p:txBody>
          <a:bodyPr>
            <a:normAutofit/>
          </a:bodyPr>
          <a:lstStyle/>
          <a:p>
            <a:pPr algn="ctr"/>
            <a:r>
              <a:rPr lang="en-US" sz="2000" dirty="0"/>
              <a:t>24-25 Budget – Expenditures by Activity</a:t>
            </a:r>
          </a:p>
        </p:txBody>
      </p:sp>
      <p:pic>
        <p:nvPicPr>
          <p:cNvPr id="12" name="Content Placeholder 11">
            <a:extLst>
              <a:ext uri="{FF2B5EF4-FFF2-40B4-BE49-F238E27FC236}">
                <a16:creationId xmlns:a16="http://schemas.microsoft.com/office/drawing/2014/main" id="{E27D3F25-30D8-48F4-A6FB-6FB96FA70DED}"/>
              </a:ext>
            </a:extLst>
          </p:cNvPr>
          <p:cNvPicPr>
            <a:picLocks noGrp="1" noChangeAspect="1"/>
          </p:cNvPicPr>
          <p:nvPr>
            <p:ph idx="1"/>
          </p:nvPr>
        </p:nvPicPr>
        <p:blipFill>
          <a:blip r:embed="rId2"/>
          <a:stretch>
            <a:fillRect/>
          </a:stretch>
        </p:blipFill>
        <p:spPr>
          <a:xfrm>
            <a:off x="609600" y="1371600"/>
            <a:ext cx="7696200" cy="4572000"/>
          </a:xfrm>
          <a:prstGeom prst="rect">
            <a:avLst/>
          </a:prstGeom>
        </p:spPr>
      </p:pic>
    </p:spTree>
    <p:extLst>
      <p:ext uri="{BB962C8B-B14F-4D97-AF65-F5344CB8AC3E}">
        <p14:creationId xmlns:p14="http://schemas.microsoft.com/office/powerpoint/2010/main" val="1779866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6347713" cy="609600"/>
          </a:xfrm>
        </p:spPr>
        <p:txBody>
          <a:bodyPr>
            <a:noAutofit/>
          </a:bodyPr>
          <a:lstStyle/>
          <a:p>
            <a:pPr algn="ctr"/>
            <a:r>
              <a:rPr lang="en-US" sz="2000" dirty="0"/>
              <a:t>24-25 Budget</a:t>
            </a:r>
            <a:br>
              <a:rPr lang="en-US" sz="2000" dirty="0"/>
            </a:br>
            <a:r>
              <a:rPr lang="en-US" sz="2000" dirty="0"/>
              <a:t>Uses of Levy/Enrichment Funds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28289440"/>
              </p:ext>
            </p:extLst>
          </p:nvPr>
        </p:nvGraphicFramePr>
        <p:xfrm>
          <a:off x="645762" y="983966"/>
          <a:ext cx="7238999" cy="4731034"/>
        </p:xfrm>
        <a:graphic>
          <a:graphicData uri="http://schemas.openxmlformats.org/drawingml/2006/table">
            <a:tbl>
              <a:tblPr firstRow="1" bandRow="1">
                <a:tableStyleId>{5C22544A-7EE6-4342-B048-85BDC9FD1C3A}</a:tableStyleId>
              </a:tblPr>
              <a:tblGrid>
                <a:gridCol w="2855103">
                  <a:extLst>
                    <a:ext uri="{9D8B030D-6E8A-4147-A177-3AD203B41FA5}">
                      <a16:colId xmlns:a16="http://schemas.microsoft.com/office/drawing/2014/main" val="20000"/>
                    </a:ext>
                  </a:extLst>
                </a:gridCol>
                <a:gridCol w="2282251">
                  <a:extLst>
                    <a:ext uri="{9D8B030D-6E8A-4147-A177-3AD203B41FA5}">
                      <a16:colId xmlns:a16="http://schemas.microsoft.com/office/drawing/2014/main" val="1399296079"/>
                    </a:ext>
                  </a:extLst>
                </a:gridCol>
                <a:gridCol w="2101645">
                  <a:extLst>
                    <a:ext uri="{9D8B030D-6E8A-4147-A177-3AD203B41FA5}">
                      <a16:colId xmlns:a16="http://schemas.microsoft.com/office/drawing/2014/main" val="20003"/>
                    </a:ext>
                  </a:extLst>
                </a:gridCol>
              </a:tblGrid>
              <a:tr h="586370">
                <a:tc>
                  <a:txBody>
                    <a:bodyPr/>
                    <a:lstStyle/>
                    <a:p>
                      <a:r>
                        <a:rPr lang="en-US" sz="1600" baseline="0" dirty="0">
                          <a:solidFill>
                            <a:schemeClr val="bg1"/>
                          </a:solidFill>
                        </a:rPr>
                        <a:t>Expenditure Type</a:t>
                      </a:r>
                    </a:p>
                  </a:txBody>
                  <a:tcPr/>
                </a:tc>
                <a:tc>
                  <a:txBody>
                    <a:bodyPr/>
                    <a:lstStyle/>
                    <a:p>
                      <a:r>
                        <a:rPr lang="en-US" sz="1600" dirty="0">
                          <a:solidFill>
                            <a:schemeClr val="bg1"/>
                          </a:solidFill>
                        </a:rPr>
                        <a:t>Enrichment Funds</a:t>
                      </a:r>
                    </a:p>
                    <a:p>
                      <a:r>
                        <a:rPr lang="en-US" sz="1600" dirty="0">
                          <a:solidFill>
                            <a:schemeClr val="bg1"/>
                          </a:solidFill>
                        </a:rPr>
                        <a:t>2023-2024</a:t>
                      </a:r>
                    </a:p>
                  </a:txBody>
                  <a:tcPr/>
                </a:tc>
                <a:tc>
                  <a:txBody>
                    <a:bodyPr/>
                    <a:lstStyle/>
                    <a:p>
                      <a:r>
                        <a:rPr lang="en-US" sz="1600" dirty="0">
                          <a:solidFill>
                            <a:schemeClr val="bg1"/>
                          </a:solidFill>
                        </a:rPr>
                        <a:t>Enrichment Funds</a:t>
                      </a:r>
                    </a:p>
                    <a:p>
                      <a:r>
                        <a:rPr lang="en-US" sz="1600" dirty="0">
                          <a:solidFill>
                            <a:schemeClr val="bg1"/>
                          </a:solidFill>
                        </a:rPr>
                        <a:t>2024-2025</a:t>
                      </a:r>
                    </a:p>
                  </a:txBody>
                  <a:tcPr/>
                </a:tc>
                <a:extLst>
                  <a:ext uri="{0D108BD9-81ED-4DB2-BD59-A6C34878D82A}">
                    <a16:rowId xmlns:a16="http://schemas.microsoft.com/office/drawing/2014/main" val="10000"/>
                  </a:ext>
                </a:extLst>
              </a:tr>
              <a:tr h="311435">
                <a:tc>
                  <a:txBody>
                    <a:bodyPr/>
                    <a:lstStyle/>
                    <a:p>
                      <a:r>
                        <a:rPr lang="en-US" sz="1400" dirty="0"/>
                        <a:t>Certificated</a:t>
                      </a:r>
                      <a:r>
                        <a:rPr lang="en-US" sz="1400" baseline="0" dirty="0"/>
                        <a:t> Salaries</a:t>
                      </a:r>
                    </a:p>
                  </a:txBody>
                  <a:tcPr/>
                </a:tc>
                <a:tc>
                  <a:txBody>
                    <a:bodyPr/>
                    <a:lstStyle/>
                    <a:p>
                      <a:pPr algn="ctr" fontAlgn="b"/>
                      <a:r>
                        <a:rPr lang="en-US" sz="1400" b="0" i="0" u="none" strike="noStrike" baseline="0" dirty="0">
                          <a:effectLst/>
                          <a:latin typeface="+mj-lt"/>
                        </a:rPr>
                        <a:t>$    302,000</a:t>
                      </a:r>
                    </a:p>
                  </a:txBody>
                  <a:tcPr marL="9525" marR="9525" marT="9525" marB="0" anchor="b"/>
                </a:tc>
                <a:tc>
                  <a:txBody>
                    <a:bodyPr/>
                    <a:lstStyle/>
                    <a:p>
                      <a:pPr algn="ctr" fontAlgn="b"/>
                      <a:r>
                        <a:rPr lang="en-US" sz="1400" b="0" i="0" u="none" strike="noStrike" baseline="0" dirty="0">
                          <a:effectLst/>
                          <a:latin typeface="+mj-lt"/>
                        </a:rPr>
                        <a:t>$    738,745</a:t>
                      </a:r>
                    </a:p>
                  </a:txBody>
                  <a:tcPr marL="9525" marR="9525" marT="9525" marB="0" anchor="b"/>
                </a:tc>
                <a:extLst>
                  <a:ext uri="{0D108BD9-81ED-4DB2-BD59-A6C34878D82A}">
                    <a16:rowId xmlns:a16="http://schemas.microsoft.com/office/drawing/2014/main" val="10001"/>
                  </a:ext>
                </a:extLst>
              </a:tr>
              <a:tr h="311435">
                <a:tc>
                  <a:txBody>
                    <a:bodyPr/>
                    <a:lstStyle/>
                    <a:p>
                      <a:r>
                        <a:rPr lang="en-US" sz="1400" dirty="0"/>
                        <a:t>Classified Salaries</a:t>
                      </a:r>
                    </a:p>
                  </a:txBody>
                  <a:tcPr/>
                </a:tc>
                <a:tc>
                  <a:txBody>
                    <a:bodyPr/>
                    <a:lstStyle/>
                    <a:p>
                      <a:pPr algn="ctr" fontAlgn="b"/>
                      <a:r>
                        <a:rPr lang="en-US" sz="1400" b="0" i="0" u="none" strike="noStrike" baseline="0" dirty="0">
                          <a:effectLst/>
                          <a:latin typeface="+mj-lt"/>
                        </a:rPr>
                        <a:t>$ 1,160,000</a:t>
                      </a:r>
                    </a:p>
                  </a:txBody>
                  <a:tcPr marL="9525" marR="9525" marT="9525" marB="0" anchor="b"/>
                </a:tc>
                <a:tc>
                  <a:txBody>
                    <a:bodyPr/>
                    <a:lstStyle/>
                    <a:p>
                      <a:pPr algn="ctr" fontAlgn="b"/>
                      <a:r>
                        <a:rPr lang="en-US" sz="1400" b="0" i="0" u="none" strike="noStrike" baseline="0" dirty="0">
                          <a:effectLst/>
                          <a:latin typeface="+mj-lt"/>
                        </a:rPr>
                        <a:t>$ 1,234,387</a:t>
                      </a:r>
                    </a:p>
                  </a:txBody>
                  <a:tcPr marL="9525" marR="9525" marT="9525" marB="0" anchor="b"/>
                </a:tc>
                <a:extLst>
                  <a:ext uri="{0D108BD9-81ED-4DB2-BD59-A6C34878D82A}">
                    <a16:rowId xmlns:a16="http://schemas.microsoft.com/office/drawing/2014/main" val="10002"/>
                  </a:ext>
                </a:extLst>
              </a:tr>
              <a:tr h="311435">
                <a:tc>
                  <a:txBody>
                    <a:bodyPr/>
                    <a:lstStyle/>
                    <a:p>
                      <a:r>
                        <a:rPr lang="en-US" sz="1400" dirty="0"/>
                        <a:t>Administrator</a:t>
                      </a:r>
                      <a:r>
                        <a:rPr lang="en-US" sz="1400" baseline="0" dirty="0"/>
                        <a:t> Salaries</a:t>
                      </a:r>
                      <a:endParaRPr lang="en-US" sz="1400" dirty="0"/>
                    </a:p>
                  </a:txBody>
                  <a:tcPr/>
                </a:tc>
                <a:tc>
                  <a:txBody>
                    <a:bodyPr/>
                    <a:lstStyle/>
                    <a:p>
                      <a:pPr algn="ctr" fontAlgn="b"/>
                      <a:r>
                        <a:rPr lang="en-US" sz="1400" b="0" i="0" u="none" strike="noStrike" baseline="0" dirty="0">
                          <a:effectLst/>
                          <a:latin typeface="+mj-lt"/>
                        </a:rPr>
                        <a:t>$    336,000</a:t>
                      </a:r>
                    </a:p>
                  </a:txBody>
                  <a:tcPr marL="9525" marR="9525" marT="9525" marB="0" anchor="b"/>
                </a:tc>
                <a:tc>
                  <a:txBody>
                    <a:bodyPr/>
                    <a:lstStyle/>
                    <a:p>
                      <a:pPr algn="ctr" fontAlgn="b"/>
                      <a:r>
                        <a:rPr lang="en-US" sz="1400" b="0" i="0" u="none" strike="noStrike" baseline="0" dirty="0">
                          <a:effectLst/>
                          <a:latin typeface="+mj-lt"/>
                        </a:rPr>
                        <a:t>$    268,877</a:t>
                      </a:r>
                    </a:p>
                  </a:txBody>
                  <a:tcPr marL="9525" marR="9525" marT="9525" marB="0" anchor="b"/>
                </a:tc>
                <a:extLst>
                  <a:ext uri="{0D108BD9-81ED-4DB2-BD59-A6C34878D82A}">
                    <a16:rowId xmlns:a16="http://schemas.microsoft.com/office/drawing/2014/main" val="10003"/>
                  </a:ext>
                </a:extLst>
              </a:tr>
              <a:tr h="311435">
                <a:tc>
                  <a:txBody>
                    <a:bodyPr/>
                    <a:lstStyle/>
                    <a:p>
                      <a:r>
                        <a:rPr lang="en-US" sz="1400" dirty="0"/>
                        <a:t>Benefits</a:t>
                      </a:r>
                    </a:p>
                  </a:txBody>
                  <a:tcPr/>
                </a:tc>
                <a:tc>
                  <a:txBody>
                    <a:bodyPr/>
                    <a:lstStyle/>
                    <a:p>
                      <a:pPr algn="ctr" fontAlgn="b"/>
                      <a:r>
                        <a:rPr lang="en-US" sz="1400" b="0" i="0" u="none" strike="noStrike" baseline="0" dirty="0">
                          <a:effectLst/>
                          <a:latin typeface="+mj-lt"/>
                        </a:rPr>
                        <a:t>$    613,000</a:t>
                      </a:r>
                    </a:p>
                  </a:txBody>
                  <a:tcPr marL="9525" marR="9525" marT="9525" marB="0" anchor="b"/>
                </a:tc>
                <a:tc>
                  <a:txBody>
                    <a:bodyPr/>
                    <a:lstStyle/>
                    <a:p>
                      <a:pPr algn="ctr" fontAlgn="b"/>
                      <a:r>
                        <a:rPr lang="en-US" sz="1400" b="0" i="0" u="none" strike="noStrike" baseline="0" dirty="0">
                          <a:effectLst/>
                          <a:latin typeface="+mj-lt"/>
                        </a:rPr>
                        <a:t>$    520,599</a:t>
                      </a:r>
                    </a:p>
                  </a:txBody>
                  <a:tcPr marL="9525" marR="9525" marT="9525" marB="0" anchor="b"/>
                </a:tc>
                <a:extLst>
                  <a:ext uri="{0D108BD9-81ED-4DB2-BD59-A6C34878D82A}">
                    <a16:rowId xmlns:a16="http://schemas.microsoft.com/office/drawing/2014/main" val="10004"/>
                  </a:ext>
                </a:extLst>
              </a:tr>
              <a:tr h="311435">
                <a:tc>
                  <a:txBody>
                    <a:bodyPr/>
                    <a:lstStyle/>
                    <a:p>
                      <a:r>
                        <a:rPr lang="en-US" sz="1400" dirty="0"/>
                        <a:t>Substitutes</a:t>
                      </a:r>
                    </a:p>
                  </a:txBody>
                  <a:tcPr/>
                </a:tc>
                <a:tc>
                  <a:txBody>
                    <a:bodyPr/>
                    <a:lstStyle/>
                    <a:p>
                      <a:pPr algn="ctr" fontAlgn="b"/>
                      <a:r>
                        <a:rPr lang="en-US" sz="1400" b="0" i="0" u="none" strike="noStrike" baseline="0" dirty="0">
                          <a:effectLst/>
                          <a:latin typeface="+mj-lt"/>
                        </a:rPr>
                        <a:t>$    266,000</a:t>
                      </a:r>
                    </a:p>
                  </a:txBody>
                  <a:tcPr marL="9525" marR="9525" marT="9525" marB="0" anchor="b"/>
                </a:tc>
                <a:tc>
                  <a:txBody>
                    <a:bodyPr/>
                    <a:lstStyle/>
                    <a:p>
                      <a:pPr algn="ctr" fontAlgn="b"/>
                      <a:r>
                        <a:rPr lang="en-US" sz="1400" b="0" i="0" u="none" strike="noStrike" baseline="0" dirty="0">
                          <a:effectLst/>
                          <a:latin typeface="+mj-lt"/>
                        </a:rPr>
                        <a:t>$    296,242</a:t>
                      </a:r>
                    </a:p>
                  </a:txBody>
                  <a:tcPr marL="9525" marR="9525" marT="9525" marB="0" anchor="b"/>
                </a:tc>
                <a:extLst>
                  <a:ext uri="{0D108BD9-81ED-4DB2-BD59-A6C34878D82A}">
                    <a16:rowId xmlns:a16="http://schemas.microsoft.com/office/drawing/2014/main" val="1660066996"/>
                  </a:ext>
                </a:extLst>
              </a:tr>
              <a:tr h="366778">
                <a:tc>
                  <a:txBody>
                    <a:bodyPr/>
                    <a:lstStyle/>
                    <a:p>
                      <a:r>
                        <a:rPr lang="en-US" sz="1400" dirty="0"/>
                        <a:t>MSOC (</a:t>
                      </a:r>
                      <a:r>
                        <a:rPr lang="en-US" sz="1400" dirty="0" err="1"/>
                        <a:t>Mat’l</a:t>
                      </a:r>
                      <a:r>
                        <a:rPr lang="en-US" sz="1400" dirty="0"/>
                        <a:t>/Supplies/Op </a:t>
                      </a:r>
                      <a:r>
                        <a:rPr lang="en-US" sz="1400" baseline="0" dirty="0"/>
                        <a:t>Costs)</a:t>
                      </a:r>
                      <a:endParaRPr lang="en-US" sz="1400" dirty="0"/>
                    </a:p>
                  </a:txBody>
                  <a:tcPr/>
                </a:tc>
                <a:tc>
                  <a:txBody>
                    <a:bodyPr/>
                    <a:lstStyle/>
                    <a:p>
                      <a:pPr algn="ctr" fontAlgn="b"/>
                      <a:r>
                        <a:rPr lang="en-US" sz="1400" b="0" i="0" u="none" strike="noStrike" baseline="0" dirty="0">
                          <a:effectLst/>
                          <a:latin typeface="+mj-lt"/>
                        </a:rPr>
                        <a:t>$(415,000)**</a:t>
                      </a:r>
                    </a:p>
                  </a:txBody>
                  <a:tcPr marL="9525" marR="9525" marT="9525" marB="0" anchor="b"/>
                </a:tc>
                <a:tc>
                  <a:txBody>
                    <a:bodyPr/>
                    <a:lstStyle/>
                    <a:p>
                      <a:pPr algn="ctr" fontAlgn="b"/>
                      <a:r>
                        <a:rPr lang="en-US" sz="1400" b="0" i="0" u="none" strike="noStrike" baseline="0" dirty="0">
                          <a:effectLst/>
                          <a:latin typeface="+mj-lt"/>
                        </a:rPr>
                        <a:t>$   (3,847)**</a:t>
                      </a:r>
                    </a:p>
                  </a:txBody>
                  <a:tcPr marL="9525" marR="9525" marT="9525" marB="0" anchor="b"/>
                </a:tc>
                <a:extLst>
                  <a:ext uri="{0D108BD9-81ED-4DB2-BD59-A6C34878D82A}">
                    <a16:rowId xmlns:a16="http://schemas.microsoft.com/office/drawing/2014/main" val="10005"/>
                  </a:ext>
                </a:extLst>
              </a:tr>
              <a:tr h="311435">
                <a:tc>
                  <a:txBody>
                    <a:bodyPr/>
                    <a:lstStyle/>
                    <a:p>
                      <a:r>
                        <a:rPr lang="en-US" sz="1400" dirty="0"/>
                        <a:t>Extracurricular</a:t>
                      </a:r>
                    </a:p>
                  </a:txBody>
                  <a:tcPr/>
                </a:tc>
                <a:tc>
                  <a:txBody>
                    <a:bodyPr/>
                    <a:lstStyle/>
                    <a:p>
                      <a:pPr algn="ctr"/>
                      <a:r>
                        <a:rPr lang="en-US" sz="1400" dirty="0">
                          <a:latin typeface="+mj-lt"/>
                        </a:rPr>
                        <a:t>$    383,000</a:t>
                      </a:r>
                    </a:p>
                  </a:txBody>
                  <a:tcPr/>
                </a:tc>
                <a:tc>
                  <a:txBody>
                    <a:bodyPr/>
                    <a:lstStyle/>
                    <a:p>
                      <a:pPr algn="ctr"/>
                      <a:r>
                        <a:rPr lang="en-US" sz="1400" dirty="0">
                          <a:latin typeface="+mj-lt"/>
                        </a:rPr>
                        <a:t>$    632,636</a:t>
                      </a:r>
                    </a:p>
                  </a:txBody>
                  <a:tcPr/>
                </a:tc>
                <a:extLst>
                  <a:ext uri="{0D108BD9-81ED-4DB2-BD59-A6C34878D82A}">
                    <a16:rowId xmlns:a16="http://schemas.microsoft.com/office/drawing/2014/main" val="10006"/>
                  </a:ext>
                </a:extLst>
              </a:tr>
              <a:tr h="311435">
                <a:tc>
                  <a:txBody>
                    <a:bodyPr/>
                    <a:lstStyle/>
                    <a:p>
                      <a:r>
                        <a:rPr lang="en-US" sz="1400" dirty="0"/>
                        <a:t>Special Education</a:t>
                      </a:r>
                    </a:p>
                  </a:txBody>
                  <a:tcPr/>
                </a:tc>
                <a:tc>
                  <a:txBody>
                    <a:bodyPr/>
                    <a:lstStyle/>
                    <a:p>
                      <a:pPr algn="ctr"/>
                      <a:r>
                        <a:rPr lang="en-US" sz="1400" dirty="0">
                          <a:latin typeface="+mj-lt"/>
                        </a:rPr>
                        <a:t>$    672,000</a:t>
                      </a:r>
                    </a:p>
                  </a:txBody>
                  <a:tcPr/>
                </a:tc>
                <a:tc>
                  <a:txBody>
                    <a:bodyPr/>
                    <a:lstStyle/>
                    <a:p>
                      <a:pPr algn="ctr"/>
                      <a:r>
                        <a:rPr lang="en-US" sz="1400" dirty="0">
                          <a:latin typeface="+mj-lt"/>
                        </a:rPr>
                        <a:t>$    919,069</a:t>
                      </a:r>
                    </a:p>
                  </a:txBody>
                  <a:tcPr/>
                </a:tc>
                <a:extLst>
                  <a:ext uri="{0D108BD9-81ED-4DB2-BD59-A6C34878D82A}">
                    <a16:rowId xmlns:a16="http://schemas.microsoft.com/office/drawing/2014/main" val="10007"/>
                  </a:ext>
                </a:extLst>
              </a:tr>
              <a:tr h="311435">
                <a:tc>
                  <a:txBody>
                    <a:bodyPr/>
                    <a:lstStyle/>
                    <a:p>
                      <a:r>
                        <a:rPr lang="en-US" sz="1400" dirty="0"/>
                        <a:t>WCC</a:t>
                      </a:r>
                    </a:p>
                  </a:txBody>
                  <a:tcPr/>
                </a:tc>
                <a:tc>
                  <a:txBody>
                    <a:bodyPr/>
                    <a:lstStyle/>
                    <a:p>
                      <a:pPr algn="ctr"/>
                      <a:r>
                        <a:rPr lang="en-US" sz="1400" dirty="0">
                          <a:latin typeface="+mj-lt"/>
                        </a:rPr>
                        <a:t>$      55,000</a:t>
                      </a:r>
                    </a:p>
                  </a:txBody>
                  <a:tcPr/>
                </a:tc>
                <a:tc>
                  <a:txBody>
                    <a:bodyPr/>
                    <a:lstStyle/>
                    <a:p>
                      <a:pPr algn="ctr"/>
                      <a:r>
                        <a:rPr lang="en-US" sz="1400" dirty="0">
                          <a:latin typeface="+mj-lt"/>
                        </a:rPr>
                        <a:t>$        8,342</a:t>
                      </a:r>
                    </a:p>
                  </a:txBody>
                  <a:tcPr/>
                </a:tc>
                <a:extLst>
                  <a:ext uri="{0D108BD9-81ED-4DB2-BD59-A6C34878D82A}">
                    <a16:rowId xmlns:a16="http://schemas.microsoft.com/office/drawing/2014/main" val="10008"/>
                  </a:ext>
                </a:extLst>
              </a:tr>
              <a:tr h="311435">
                <a:tc>
                  <a:txBody>
                    <a:bodyPr/>
                    <a:lstStyle/>
                    <a:p>
                      <a:r>
                        <a:rPr lang="en-US" sz="1400" dirty="0"/>
                        <a:t>Food Service</a:t>
                      </a:r>
                    </a:p>
                  </a:txBody>
                  <a:tcPr/>
                </a:tc>
                <a:tc>
                  <a:txBody>
                    <a:bodyPr/>
                    <a:lstStyle/>
                    <a:p>
                      <a:pPr algn="ctr"/>
                      <a:r>
                        <a:rPr lang="en-US" sz="1400" dirty="0">
                          <a:latin typeface="+mj-lt"/>
                        </a:rPr>
                        <a:t>$      95,000</a:t>
                      </a:r>
                    </a:p>
                  </a:txBody>
                  <a:tcPr/>
                </a:tc>
                <a:tc>
                  <a:txBody>
                    <a:bodyPr/>
                    <a:lstStyle/>
                    <a:p>
                      <a:pPr algn="ctr"/>
                      <a:r>
                        <a:rPr lang="en-US" sz="1400" dirty="0">
                          <a:latin typeface="+mj-lt"/>
                        </a:rPr>
                        <a:t>$    138,075</a:t>
                      </a:r>
                    </a:p>
                  </a:txBody>
                  <a:tcPr/>
                </a:tc>
                <a:extLst>
                  <a:ext uri="{0D108BD9-81ED-4DB2-BD59-A6C34878D82A}">
                    <a16:rowId xmlns:a16="http://schemas.microsoft.com/office/drawing/2014/main" val="10009"/>
                  </a:ext>
                </a:extLst>
              </a:tr>
              <a:tr h="311435">
                <a:tc>
                  <a:txBody>
                    <a:bodyPr/>
                    <a:lstStyle/>
                    <a:p>
                      <a:r>
                        <a:rPr lang="en-US" sz="1400" dirty="0"/>
                        <a:t>To/From Transportation</a:t>
                      </a:r>
                    </a:p>
                  </a:txBody>
                  <a:tcPr/>
                </a:tc>
                <a:tc>
                  <a:txBody>
                    <a:bodyPr/>
                    <a:lstStyle/>
                    <a:p>
                      <a:pPr algn="ctr"/>
                      <a:r>
                        <a:rPr lang="en-US" sz="1400" dirty="0">
                          <a:latin typeface="+mj-lt"/>
                        </a:rPr>
                        <a:t>$    325,600</a:t>
                      </a:r>
                    </a:p>
                  </a:txBody>
                  <a:tcPr/>
                </a:tc>
                <a:tc>
                  <a:txBody>
                    <a:bodyPr/>
                    <a:lstStyle/>
                    <a:p>
                      <a:pPr algn="ctr"/>
                      <a:r>
                        <a:rPr lang="en-US" sz="1400" dirty="0">
                          <a:latin typeface="+mj-lt"/>
                        </a:rPr>
                        <a:t>$    142,969</a:t>
                      </a:r>
                    </a:p>
                  </a:txBody>
                  <a:tcPr/>
                </a:tc>
                <a:extLst>
                  <a:ext uri="{0D108BD9-81ED-4DB2-BD59-A6C34878D82A}">
                    <a16:rowId xmlns:a16="http://schemas.microsoft.com/office/drawing/2014/main" val="10010"/>
                  </a:ext>
                </a:extLst>
              </a:tr>
              <a:tr h="358736">
                <a:tc>
                  <a:txBody>
                    <a:bodyPr/>
                    <a:lstStyle/>
                    <a:p>
                      <a:r>
                        <a:rPr lang="en-US" sz="1400" dirty="0"/>
                        <a:t>KWRL</a:t>
                      </a:r>
                      <a:r>
                        <a:rPr lang="en-US" sz="1400" baseline="0" dirty="0"/>
                        <a:t> Bus Purchase</a:t>
                      </a:r>
                      <a:endParaRPr lang="en-US" sz="1400" dirty="0"/>
                    </a:p>
                  </a:txBody>
                  <a:tcPr/>
                </a:tc>
                <a:tc>
                  <a:txBody>
                    <a:bodyPr/>
                    <a:lstStyle/>
                    <a:p>
                      <a:pPr algn="ctr"/>
                      <a:r>
                        <a:rPr lang="en-US" sz="1400" dirty="0">
                          <a:latin typeface="+mj-lt"/>
                        </a:rPr>
                        <a:t>$    119,000</a:t>
                      </a:r>
                    </a:p>
                  </a:txBody>
                  <a:tcPr/>
                </a:tc>
                <a:tc>
                  <a:txBody>
                    <a:bodyPr/>
                    <a:lstStyle/>
                    <a:p>
                      <a:pPr algn="ctr"/>
                      <a:r>
                        <a:rPr lang="en-US" sz="1400" dirty="0">
                          <a:latin typeface="+mj-lt"/>
                        </a:rPr>
                        <a:t>$              0</a:t>
                      </a:r>
                    </a:p>
                  </a:txBody>
                  <a:tcPr/>
                </a:tc>
                <a:extLst>
                  <a:ext uri="{0D108BD9-81ED-4DB2-BD59-A6C34878D82A}">
                    <a16:rowId xmlns:a16="http://schemas.microsoft.com/office/drawing/2014/main" val="10011"/>
                  </a:ext>
                </a:extLst>
              </a:tr>
              <a:tr h="293668">
                <a:tc>
                  <a:txBody>
                    <a:bodyPr/>
                    <a:lstStyle/>
                    <a:p>
                      <a:r>
                        <a:rPr lang="en-US" sz="1400" dirty="0"/>
                        <a:t>Total</a:t>
                      </a:r>
                    </a:p>
                  </a:txBody>
                  <a:tcPr/>
                </a:tc>
                <a:tc>
                  <a:txBody>
                    <a:bodyPr/>
                    <a:lstStyle/>
                    <a:p>
                      <a:pPr algn="ctr"/>
                      <a:r>
                        <a:rPr lang="en-US" sz="1400" dirty="0">
                          <a:latin typeface="+mj-lt"/>
                        </a:rPr>
                        <a:t>$ 3,645,600 </a:t>
                      </a:r>
                    </a:p>
                  </a:txBody>
                  <a:tcPr/>
                </a:tc>
                <a:tc>
                  <a:txBody>
                    <a:bodyPr/>
                    <a:lstStyle/>
                    <a:p>
                      <a:pPr algn="ctr"/>
                      <a:r>
                        <a:rPr lang="en-US" sz="1400" dirty="0">
                          <a:latin typeface="+mj-lt"/>
                        </a:rPr>
                        <a:t>$ 4,896,094 </a:t>
                      </a:r>
                    </a:p>
                  </a:txBody>
                  <a:tcPr/>
                </a:tc>
                <a:extLst>
                  <a:ext uri="{0D108BD9-81ED-4DB2-BD59-A6C34878D82A}">
                    <a16:rowId xmlns:a16="http://schemas.microsoft.com/office/drawing/2014/main" val="1887005452"/>
                  </a:ext>
                </a:extLst>
              </a:tr>
            </a:tbl>
          </a:graphicData>
        </a:graphic>
      </p:graphicFrame>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sp>
        <p:nvSpPr>
          <p:cNvPr id="3" name="TextBox 2">
            <a:extLst>
              <a:ext uri="{FF2B5EF4-FFF2-40B4-BE49-F238E27FC236}">
                <a16:creationId xmlns:a16="http://schemas.microsoft.com/office/drawing/2014/main" id="{8D3D0097-98F1-4DE9-839B-FD7B9037B5FE}"/>
              </a:ext>
            </a:extLst>
          </p:cNvPr>
          <p:cNvSpPr txBox="1"/>
          <p:nvPr/>
        </p:nvSpPr>
        <p:spPr>
          <a:xfrm>
            <a:off x="609599" y="5715000"/>
            <a:ext cx="7238999" cy="738664"/>
          </a:xfrm>
          <a:prstGeom prst="rect">
            <a:avLst/>
          </a:prstGeom>
          <a:noFill/>
        </p:spPr>
        <p:txBody>
          <a:bodyPr wrap="square" rtlCol="0">
            <a:spAutoFit/>
          </a:bodyPr>
          <a:lstStyle/>
          <a:p>
            <a:r>
              <a:rPr lang="en-US" sz="1400" dirty="0"/>
              <a:t>** - If district is overfunded for MSOC’s, must state how this will improve student achievement.  The district has made the decision to provide classroom staff instead of MSOC’s.  We feel this will have a more profound impact on student achievement.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599" y="304800"/>
            <a:ext cx="6347713" cy="716599"/>
          </a:xfrm>
        </p:spPr>
        <p:txBody>
          <a:bodyPr>
            <a:noAutofit/>
          </a:bodyPr>
          <a:lstStyle/>
          <a:p>
            <a:pPr algn="ctr"/>
            <a:r>
              <a:rPr lang="en-US" sz="2000" dirty="0"/>
              <a:t>24-25 Budget</a:t>
            </a:r>
            <a:br>
              <a:rPr lang="en-US" sz="2000" dirty="0"/>
            </a:br>
            <a:r>
              <a:rPr lang="en-US" sz="2000" dirty="0"/>
              <a:t>Transportation &amp; Food Service </a:t>
            </a:r>
          </a:p>
        </p:txBody>
      </p:sp>
      <p:sp>
        <p:nvSpPr>
          <p:cNvPr id="5" name="Text Placeholder 4"/>
          <p:cNvSpPr>
            <a:spLocks noGrp="1"/>
          </p:cNvSpPr>
          <p:nvPr>
            <p:ph type="body" idx="1"/>
          </p:nvPr>
        </p:nvSpPr>
        <p:spPr>
          <a:xfrm>
            <a:off x="381000" y="1219201"/>
            <a:ext cx="4040188" cy="487999"/>
          </a:xfrm>
        </p:spPr>
        <p:style>
          <a:lnRef idx="1">
            <a:schemeClr val="dk1"/>
          </a:lnRef>
          <a:fillRef idx="2">
            <a:schemeClr val="dk1"/>
          </a:fillRef>
          <a:effectRef idx="1">
            <a:schemeClr val="dk1"/>
          </a:effectRef>
          <a:fontRef idx="minor">
            <a:schemeClr val="dk1"/>
          </a:fontRef>
        </p:style>
        <p:txBody>
          <a:bodyPr>
            <a:normAutofit/>
          </a:bodyPr>
          <a:lstStyle/>
          <a:p>
            <a:r>
              <a:rPr lang="en-US" sz="2000" dirty="0">
                <a:solidFill>
                  <a:schemeClr val="bg1"/>
                </a:solidFill>
              </a:rPr>
              <a:t>Transportation Revenues/Expend</a:t>
            </a:r>
            <a:endParaRPr lang="en-US" sz="2000"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3873340073"/>
              </p:ext>
            </p:extLst>
          </p:nvPr>
        </p:nvGraphicFramePr>
        <p:xfrm>
          <a:off x="609599" y="1905000"/>
          <a:ext cx="3090863" cy="373379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type="body" sz="quarter" idx="3"/>
          </p:nvPr>
        </p:nvSpPr>
        <p:spPr>
          <a:xfrm>
            <a:off x="4800600" y="1219201"/>
            <a:ext cx="3886200" cy="487999"/>
          </a:xfrm>
        </p:spPr>
        <p:style>
          <a:lnRef idx="1">
            <a:schemeClr val="dk1"/>
          </a:lnRef>
          <a:fillRef idx="2">
            <a:schemeClr val="dk1"/>
          </a:fillRef>
          <a:effectRef idx="1">
            <a:schemeClr val="dk1"/>
          </a:effectRef>
          <a:fontRef idx="minor">
            <a:schemeClr val="dk1"/>
          </a:fontRef>
        </p:style>
        <p:txBody>
          <a:bodyPr>
            <a:normAutofit/>
          </a:bodyPr>
          <a:lstStyle/>
          <a:p>
            <a:r>
              <a:rPr lang="en-US" sz="2000" dirty="0">
                <a:solidFill>
                  <a:schemeClr val="bg1"/>
                </a:solidFill>
              </a:rPr>
              <a:t>Food Service Revenues/Expend</a:t>
            </a:r>
          </a:p>
        </p:txBody>
      </p:sp>
      <p:graphicFrame>
        <p:nvGraphicFramePr>
          <p:cNvPr id="16" name="Content Placeholder 15"/>
          <p:cNvGraphicFramePr>
            <a:graphicFrameLocks noGrp="1"/>
          </p:cNvGraphicFramePr>
          <p:nvPr>
            <p:ph sz="quarter" idx="4"/>
            <p:extLst>
              <p:ext uri="{D42A27DB-BD31-4B8C-83A1-F6EECF244321}">
                <p14:modId xmlns:p14="http://schemas.microsoft.com/office/powerpoint/2010/main" val="613315251"/>
              </p:ext>
            </p:extLst>
          </p:nvPr>
        </p:nvGraphicFramePr>
        <p:xfrm>
          <a:off x="5198268" y="1905002"/>
          <a:ext cx="3090863" cy="3733798"/>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a:extLst>
              <a:ext uri="{FF2B5EF4-FFF2-40B4-BE49-F238E27FC236}">
                <a16:creationId xmlns:a16="http://schemas.microsoft.com/office/drawing/2014/main" id="{EFBAD171-83F0-4679-A814-2A2DCB13CEE5}"/>
              </a:ext>
            </a:extLst>
          </p:cNvPr>
          <p:cNvSpPr txBox="1"/>
          <p:nvPr/>
        </p:nvSpPr>
        <p:spPr>
          <a:xfrm>
            <a:off x="609599" y="5715000"/>
            <a:ext cx="3090863" cy="1107996"/>
          </a:xfrm>
          <a:prstGeom prst="rect">
            <a:avLst/>
          </a:prstGeom>
          <a:noFill/>
        </p:spPr>
        <p:txBody>
          <a:bodyPr wrap="square" rtlCol="0">
            <a:spAutoFit/>
          </a:bodyPr>
          <a:lstStyle/>
          <a:p>
            <a:r>
              <a:rPr lang="en-US" sz="1100" dirty="0"/>
              <a:t>Revenues only include the state-funded revenues.  We also receive payments from the other districts.  Woodland’s portion of KWRL for 24-25 is $149,632 (operations $250,000 less and bus purchase $119,000 less than the 23-24 budget).</a:t>
            </a:r>
          </a:p>
        </p:txBody>
      </p:sp>
      <p:sp>
        <p:nvSpPr>
          <p:cNvPr id="8" name="TextBox 7">
            <a:extLst>
              <a:ext uri="{FF2B5EF4-FFF2-40B4-BE49-F238E27FC236}">
                <a16:creationId xmlns:a16="http://schemas.microsoft.com/office/drawing/2014/main" id="{2749500C-7181-4CD1-8C79-ADCAF2D17C0B}"/>
              </a:ext>
            </a:extLst>
          </p:cNvPr>
          <p:cNvSpPr txBox="1"/>
          <p:nvPr/>
        </p:nvSpPr>
        <p:spPr>
          <a:xfrm>
            <a:off x="4953000" y="5836602"/>
            <a:ext cx="4343400" cy="938719"/>
          </a:xfrm>
          <a:prstGeom prst="rect">
            <a:avLst/>
          </a:prstGeom>
          <a:noFill/>
        </p:spPr>
        <p:txBody>
          <a:bodyPr wrap="square" rtlCol="0">
            <a:spAutoFit/>
          </a:bodyPr>
          <a:lstStyle/>
          <a:p>
            <a:r>
              <a:rPr lang="en-US" sz="1100" dirty="0"/>
              <a:t>24-25 Food Service cost is approximately $138,000 in comparison with the previous year budgeted cost of $95,000.  In the past 2 years we have received over $100,000 in </a:t>
            </a:r>
            <a:r>
              <a:rPr lang="en-US" sz="1100" dirty="0" err="1"/>
              <a:t>Covid</a:t>
            </a:r>
            <a:r>
              <a:rPr lang="en-US" sz="1100" dirty="0"/>
              <a:t> Supply Chain Assistance funds which has definitely helped the bottom line.  We will no longer be receiving SCA.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7"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09600"/>
          </a:xfrm>
        </p:spPr>
        <p:txBody>
          <a:bodyPr>
            <a:noAutofit/>
          </a:bodyPr>
          <a:lstStyle/>
          <a:p>
            <a:pPr algn="ctr"/>
            <a:r>
              <a:rPr lang="en-US" sz="2000" dirty="0"/>
              <a:t>24-25 Budget</a:t>
            </a:r>
            <a:br>
              <a:rPr lang="en-US" sz="2000" dirty="0"/>
            </a:br>
            <a:r>
              <a:rPr lang="en-US" sz="2000" dirty="0"/>
              <a:t>Before and After School Care</a:t>
            </a:r>
          </a:p>
        </p:txBody>
      </p:sp>
      <p:sp>
        <p:nvSpPr>
          <p:cNvPr id="7" name="Content Placeholder 6"/>
          <p:cNvSpPr>
            <a:spLocks noGrp="1"/>
          </p:cNvSpPr>
          <p:nvPr>
            <p:ph idx="1"/>
          </p:nvPr>
        </p:nvSpPr>
        <p:spPr>
          <a:xfrm>
            <a:off x="685800" y="1524000"/>
            <a:ext cx="8077200" cy="4343400"/>
          </a:xfrm>
        </p:spPr>
        <p:txBody>
          <a:bodyPr>
            <a:normAutofit/>
          </a:bodyPr>
          <a:lstStyle/>
          <a:p>
            <a:r>
              <a:rPr lang="en-US" dirty="0"/>
              <a:t>For many years, the WCC programs have provided opportunities for parents and students in a small community without many daycare options for families.</a:t>
            </a:r>
          </a:p>
          <a:p>
            <a:r>
              <a:rPr lang="en-US" dirty="0"/>
              <a:t>The programs served about 120 families throughout the year at Columbia and North Fork.  They also provide summer care at Columbia.</a:t>
            </a:r>
          </a:p>
          <a:p>
            <a:r>
              <a:rPr lang="en-US" dirty="0"/>
              <a:t>The WCC program is licensed by the state and able to provide options for low-income families.</a:t>
            </a:r>
          </a:p>
          <a:p>
            <a:r>
              <a:rPr lang="en-US" dirty="0"/>
              <a:t>Daycare programs are budgeted to run at a loss of $8,342 for 23-24 (in comparison with $55,000 in 23-24).  Part of the levy reduction plan was that WCC would be self-supporting. Missy and I have worked together to minimize staff while still staying in compliance with the states regulations, increasing fees and Missy has received some private donations to help cover the cost of snacks and other supplies.</a:t>
            </a:r>
          </a:p>
          <a:p>
            <a:pPr>
              <a:buNone/>
            </a:pPr>
            <a:endParaRPr lang="en-US" dirty="0"/>
          </a:p>
          <a:p>
            <a:endParaRPr lang="en-US" dirty="0"/>
          </a:p>
          <a:p>
            <a:endParaRPr lang="en-US" dirty="0"/>
          </a:p>
          <a:p>
            <a:endParaRPr lang="en-US" dirty="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09600"/>
          </a:xfrm>
        </p:spPr>
        <p:txBody>
          <a:bodyPr>
            <a:noAutofit/>
          </a:bodyPr>
          <a:lstStyle/>
          <a:p>
            <a:pPr algn="ctr"/>
            <a:r>
              <a:rPr lang="en-US" sz="2000" dirty="0"/>
              <a:t>24-25 Budget</a:t>
            </a:r>
            <a:br>
              <a:rPr lang="en-US" sz="2000" dirty="0"/>
            </a:br>
            <a:r>
              <a:rPr lang="en-US" sz="2000" dirty="0"/>
              <a:t>History of Staff Changes</a:t>
            </a:r>
          </a:p>
        </p:txBody>
      </p:sp>
      <p:graphicFrame>
        <p:nvGraphicFramePr>
          <p:cNvPr id="9" name="Content Placeholder 8">
            <a:extLst>
              <a:ext uri="{FF2B5EF4-FFF2-40B4-BE49-F238E27FC236}">
                <a16:creationId xmlns:a16="http://schemas.microsoft.com/office/drawing/2014/main" id="{0C29FE0B-ACF5-46B3-8111-F3A3B8760A22}"/>
              </a:ext>
            </a:extLst>
          </p:cNvPr>
          <p:cNvGraphicFramePr>
            <a:graphicFrameLocks noGrp="1"/>
          </p:cNvGraphicFramePr>
          <p:nvPr>
            <p:ph idx="1"/>
            <p:extLst>
              <p:ext uri="{D42A27DB-BD31-4B8C-83A1-F6EECF244321}">
                <p14:modId xmlns:p14="http://schemas.microsoft.com/office/powerpoint/2010/main" val="182378282"/>
              </p:ext>
            </p:extLst>
          </p:nvPr>
        </p:nvGraphicFramePr>
        <p:xfrm>
          <a:off x="609599" y="1524000"/>
          <a:ext cx="6345238" cy="40584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07642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8C67F-F040-45F3-8031-F1742D91BFB3}"/>
              </a:ext>
            </a:extLst>
          </p:cNvPr>
          <p:cNvSpPr>
            <a:spLocks noGrp="1"/>
          </p:cNvSpPr>
          <p:nvPr>
            <p:ph type="title"/>
          </p:nvPr>
        </p:nvSpPr>
        <p:spPr>
          <a:xfrm>
            <a:off x="609598" y="381000"/>
            <a:ext cx="6347713" cy="609600"/>
          </a:xfrm>
        </p:spPr>
        <p:txBody>
          <a:bodyPr>
            <a:noAutofit/>
          </a:bodyPr>
          <a:lstStyle/>
          <a:p>
            <a:pPr algn="ctr"/>
            <a:r>
              <a:rPr lang="en-US" sz="2000" dirty="0"/>
              <a:t>24-25 Budget</a:t>
            </a:r>
            <a:br>
              <a:rPr lang="en-US" sz="2000" dirty="0"/>
            </a:br>
            <a:r>
              <a:rPr lang="en-US" sz="2000" dirty="0"/>
              <a:t>Certificated Staff Detail</a:t>
            </a:r>
          </a:p>
        </p:txBody>
      </p:sp>
      <p:pic>
        <p:nvPicPr>
          <p:cNvPr id="5" name="Content Placeholder 4">
            <a:extLst>
              <a:ext uri="{FF2B5EF4-FFF2-40B4-BE49-F238E27FC236}">
                <a16:creationId xmlns:a16="http://schemas.microsoft.com/office/drawing/2014/main" id="{59161520-D9B7-4DD5-A74C-3F34DCDFB2D7}"/>
              </a:ext>
            </a:extLst>
          </p:cNvPr>
          <p:cNvPicPr>
            <a:picLocks noGrp="1" noChangeAspect="1"/>
          </p:cNvPicPr>
          <p:nvPr>
            <p:ph idx="1"/>
          </p:nvPr>
        </p:nvPicPr>
        <p:blipFill>
          <a:blip r:embed="rId2"/>
          <a:stretch>
            <a:fillRect/>
          </a:stretch>
        </p:blipFill>
        <p:spPr>
          <a:xfrm>
            <a:off x="609600" y="1295400"/>
            <a:ext cx="7010400" cy="4648200"/>
          </a:xfrm>
          <a:prstGeom prst="rect">
            <a:avLst/>
          </a:prstGeom>
        </p:spPr>
      </p:pic>
    </p:spTree>
    <p:extLst>
      <p:ext uri="{BB962C8B-B14F-4D97-AF65-F5344CB8AC3E}">
        <p14:creationId xmlns:p14="http://schemas.microsoft.com/office/powerpoint/2010/main" val="2160309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8C67F-F040-45F3-8031-F1742D91BFB3}"/>
              </a:ext>
            </a:extLst>
          </p:cNvPr>
          <p:cNvSpPr>
            <a:spLocks noGrp="1"/>
          </p:cNvSpPr>
          <p:nvPr>
            <p:ph type="title"/>
          </p:nvPr>
        </p:nvSpPr>
        <p:spPr>
          <a:xfrm>
            <a:off x="609598" y="381000"/>
            <a:ext cx="6347713" cy="609600"/>
          </a:xfrm>
        </p:spPr>
        <p:txBody>
          <a:bodyPr>
            <a:noAutofit/>
          </a:bodyPr>
          <a:lstStyle/>
          <a:p>
            <a:pPr algn="ctr"/>
            <a:r>
              <a:rPr lang="en-US" sz="2000" dirty="0"/>
              <a:t>24-25 Budget</a:t>
            </a:r>
            <a:br>
              <a:rPr lang="en-US" sz="2000" dirty="0"/>
            </a:br>
            <a:r>
              <a:rPr lang="en-US" sz="2000" dirty="0"/>
              <a:t>Classified Staff Detail</a:t>
            </a:r>
          </a:p>
        </p:txBody>
      </p:sp>
      <p:pic>
        <p:nvPicPr>
          <p:cNvPr id="6" name="Content Placeholder 5">
            <a:extLst>
              <a:ext uri="{FF2B5EF4-FFF2-40B4-BE49-F238E27FC236}">
                <a16:creationId xmlns:a16="http://schemas.microsoft.com/office/drawing/2014/main" id="{3C3B8120-A488-4E07-B04A-28D805E74F86}"/>
              </a:ext>
            </a:extLst>
          </p:cNvPr>
          <p:cNvPicPr>
            <a:picLocks noGrp="1" noChangeAspect="1"/>
          </p:cNvPicPr>
          <p:nvPr>
            <p:ph idx="1"/>
          </p:nvPr>
        </p:nvPicPr>
        <p:blipFill>
          <a:blip r:embed="rId2"/>
          <a:stretch>
            <a:fillRect/>
          </a:stretch>
        </p:blipFill>
        <p:spPr>
          <a:xfrm>
            <a:off x="609600" y="1219200"/>
            <a:ext cx="7239000" cy="4953000"/>
          </a:xfrm>
          <a:prstGeom prst="rect">
            <a:avLst/>
          </a:prstGeom>
        </p:spPr>
      </p:pic>
    </p:spTree>
    <p:extLst>
      <p:ext uri="{BB962C8B-B14F-4D97-AF65-F5344CB8AC3E}">
        <p14:creationId xmlns:p14="http://schemas.microsoft.com/office/powerpoint/2010/main" val="1514208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04800"/>
            <a:ext cx="6347713" cy="1143000"/>
          </a:xfrm>
        </p:spPr>
        <p:txBody>
          <a:bodyPr>
            <a:normAutofit/>
          </a:bodyPr>
          <a:lstStyle/>
          <a:p>
            <a:pPr algn="ctr"/>
            <a:r>
              <a:rPr lang="en-US" sz="2000" dirty="0"/>
              <a:t>24-25 Budget</a:t>
            </a:r>
            <a:br>
              <a:rPr lang="en-US" sz="2000" dirty="0"/>
            </a:br>
            <a:r>
              <a:rPr lang="en-US" sz="2000" dirty="0"/>
              <a:t>Enrollment History (including Running Start) – Budget to Actual</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280139869"/>
              </p:ext>
            </p:extLst>
          </p:nvPr>
        </p:nvGraphicFramePr>
        <p:xfrm>
          <a:off x="304800" y="1600200"/>
          <a:ext cx="7162799" cy="464819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B3D802D5-D974-4850-A792-B5CCAAF7DF87}"/>
              </a:ext>
            </a:extLst>
          </p:cNvPr>
          <p:cNvSpPr txBox="1"/>
          <p:nvPr/>
        </p:nvSpPr>
        <p:spPr>
          <a:xfrm>
            <a:off x="7620000" y="1143000"/>
            <a:ext cx="1371600" cy="5078313"/>
          </a:xfrm>
          <a:prstGeom prst="rect">
            <a:avLst/>
          </a:prstGeom>
          <a:noFill/>
        </p:spPr>
        <p:txBody>
          <a:bodyPr wrap="square" rtlCol="0">
            <a:spAutoFit/>
          </a:bodyPr>
          <a:lstStyle/>
          <a:p>
            <a:r>
              <a:rPr lang="en-US" sz="1200" dirty="0"/>
              <a:t>Actual enrollment for 23-24 (not including Running Start) was 30.71 students less than budget.  The estimated enrollment for 24-25 (not including Running Start) is 12 students more than the 23-24 budget.  With an expectation that some of the growth will result in additional students districtwide, this is a conservative estimate in comparison with prior years.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219200"/>
            <a:ext cx="6858000" cy="1362075"/>
          </a:xfrm>
        </p:spPr>
        <p:txBody>
          <a:bodyPr/>
          <a:lstStyle/>
          <a:p>
            <a:r>
              <a:rPr lang="en-US" b="1" dirty="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OTHER FUNDS</a:t>
            </a:r>
            <a:endParaRPr lang="en-US" dirty="0">
              <a:solidFill>
                <a:schemeClr val="tx2">
                  <a:lumMod val="20000"/>
                  <a:lumOff val="80000"/>
                </a:schemeClr>
              </a:solidFill>
              <a:effectLst>
                <a:reflection blurRad="6350" stA="55000" endA="300" endPos="45500" dir="5400000" sy="-100000" algn="bl" rotWithShape="0"/>
              </a:effectLst>
            </a:endParaRPr>
          </a:p>
        </p:txBody>
      </p:sp>
      <p:sp>
        <p:nvSpPr>
          <p:cNvPr id="3" name="Text Placeholder 2"/>
          <p:cNvSpPr>
            <a:spLocks noGrp="1"/>
          </p:cNvSpPr>
          <p:nvPr>
            <p:ph type="body" idx="1"/>
          </p:nvPr>
        </p:nvSpPr>
        <p:spPr>
          <a:xfrm>
            <a:off x="1600200" y="2895600"/>
            <a:ext cx="6858000" cy="2133600"/>
          </a:xfrm>
        </p:spPr>
        <p:txBody>
          <a:bodyPr>
            <a:normAutofit/>
          </a:bodyPr>
          <a:lstStyle/>
          <a:p>
            <a:r>
              <a:rPr lang="en-US" dirty="0">
                <a:solidFill>
                  <a:schemeClr val="tx1"/>
                </a:solidFill>
              </a:rPr>
              <a:t>Capital Projects  </a:t>
            </a:r>
          </a:p>
          <a:p>
            <a:r>
              <a:rPr lang="en-US" dirty="0">
                <a:solidFill>
                  <a:schemeClr val="tx1"/>
                </a:solidFill>
              </a:rPr>
              <a:t>Debt Service</a:t>
            </a:r>
          </a:p>
          <a:p>
            <a:r>
              <a:rPr lang="en-US" dirty="0">
                <a:solidFill>
                  <a:schemeClr val="tx1"/>
                </a:solidFill>
              </a:rPr>
              <a:t>ASB	 </a:t>
            </a:r>
          </a:p>
          <a:p>
            <a:r>
              <a:rPr lang="en-US" dirty="0">
                <a:solidFill>
                  <a:schemeClr val="tx1"/>
                </a:solidFill>
              </a:rPr>
              <a:t>Transportation vehicle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6056" y="381000"/>
            <a:ext cx="7511144" cy="990600"/>
          </a:xfrm>
        </p:spPr>
        <p:txBody>
          <a:bodyPr>
            <a:noAutofit/>
          </a:bodyPr>
          <a:lstStyle/>
          <a:p>
            <a:r>
              <a:rPr lang="en-US" b="1" dirty="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CAPITAL PROJECTS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idx="1"/>
          </p:nvPr>
        </p:nvSpPr>
        <p:spPr>
          <a:xfrm>
            <a:off x="533400" y="1981200"/>
            <a:ext cx="8153400" cy="3581400"/>
          </a:xfrm>
          <a:effectLst>
            <a:outerShdw blurRad="76200" dist="12700" dir="2700000" sy="-23000" kx="-800400" algn="bl" rotWithShape="0">
              <a:prstClr val="black">
                <a:alpha val="20000"/>
              </a:prstClr>
            </a:outerShdw>
          </a:effectLst>
        </p:spPr>
        <p:txBody>
          <a:bodyPr>
            <a:normAutofit/>
          </a:bodyPr>
          <a:lstStyle/>
          <a:p>
            <a:pPr>
              <a:buClr>
                <a:schemeClr val="bg2">
                  <a:lumMod val="20000"/>
                  <a:lumOff val="80000"/>
                </a:schemeClr>
              </a:buClr>
            </a:pPr>
            <a:endParaRPr lang="en-US" dirty="0"/>
          </a:p>
          <a:p>
            <a:pPr>
              <a:buClr>
                <a:schemeClr val="bg2">
                  <a:lumMod val="20000"/>
                  <a:lumOff val="80000"/>
                </a:schemeClr>
              </a:buClr>
            </a:pPr>
            <a:r>
              <a:rPr lang="en-US" dirty="0"/>
              <a:t>Beginning Fund Balance				$  412,000</a:t>
            </a:r>
          </a:p>
          <a:p>
            <a:pPr>
              <a:buClr>
                <a:schemeClr val="bg2">
                  <a:lumMod val="20000"/>
                  <a:lumOff val="80000"/>
                </a:schemeClr>
              </a:buClr>
              <a:buNone/>
            </a:pPr>
            <a:endParaRPr lang="en-US" sz="1600" dirty="0"/>
          </a:p>
          <a:p>
            <a:pPr>
              <a:buClr>
                <a:schemeClr val="bg2">
                  <a:lumMod val="20000"/>
                  <a:lumOff val="80000"/>
                </a:schemeClr>
              </a:buClr>
            </a:pPr>
            <a:r>
              <a:rPr lang="en-US" dirty="0"/>
              <a:t>Revenues/Other Financing Source           	$  505,000</a:t>
            </a:r>
          </a:p>
          <a:p>
            <a:pPr>
              <a:buClr>
                <a:schemeClr val="bg2">
                  <a:lumMod val="20000"/>
                  <a:lumOff val="80000"/>
                </a:schemeClr>
              </a:buClr>
              <a:buNone/>
            </a:pPr>
            <a:r>
              <a:rPr lang="en-US" sz="1600" dirty="0"/>
              <a:t>	</a:t>
            </a:r>
          </a:p>
          <a:p>
            <a:pPr>
              <a:buClr>
                <a:schemeClr val="bg2">
                  <a:lumMod val="20000"/>
                  <a:lumOff val="80000"/>
                </a:schemeClr>
              </a:buClr>
            </a:pPr>
            <a:r>
              <a:rPr lang="en-US" dirty="0"/>
              <a:t>Expenditures/Financial Uses			</a:t>
            </a:r>
            <a:r>
              <a:rPr lang="en-US" u="sng" dirty="0"/>
              <a:t>$  640,000</a:t>
            </a:r>
          </a:p>
          <a:p>
            <a:pPr>
              <a:buClr>
                <a:schemeClr val="bg2">
                  <a:lumMod val="20000"/>
                  <a:lumOff val="80000"/>
                </a:schemeClr>
              </a:buClr>
              <a:buNone/>
            </a:pPr>
            <a:endParaRPr lang="en-US" sz="1600" dirty="0"/>
          </a:p>
          <a:p>
            <a:pPr>
              <a:buClr>
                <a:schemeClr val="bg2">
                  <a:lumMod val="20000"/>
                  <a:lumOff val="80000"/>
                </a:schemeClr>
              </a:buClr>
            </a:pPr>
            <a:r>
              <a:rPr lang="en-US" dirty="0"/>
              <a:t>Ending Fund Balance					$  277,000</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28600"/>
            <a:ext cx="5257800" cy="1066800"/>
          </a:xfrm>
        </p:spPr>
        <p:txBody>
          <a:bodyPr>
            <a:normAutofit/>
          </a:bodyPr>
          <a:lstStyle/>
          <a:p>
            <a:r>
              <a:rPr lang="en-US" b="1" dirty="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DEBT SERVICE FUND</a:t>
            </a:r>
          </a:p>
        </p:txBody>
      </p:sp>
      <p:sp>
        <p:nvSpPr>
          <p:cNvPr id="5" name="Content Placeholder 4"/>
          <p:cNvSpPr>
            <a:spLocks noGrp="1"/>
          </p:cNvSpPr>
          <p:nvPr>
            <p:ph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endParaRPr lang="en-US" dirty="0"/>
          </a:p>
          <a:p>
            <a:pPr>
              <a:buClr>
                <a:schemeClr val="bg2">
                  <a:lumMod val="20000"/>
                  <a:lumOff val="80000"/>
                </a:schemeClr>
              </a:buClr>
            </a:pPr>
            <a:r>
              <a:rPr lang="en-US" dirty="0"/>
              <a:t>Beginning Fund Balance				$  1,740,000</a:t>
            </a:r>
          </a:p>
          <a:p>
            <a:pPr>
              <a:buClr>
                <a:schemeClr val="bg2">
                  <a:lumMod val="20000"/>
                  <a:lumOff val="80000"/>
                </a:schemeClr>
              </a:buClr>
              <a:buNone/>
            </a:pPr>
            <a:endParaRPr lang="en-US" sz="1600" dirty="0"/>
          </a:p>
          <a:p>
            <a:pPr>
              <a:buClr>
                <a:schemeClr val="bg2">
                  <a:lumMod val="20000"/>
                  <a:lumOff val="80000"/>
                </a:schemeClr>
              </a:buClr>
            </a:pPr>
            <a:r>
              <a:rPr lang="en-US" dirty="0"/>
              <a:t>Revenues/Other Financial Source		$  3,647,867</a:t>
            </a:r>
          </a:p>
          <a:p>
            <a:pPr>
              <a:buClr>
                <a:schemeClr val="bg2">
                  <a:lumMod val="20000"/>
                  <a:lumOff val="80000"/>
                </a:schemeClr>
              </a:buClr>
              <a:buNone/>
            </a:pPr>
            <a:r>
              <a:rPr lang="en-US" sz="1600" dirty="0"/>
              <a:t>	</a:t>
            </a:r>
          </a:p>
          <a:p>
            <a:pPr>
              <a:buClr>
                <a:schemeClr val="bg2">
                  <a:lumMod val="20000"/>
                  <a:lumOff val="80000"/>
                </a:schemeClr>
              </a:buClr>
            </a:pPr>
            <a:r>
              <a:rPr lang="en-US" dirty="0"/>
              <a:t>Expenditures/Other Financial Uses		</a:t>
            </a:r>
            <a:r>
              <a:rPr lang="en-US" u="sng" dirty="0"/>
              <a:t>$  3,698,000</a:t>
            </a:r>
          </a:p>
          <a:p>
            <a:pPr>
              <a:buClr>
                <a:schemeClr val="bg2">
                  <a:lumMod val="20000"/>
                  <a:lumOff val="80000"/>
                </a:schemeClr>
              </a:buClr>
              <a:buNone/>
            </a:pPr>
            <a:endParaRPr lang="en-US" sz="1600" dirty="0"/>
          </a:p>
          <a:p>
            <a:pPr>
              <a:buClr>
                <a:schemeClr val="bg2">
                  <a:lumMod val="20000"/>
                  <a:lumOff val="80000"/>
                </a:schemeClr>
              </a:buClr>
            </a:pPr>
            <a:r>
              <a:rPr lang="en-US" dirty="0"/>
              <a:t>Ending Fund Balance					$  1,689,867</a:t>
            </a:r>
          </a:p>
        </p:txBody>
      </p:sp>
      <p:sp>
        <p:nvSpPr>
          <p:cNvPr id="3" name="TextBox 2"/>
          <p:cNvSpPr txBox="1"/>
          <p:nvPr/>
        </p:nvSpPr>
        <p:spPr>
          <a:xfrm>
            <a:off x="914400" y="5791200"/>
            <a:ext cx="5105399" cy="369332"/>
          </a:xfrm>
          <a:prstGeom prst="rect">
            <a:avLst/>
          </a:prstGeom>
          <a:noFill/>
        </p:spPr>
        <p:txBody>
          <a:bodyPr wrap="square" rtlCol="0">
            <a:spAutoFit/>
          </a:bodyPr>
          <a:lstStyle/>
          <a:p>
            <a:r>
              <a:rPr lang="en-US" dirty="0"/>
              <a:t>Debt Outstanding 9/1/24 = $39,935,000</a:t>
            </a:r>
          </a:p>
        </p:txBody>
      </p:sp>
    </p:spTree>
    <p:extLst>
      <p:ext uri="{BB962C8B-B14F-4D97-AF65-F5344CB8AC3E}">
        <p14:creationId xmlns:p14="http://schemas.microsoft.com/office/powerpoint/2010/main" val="2098902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85800"/>
            <a:ext cx="6248400" cy="838200"/>
          </a:xfrm>
        </p:spPr>
        <p:txBody>
          <a:bodyPr/>
          <a:lstStyle/>
          <a:p>
            <a:r>
              <a:rPr lang="en-US" b="1" dirty="0">
                <a:solidFill>
                  <a:schemeClr val="accent2"/>
                </a:solidFill>
                <a:effectLst>
                  <a:reflection blurRad="6350" stA="60000" endA="900" endPos="58000" dir="5400000" sy="-100000" algn="bl" rotWithShape="0"/>
                </a:effectLst>
                <a:latin typeface="Century Gothic" pitchFamily="34" charset="0"/>
              </a:rPr>
              <a:t>ASB</a:t>
            </a:r>
            <a:r>
              <a:rPr lang="en-US" b="1" dirty="0">
                <a:solidFill>
                  <a:schemeClr val="tx1"/>
                </a:solidFill>
                <a:effectLst>
                  <a:reflection blurRad="6350" stA="60000" endA="900" endPos="58000" dir="5400000" sy="-100000" algn="bl" rotWithShape="0"/>
                </a:effectLst>
                <a:latin typeface="Century Gothic" pitchFamily="34" charset="0"/>
              </a:rPr>
              <a:t> </a:t>
            </a:r>
            <a:r>
              <a:rPr lang="en-US" b="1" dirty="0">
                <a:solidFill>
                  <a:schemeClr val="accent2"/>
                </a:solidFill>
                <a:effectLst>
                  <a:reflection blurRad="6350" stA="60000" endA="900" endPos="58000" dir="5400000" sy="-100000" algn="bl" rotWithShape="0"/>
                </a:effectLst>
                <a:latin typeface="Century Gothic" pitchFamily="34" charset="0"/>
              </a:rPr>
              <a:t>FUND</a:t>
            </a:r>
          </a:p>
        </p:txBody>
      </p:sp>
      <p:sp>
        <p:nvSpPr>
          <p:cNvPr id="6" name="Content Placeholder 5"/>
          <p:cNvSpPr>
            <a:spLocks noGrp="1"/>
          </p:cNvSpPr>
          <p:nvPr>
            <p:ph idx="1"/>
          </p:nvPr>
        </p:nvSpPr>
        <p:spPr>
          <a:xfrm>
            <a:off x="612648" y="3429000"/>
            <a:ext cx="7769352" cy="2819400"/>
          </a:xfrm>
        </p:spPr>
        <p:txBody>
          <a:bodyPr>
            <a:normAutofit fontScale="92500" lnSpcReduction="10000"/>
          </a:bodyPr>
          <a:lstStyle/>
          <a:p>
            <a:pPr marL="0" indent="0">
              <a:buClr>
                <a:schemeClr val="tx2"/>
              </a:buClr>
              <a:buNone/>
            </a:pPr>
            <a:endParaRPr lang="en-US" dirty="0"/>
          </a:p>
          <a:p>
            <a:pPr marL="0" indent="0">
              <a:buClr>
                <a:schemeClr val="tx2"/>
              </a:buClr>
              <a:buNone/>
            </a:pPr>
            <a:r>
              <a:rPr lang="en-US" dirty="0"/>
              <a:t>	Beginning Fund Balance				$  330,000</a:t>
            </a:r>
          </a:p>
          <a:p>
            <a:pPr>
              <a:buClr>
                <a:schemeClr val="tx2"/>
              </a:buClr>
              <a:buNone/>
            </a:pPr>
            <a:endParaRPr lang="en-US" sz="1400" dirty="0"/>
          </a:p>
          <a:p>
            <a:pPr marL="0" indent="0">
              <a:buClr>
                <a:schemeClr val="tx2"/>
              </a:buClr>
              <a:buNone/>
            </a:pPr>
            <a:r>
              <a:rPr lang="en-US" dirty="0"/>
              <a:t>	Revenues							$  400,500</a:t>
            </a:r>
          </a:p>
          <a:p>
            <a:pPr marL="0" indent="0">
              <a:buClr>
                <a:schemeClr val="tx2"/>
              </a:buClr>
              <a:buNone/>
            </a:pPr>
            <a:endParaRPr lang="en-US" dirty="0"/>
          </a:p>
          <a:p>
            <a:pPr marL="0" indent="0">
              <a:buClr>
                <a:schemeClr val="tx2"/>
              </a:buClr>
              <a:buNone/>
            </a:pPr>
            <a:r>
              <a:rPr lang="en-US" dirty="0"/>
              <a:t>	Expenditures						</a:t>
            </a:r>
            <a:r>
              <a:rPr lang="en-US" u="sng" dirty="0"/>
              <a:t>$  411,000</a:t>
            </a:r>
          </a:p>
          <a:p>
            <a:pPr>
              <a:buClr>
                <a:schemeClr val="tx2"/>
              </a:buClr>
              <a:buNone/>
            </a:pPr>
            <a:endParaRPr lang="en-US" sz="1400" dirty="0"/>
          </a:p>
          <a:p>
            <a:pPr marL="0" indent="0">
              <a:buClr>
                <a:schemeClr val="tx2"/>
              </a:buClr>
              <a:buNone/>
            </a:pPr>
            <a:r>
              <a:rPr lang="en-US" dirty="0"/>
              <a:t>	Ending Fund Balance				$  319,500</a:t>
            </a:r>
          </a:p>
        </p:txBody>
      </p:sp>
      <p:sp>
        <p:nvSpPr>
          <p:cNvPr id="4" name="TextBox 3"/>
          <p:cNvSpPr txBox="1"/>
          <p:nvPr/>
        </p:nvSpPr>
        <p:spPr>
          <a:xfrm>
            <a:off x="990600" y="2128935"/>
            <a:ext cx="6589776" cy="1200329"/>
          </a:xfrm>
          <a:prstGeom prst="rect">
            <a:avLst/>
          </a:prstGeom>
          <a:noFill/>
        </p:spPr>
        <p:txBody>
          <a:bodyPr wrap="square" rtlCol="0">
            <a:spAutoFit/>
          </a:bodyPr>
          <a:lstStyle/>
          <a:p>
            <a:r>
              <a:rPr lang="en-US" dirty="0"/>
              <a:t>ASB funds are for the extracurricular benefit of the students.  Their involvement in the decision-making process is an integral part of associated student body government.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381000"/>
            <a:ext cx="6347713" cy="914400"/>
          </a:xfrm>
        </p:spPr>
        <p:txBody>
          <a:bodyPr>
            <a:normAutofit fontScale="90000"/>
          </a:bodyPr>
          <a:lstStyle/>
          <a:p>
            <a:r>
              <a:rPr lang="en-US" sz="3200" b="1" dirty="0">
                <a:solidFill>
                  <a:schemeClr val="accent2"/>
                </a:solidFill>
                <a:effectLst>
                  <a:reflection blurRad="6350" stA="60000" endA="900" endPos="58000" dir="5400000" sy="-100000" algn="bl" rotWithShape="0"/>
                </a:effectLst>
                <a:latin typeface="Century Gothic" panose="020B0502020202020204" pitchFamily="34" charset="0"/>
              </a:rPr>
              <a:t>TRANSPORTATION</a:t>
            </a:r>
            <a:r>
              <a:rPr lang="en-US" sz="3200" b="1" dirty="0">
                <a:solidFill>
                  <a:schemeClr val="accent2"/>
                </a:solidFill>
                <a:effectLst>
                  <a:reflection blurRad="6350" stA="60000" endA="900" endPos="58000" dir="5400000" sy="-100000" algn="bl" rotWithShape="0"/>
                </a:effectLst>
              </a:rPr>
              <a:t> VEHICLE FUND</a:t>
            </a:r>
          </a:p>
        </p:txBody>
      </p:sp>
      <p:sp>
        <p:nvSpPr>
          <p:cNvPr id="6" name="Content Placeholder 5"/>
          <p:cNvSpPr>
            <a:spLocks noGrp="1"/>
          </p:cNvSpPr>
          <p:nvPr>
            <p:ph idx="1"/>
          </p:nvPr>
        </p:nvSpPr>
        <p:spPr>
          <a:xfrm>
            <a:off x="609600" y="3657600"/>
            <a:ext cx="7467600" cy="2438400"/>
          </a:xfrm>
        </p:spPr>
        <p:txBody>
          <a:bodyPr>
            <a:normAutofit fontScale="85000" lnSpcReduction="20000"/>
          </a:bodyPr>
          <a:lstStyle/>
          <a:p>
            <a:pPr marL="0" indent="0">
              <a:buClr>
                <a:schemeClr val="tx2"/>
              </a:buClr>
              <a:buNone/>
            </a:pPr>
            <a:endParaRPr lang="en-US" dirty="0"/>
          </a:p>
          <a:p>
            <a:pPr marL="0" indent="0">
              <a:buClr>
                <a:schemeClr val="tx2"/>
              </a:buClr>
              <a:buNone/>
            </a:pPr>
            <a:r>
              <a:rPr lang="en-US" dirty="0"/>
              <a:t>	Beginning Fund Balance			$  5,170,000</a:t>
            </a:r>
          </a:p>
          <a:p>
            <a:pPr>
              <a:buClr>
                <a:schemeClr val="tx2"/>
              </a:buClr>
              <a:buNone/>
            </a:pPr>
            <a:endParaRPr lang="en-US" sz="1400" dirty="0"/>
          </a:p>
          <a:p>
            <a:pPr marL="0" indent="0">
              <a:buClr>
                <a:schemeClr val="tx2"/>
              </a:buClr>
              <a:buNone/>
            </a:pPr>
            <a:r>
              <a:rPr lang="en-US" dirty="0"/>
              <a:t>	Revenues						$  7,522,488</a:t>
            </a:r>
          </a:p>
          <a:p>
            <a:pPr>
              <a:buClr>
                <a:schemeClr val="tx2"/>
              </a:buClr>
              <a:buNone/>
            </a:pPr>
            <a:endParaRPr lang="en-US" sz="1400" dirty="0"/>
          </a:p>
          <a:p>
            <a:pPr marL="0" indent="0">
              <a:buClr>
                <a:schemeClr val="tx2"/>
              </a:buClr>
              <a:buNone/>
            </a:pPr>
            <a:r>
              <a:rPr lang="en-US" dirty="0"/>
              <a:t>	Expenditures					</a:t>
            </a:r>
            <a:r>
              <a:rPr lang="en-US" u="sng" dirty="0"/>
              <a:t>$  7,500,000</a:t>
            </a:r>
          </a:p>
          <a:p>
            <a:pPr>
              <a:buClr>
                <a:schemeClr val="tx2"/>
              </a:buClr>
              <a:buNone/>
            </a:pPr>
            <a:endParaRPr lang="en-US" sz="1400" dirty="0"/>
          </a:p>
          <a:p>
            <a:pPr marL="0" indent="0">
              <a:buClr>
                <a:schemeClr val="tx2"/>
              </a:buClr>
              <a:buNone/>
            </a:pPr>
            <a:r>
              <a:rPr lang="en-US" dirty="0"/>
              <a:t>	Ending Fund Balance				$  5,192,488</a:t>
            </a:r>
          </a:p>
          <a:p>
            <a:pPr>
              <a:buNone/>
            </a:pPr>
            <a:endParaRPr lang="en-US" dirty="0"/>
          </a:p>
        </p:txBody>
      </p:sp>
      <p:sp>
        <p:nvSpPr>
          <p:cNvPr id="4" name="TextBox 3"/>
          <p:cNvSpPr txBox="1"/>
          <p:nvPr/>
        </p:nvSpPr>
        <p:spPr>
          <a:xfrm>
            <a:off x="457200" y="1381660"/>
            <a:ext cx="7467600" cy="2062103"/>
          </a:xfrm>
          <a:prstGeom prst="rect">
            <a:avLst/>
          </a:prstGeom>
          <a:noFill/>
        </p:spPr>
        <p:txBody>
          <a:bodyPr wrap="square" rtlCol="0">
            <a:spAutoFit/>
          </a:bodyPr>
          <a:lstStyle/>
          <a:p>
            <a:r>
              <a:rPr lang="en-US" sz="1600" dirty="0"/>
              <a:t>This fund is used to replace buses for the KWRL Cooperative districts.  Revenue comes from the State (in the form of depreciation payments), interest earned on the investments and the annual payments made by the four member districts (Kalama, Woodland, Ridgefield and La Center) to cover options and buses necessary for growth.  We have received a grant from the EPA ($2.8M) for electric buses and are looking into securing other funding for buses and the required infrastructure.  The budget revenues and expenditures reflect the additional electrification revenues and expenditures.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7DCB-C4EE-41C7-B643-68B4941255F7}"/>
              </a:ext>
            </a:extLst>
          </p:cNvPr>
          <p:cNvSpPr>
            <a:spLocks noGrp="1"/>
          </p:cNvSpPr>
          <p:nvPr>
            <p:ph type="title"/>
          </p:nvPr>
        </p:nvSpPr>
        <p:spPr>
          <a:xfrm>
            <a:off x="609599" y="609600"/>
            <a:ext cx="6347713" cy="990600"/>
          </a:xfrm>
        </p:spPr>
        <p:txBody>
          <a:bodyPr>
            <a:noAutofit/>
          </a:bodyPr>
          <a:lstStyle/>
          <a:p>
            <a:pPr algn="ctr"/>
            <a:r>
              <a:rPr lang="en-US" sz="2000" dirty="0"/>
              <a:t>24-25 Budget</a:t>
            </a:r>
            <a:br>
              <a:rPr lang="en-US" sz="2000" dirty="0"/>
            </a:br>
            <a:r>
              <a:rPr lang="en-US" sz="2000" dirty="0"/>
              <a:t>Historical Fund Balance/FB as a % of Expenditures</a:t>
            </a:r>
          </a:p>
        </p:txBody>
      </p:sp>
      <p:graphicFrame>
        <p:nvGraphicFramePr>
          <p:cNvPr id="10" name="Content Placeholder 9">
            <a:extLst>
              <a:ext uri="{FF2B5EF4-FFF2-40B4-BE49-F238E27FC236}">
                <a16:creationId xmlns:a16="http://schemas.microsoft.com/office/drawing/2014/main" id="{D797D327-258B-476E-AA0D-F420A24D6AB4}"/>
              </a:ext>
            </a:extLst>
          </p:cNvPr>
          <p:cNvGraphicFramePr>
            <a:graphicFrameLocks noGrp="1"/>
          </p:cNvGraphicFramePr>
          <p:nvPr>
            <p:ph idx="1"/>
            <p:extLst>
              <p:ext uri="{D42A27DB-BD31-4B8C-83A1-F6EECF244321}">
                <p14:modId xmlns:p14="http://schemas.microsoft.com/office/powerpoint/2010/main" val="750308491"/>
              </p:ext>
            </p:extLst>
          </p:nvPr>
        </p:nvGraphicFramePr>
        <p:xfrm>
          <a:off x="609599" y="1614152"/>
          <a:ext cx="7667960" cy="4634248"/>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28A440ED-A95E-48DD-9481-12B529E5E500}"/>
              </a:ext>
            </a:extLst>
          </p:cNvPr>
          <p:cNvSpPr txBox="1"/>
          <p:nvPr/>
        </p:nvSpPr>
        <p:spPr>
          <a:xfrm>
            <a:off x="866441" y="5791200"/>
            <a:ext cx="8125159" cy="215444"/>
          </a:xfrm>
          <a:prstGeom prst="rect">
            <a:avLst/>
          </a:prstGeom>
          <a:noFill/>
        </p:spPr>
        <p:txBody>
          <a:bodyPr wrap="square" rtlCol="0">
            <a:spAutoFit/>
          </a:bodyPr>
          <a:lstStyle/>
          <a:p>
            <a:endParaRPr lang="en-US" sz="800" dirty="0"/>
          </a:p>
        </p:txBody>
      </p:sp>
    </p:spTree>
    <p:extLst>
      <p:ext uri="{BB962C8B-B14F-4D97-AF65-F5344CB8AC3E}">
        <p14:creationId xmlns:p14="http://schemas.microsoft.com/office/powerpoint/2010/main" val="87186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42C1C-E991-4B62-869B-49EE170C7CEB}"/>
              </a:ext>
            </a:extLst>
          </p:cNvPr>
          <p:cNvSpPr>
            <a:spLocks noGrp="1"/>
          </p:cNvSpPr>
          <p:nvPr>
            <p:ph type="title"/>
          </p:nvPr>
        </p:nvSpPr>
        <p:spPr>
          <a:xfrm>
            <a:off x="609599" y="609600"/>
            <a:ext cx="6347713" cy="685800"/>
          </a:xfrm>
        </p:spPr>
        <p:txBody>
          <a:bodyPr>
            <a:noAutofit/>
          </a:bodyPr>
          <a:lstStyle/>
          <a:p>
            <a:pPr algn="ctr"/>
            <a:r>
              <a:rPr lang="en-US" sz="2000" dirty="0"/>
              <a:t>24-25 Budget – General Fund History of Revenue/Expenditure/Fund Balance Summary</a:t>
            </a:r>
          </a:p>
        </p:txBody>
      </p:sp>
      <p:pic>
        <p:nvPicPr>
          <p:cNvPr id="10" name="Content Placeholder 9">
            <a:extLst>
              <a:ext uri="{FF2B5EF4-FFF2-40B4-BE49-F238E27FC236}">
                <a16:creationId xmlns:a16="http://schemas.microsoft.com/office/drawing/2014/main" id="{B826BC5D-F195-4B02-93A4-6BD8CA4AC4FB}"/>
              </a:ext>
            </a:extLst>
          </p:cNvPr>
          <p:cNvPicPr>
            <a:picLocks noGrp="1" noChangeAspect="1"/>
          </p:cNvPicPr>
          <p:nvPr>
            <p:ph idx="1"/>
          </p:nvPr>
        </p:nvPicPr>
        <p:blipFill>
          <a:blip r:embed="rId2"/>
          <a:stretch>
            <a:fillRect/>
          </a:stretch>
        </p:blipFill>
        <p:spPr>
          <a:xfrm>
            <a:off x="609599" y="1447800"/>
            <a:ext cx="7620001" cy="4800600"/>
          </a:xfrm>
          <a:prstGeom prst="rect">
            <a:avLst/>
          </a:prstGeom>
        </p:spPr>
      </p:pic>
    </p:spTree>
    <p:extLst>
      <p:ext uri="{BB962C8B-B14F-4D97-AF65-F5344CB8AC3E}">
        <p14:creationId xmlns:p14="http://schemas.microsoft.com/office/powerpoint/2010/main" val="2591912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4D496-0D89-4F74-8065-4C85BA6B1D8C}"/>
              </a:ext>
            </a:extLst>
          </p:cNvPr>
          <p:cNvSpPr>
            <a:spLocks noGrp="1"/>
          </p:cNvSpPr>
          <p:nvPr>
            <p:ph type="title"/>
          </p:nvPr>
        </p:nvSpPr>
        <p:spPr>
          <a:xfrm>
            <a:off x="609599" y="609600"/>
            <a:ext cx="6347713" cy="762000"/>
          </a:xfrm>
        </p:spPr>
        <p:txBody>
          <a:bodyPr>
            <a:normAutofit/>
          </a:bodyPr>
          <a:lstStyle/>
          <a:p>
            <a:pPr algn="ctr"/>
            <a:r>
              <a:rPr lang="en-US" sz="2000" dirty="0"/>
              <a:t>24-25 Budget</a:t>
            </a:r>
            <a:br>
              <a:rPr lang="en-US" sz="2000" dirty="0"/>
            </a:br>
            <a:r>
              <a:rPr lang="en-US" sz="2000" dirty="0"/>
              <a:t>Sources and Uses Sheet (BEA)</a:t>
            </a:r>
          </a:p>
        </p:txBody>
      </p:sp>
      <p:pic>
        <p:nvPicPr>
          <p:cNvPr id="4" name="Content Placeholder 3">
            <a:extLst>
              <a:ext uri="{FF2B5EF4-FFF2-40B4-BE49-F238E27FC236}">
                <a16:creationId xmlns:a16="http://schemas.microsoft.com/office/drawing/2014/main" id="{25D90898-B5BE-46C5-8D18-678352CCF2F7}"/>
              </a:ext>
            </a:extLst>
          </p:cNvPr>
          <p:cNvPicPr>
            <a:picLocks noGrp="1" noChangeAspect="1"/>
          </p:cNvPicPr>
          <p:nvPr>
            <p:ph idx="1"/>
          </p:nvPr>
        </p:nvPicPr>
        <p:blipFill>
          <a:blip r:embed="rId2"/>
          <a:stretch>
            <a:fillRect/>
          </a:stretch>
        </p:blipFill>
        <p:spPr>
          <a:xfrm>
            <a:off x="609599" y="1600200"/>
            <a:ext cx="6629401" cy="5029200"/>
          </a:xfrm>
          <a:prstGeom prst="rect">
            <a:avLst/>
          </a:prstGeom>
        </p:spPr>
      </p:pic>
    </p:spTree>
    <p:extLst>
      <p:ext uri="{BB962C8B-B14F-4D97-AF65-F5344CB8AC3E}">
        <p14:creationId xmlns:p14="http://schemas.microsoft.com/office/powerpoint/2010/main" val="411617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4D496-0D89-4F74-8065-4C85BA6B1D8C}"/>
              </a:ext>
            </a:extLst>
          </p:cNvPr>
          <p:cNvSpPr>
            <a:spLocks noGrp="1"/>
          </p:cNvSpPr>
          <p:nvPr>
            <p:ph type="title"/>
          </p:nvPr>
        </p:nvSpPr>
        <p:spPr>
          <a:xfrm>
            <a:off x="609599" y="609600"/>
            <a:ext cx="6347713" cy="762000"/>
          </a:xfrm>
        </p:spPr>
        <p:txBody>
          <a:bodyPr>
            <a:normAutofit/>
          </a:bodyPr>
          <a:lstStyle/>
          <a:p>
            <a:pPr algn="ctr"/>
            <a:r>
              <a:rPr lang="en-US" sz="2000" dirty="0"/>
              <a:t>24-25 Budget</a:t>
            </a:r>
            <a:br>
              <a:rPr lang="en-US" sz="2000" dirty="0"/>
            </a:br>
            <a:r>
              <a:rPr lang="en-US" sz="2000" dirty="0"/>
              <a:t>Sources and Uses Sheet (Other Programs)</a:t>
            </a:r>
          </a:p>
        </p:txBody>
      </p:sp>
      <p:pic>
        <p:nvPicPr>
          <p:cNvPr id="9" name="Content Placeholder 8">
            <a:extLst>
              <a:ext uri="{FF2B5EF4-FFF2-40B4-BE49-F238E27FC236}">
                <a16:creationId xmlns:a16="http://schemas.microsoft.com/office/drawing/2014/main" id="{9C6EE98A-20FF-4BE9-AFCA-3E54E94BE690}"/>
              </a:ext>
            </a:extLst>
          </p:cNvPr>
          <p:cNvPicPr>
            <a:picLocks noGrp="1" noChangeAspect="1"/>
          </p:cNvPicPr>
          <p:nvPr>
            <p:ph idx="1"/>
          </p:nvPr>
        </p:nvPicPr>
        <p:blipFill>
          <a:blip r:embed="rId2"/>
          <a:stretch>
            <a:fillRect/>
          </a:stretch>
        </p:blipFill>
        <p:spPr>
          <a:xfrm>
            <a:off x="1066800" y="1676400"/>
            <a:ext cx="6248399" cy="4572000"/>
          </a:xfrm>
          <a:prstGeom prst="rect">
            <a:avLst/>
          </a:prstGeom>
        </p:spPr>
      </p:pic>
    </p:spTree>
    <p:extLst>
      <p:ext uri="{BB962C8B-B14F-4D97-AF65-F5344CB8AC3E}">
        <p14:creationId xmlns:p14="http://schemas.microsoft.com/office/powerpoint/2010/main" val="668439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46FD9-33CD-4AB6-851E-640DF9A4BE6B}"/>
              </a:ext>
            </a:extLst>
          </p:cNvPr>
          <p:cNvSpPr>
            <a:spLocks noGrp="1"/>
          </p:cNvSpPr>
          <p:nvPr>
            <p:ph type="title"/>
          </p:nvPr>
        </p:nvSpPr>
        <p:spPr>
          <a:xfrm>
            <a:off x="609599" y="609600"/>
            <a:ext cx="6347713" cy="685800"/>
          </a:xfrm>
        </p:spPr>
        <p:txBody>
          <a:bodyPr>
            <a:normAutofit fontScale="90000"/>
          </a:bodyPr>
          <a:lstStyle/>
          <a:p>
            <a:pPr algn="ctr"/>
            <a:r>
              <a:rPr lang="en-US" sz="2200" dirty="0"/>
              <a:t>24-25 Budget</a:t>
            </a:r>
            <a:br>
              <a:rPr lang="en-US" sz="2200" dirty="0"/>
            </a:br>
            <a:r>
              <a:rPr lang="en-US" sz="2200" dirty="0"/>
              <a:t>General Fund – Revenues by Source</a:t>
            </a:r>
            <a:r>
              <a:rPr lang="en-US" sz="2200" dirty="0">
                <a:solidFill>
                  <a:prstClr val="white"/>
                </a:solidFill>
              </a:rPr>
              <a:t>3 </a:t>
            </a:r>
            <a:r>
              <a:rPr lang="en-US" sz="1600" dirty="0">
                <a:solidFill>
                  <a:prstClr val="white"/>
                </a:solidFill>
              </a:rPr>
              <a:t>Budget</a:t>
            </a:r>
            <a:br>
              <a:rPr lang="en-US" sz="1600" dirty="0">
                <a:solidFill>
                  <a:prstClr val="white"/>
                </a:solidFill>
              </a:rPr>
            </a:br>
            <a:r>
              <a:rPr lang="en-US" sz="1600" dirty="0">
                <a:solidFill>
                  <a:prstClr val="white"/>
                </a:solidFill>
              </a:rPr>
              <a:t>General Fund – Revenues By Source</a:t>
            </a:r>
            <a:br>
              <a:rPr lang="en-US" dirty="0"/>
            </a:br>
            <a:endParaRPr lang="en-US" dirty="0"/>
          </a:p>
        </p:txBody>
      </p:sp>
      <p:sp>
        <p:nvSpPr>
          <p:cNvPr id="12" name="TextBox 11">
            <a:extLst>
              <a:ext uri="{FF2B5EF4-FFF2-40B4-BE49-F238E27FC236}">
                <a16:creationId xmlns:a16="http://schemas.microsoft.com/office/drawing/2014/main" id="{191999A0-DD39-4279-9162-96E18B051F3D}"/>
              </a:ext>
            </a:extLst>
          </p:cNvPr>
          <p:cNvSpPr txBox="1"/>
          <p:nvPr/>
        </p:nvSpPr>
        <p:spPr>
          <a:xfrm>
            <a:off x="6481112" y="1499260"/>
            <a:ext cx="2586687" cy="4185761"/>
          </a:xfrm>
          <a:prstGeom prst="rect">
            <a:avLst/>
          </a:prstGeom>
          <a:noFill/>
        </p:spPr>
        <p:txBody>
          <a:bodyPr wrap="square" rtlCol="0">
            <a:spAutoFit/>
          </a:bodyPr>
          <a:lstStyle/>
          <a:p>
            <a:r>
              <a:rPr lang="en-US" sz="1400" dirty="0"/>
              <a:t>For the 24-25 revenue sources, the Local Sources have increased with the addition and increase to the 2025 levy (full levy increased from $6.1M to $7.05M and we receive approx. half for each fiscal year).  State funds are increased due to IPD and inflationary increases in all programs, Special Education enrollment increase, large increase in LAP and Transportation  allocations.  </a:t>
            </a:r>
          </a:p>
          <a:p>
            <a:endParaRPr lang="en-US" sz="1400" dirty="0"/>
          </a:p>
          <a:p>
            <a:r>
              <a:rPr lang="en-US" sz="1400" dirty="0"/>
              <a:t>Federal funds are consistent with the end of the ESSER Funds (</a:t>
            </a:r>
            <a:r>
              <a:rPr lang="en-US" sz="1400" dirty="0" err="1"/>
              <a:t>req’d</a:t>
            </a:r>
            <a:r>
              <a:rPr lang="en-US" sz="1400" dirty="0"/>
              <a:t> to be fully spent by Sept 2024).</a:t>
            </a:r>
          </a:p>
        </p:txBody>
      </p:sp>
      <p:graphicFrame>
        <p:nvGraphicFramePr>
          <p:cNvPr id="6" name="Chart 5">
            <a:extLst>
              <a:ext uri="{FF2B5EF4-FFF2-40B4-BE49-F238E27FC236}">
                <a16:creationId xmlns:a16="http://schemas.microsoft.com/office/drawing/2014/main" id="{FB7AB591-8308-4761-BD07-5D57903E9CB8}"/>
              </a:ext>
            </a:extLst>
          </p:cNvPr>
          <p:cNvGraphicFramePr/>
          <p:nvPr>
            <p:extLst>
              <p:ext uri="{D42A27DB-BD31-4B8C-83A1-F6EECF244321}">
                <p14:modId xmlns:p14="http://schemas.microsoft.com/office/powerpoint/2010/main" val="1106050549"/>
              </p:ext>
            </p:extLst>
          </p:nvPr>
        </p:nvGraphicFramePr>
        <p:xfrm>
          <a:off x="526055"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9308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DBCF0-2288-4701-8CC2-90E117004B70}"/>
              </a:ext>
            </a:extLst>
          </p:cNvPr>
          <p:cNvSpPr>
            <a:spLocks noGrp="1"/>
          </p:cNvSpPr>
          <p:nvPr>
            <p:ph type="title"/>
          </p:nvPr>
        </p:nvSpPr>
        <p:spPr>
          <a:xfrm>
            <a:off x="609599" y="526473"/>
            <a:ext cx="6347713" cy="921327"/>
          </a:xfrm>
        </p:spPr>
        <p:txBody>
          <a:bodyPr>
            <a:normAutofit/>
          </a:bodyPr>
          <a:lstStyle/>
          <a:p>
            <a:pPr algn="ctr"/>
            <a:r>
              <a:rPr lang="en-US" sz="2000" dirty="0"/>
              <a:t>24-25 Budget</a:t>
            </a:r>
            <a:br>
              <a:rPr lang="en-US" sz="2000" dirty="0"/>
            </a:br>
            <a:r>
              <a:rPr lang="en-US" sz="2000" dirty="0"/>
              <a:t>General Fund Apportionment Change Year over Year</a:t>
            </a:r>
          </a:p>
        </p:txBody>
      </p:sp>
      <p:graphicFrame>
        <p:nvGraphicFramePr>
          <p:cNvPr id="11" name="Content Placeholder 10">
            <a:extLst>
              <a:ext uri="{FF2B5EF4-FFF2-40B4-BE49-F238E27FC236}">
                <a16:creationId xmlns:a16="http://schemas.microsoft.com/office/drawing/2014/main" id="{41226816-1952-4F98-B349-427A4097FDC9}"/>
              </a:ext>
            </a:extLst>
          </p:cNvPr>
          <p:cNvGraphicFramePr>
            <a:graphicFrameLocks noGrp="1"/>
          </p:cNvGraphicFramePr>
          <p:nvPr>
            <p:ph idx="1"/>
            <p:extLst>
              <p:ext uri="{D42A27DB-BD31-4B8C-83A1-F6EECF244321}">
                <p14:modId xmlns:p14="http://schemas.microsoft.com/office/powerpoint/2010/main" val="826749920"/>
              </p:ext>
            </p:extLst>
          </p:nvPr>
        </p:nvGraphicFramePr>
        <p:xfrm>
          <a:off x="609599" y="1447800"/>
          <a:ext cx="6248401"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a:extLst>
              <a:ext uri="{FF2B5EF4-FFF2-40B4-BE49-F238E27FC236}">
                <a16:creationId xmlns:a16="http://schemas.microsoft.com/office/drawing/2014/main" id="{77464A2A-0610-4EE5-AF0A-BD69EABFC9C6}"/>
              </a:ext>
            </a:extLst>
          </p:cNvPr>
          <p:cNvSpPr txBox="1"/>
          <p:nvPr/>
        </p:nvSpPr>
        <p:spPr>
          <a:xfrm>
            <a:off x="6957312" y="1676401"/>
            <a:ext cx="1881888" cy="4893647"/>
          </a:xfrm>
          <a:prstGeom prst="rect">
            <a:avLst/>
          </a:prstGeom>
          <a:noFill/>
        </p:spPr>
        <p:txBody>
          <a:bodyPr wrap="square" rtlCol="0">
            <a:spAutoFit/>
          </a:bodyPr>
          <a:lstStyle/>
          <a:p>
            <a:r>
              <a:rPr lang="en-US" sz="1200" dirty="0"/>
              <a:t>This graph shows the history of apportionment. Changes.  Total enrollment (including RS, ALE and Dropout) is 21 students greater than in 23-24 (less than 1%).  Increases to the prototypical school funding model includes increases to counseling, nurses, social workers, psychologists, paras, secretaries, community engagement and student safety (increase of 2.8 certs, .11 Admin and 1.15 FTE classified).  There are also funded increases of 3.7% in salaries,7.1% in health benefits and a slight increase in retirement rates.  The MSOC’s also increased by 3%.</a:t>
            </a:r>
          </a:p>
        </p:txBody>
      </p:sp>
    </p:spTree>
    <p:extLst>
      <p:ext uri="{BB962C8B-B14F-4D97-AF65-F5344CB8AC3E}">
        <p14:creationId xmlns:p14="http://schemas.microsoft.com/office/powerpoint/2010/main" val="1810202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04F30-B8A4-408F-A9ED-6616A60A56DA}"/>
              </a:ext>
            </a:extLst>
          </p:cNvPr>
          <p:cNvSpPr>
            <a:spLocks noGrp="1"/>
          </p:cNvSpPr>
          <p:nvPr>
            <p:ph type="title"/>
          </p:nvPr>
        </p:nvSpPr>
        <p:spPr>
          <a:xfrm>
            <a:off x="609599" y="304800"/>
            <a:ext cx="7086600" cy="952500"/>
          </a:xfrm>
        </p:spPr>
        <p:txBody>
          <a:bodyPr>
            <a:noAutofit/>
          </a:bodyPr>
          <a:lstStyle/>
          <a:p>
            <a:pPr algn="ctr"/>
            <a:r>
              <a:rPr lang="en-US" sz="2000" dirty="0"/>
              <a:t>24-25 Budget</a:t>
            </a:r>
            <a:br>
              <a:rPr lang="en-US" sz="2000" dirty="0"/>
            </a:br>
            <a:r>
              <a:rPr lang="en-US" sz="2000" dirty="0"/>
              <a:t>22-23 Actual, 23-24 and 24-25 Budget Comparison – Revenues</a:t>
            </a:r>
          </a:p>
        </p:txBody>
      </p:sp>
      <p:sp>
        <p:nvSpPr>
          <p:cNvPr id="13" name="Content Placeholder 12">
            <a:extLst>
              <a:ext uri="{FF2B5EF4-FFF2-40B4-BE49-F238E27FC236}">
                <a16:creationId xmlns:a16="http://schemas.microsoft.com/office/drawing/2014/main" id="{622E9DFA-8BD2-416C-BF4E-D646CB5E1AD8}"/>
              </a:ext>
            </a:extLst>
          </p:cNvPr>
          <p:cNvSpPr>
            <a:spLocks noGrp="1"/>
          </p:cNvSpPr>
          <p:nvPr>
            <p:ph idx="1"/>
          </p:nvPr>
        </p:nvSpPr>
        <p:spPr>
          <a:xfrm>
            <a:off x="723899" y="5410200"/>
            <a:ext cx="6858000" cy="1295400"/>
          </a:xfrm>
        </p:spPr>
        <p:txBody>
          <a:bodyPr>
            <a:normAutofit fontScale="25000" lnSpcReduction="20000"/>
          </a:bodyPr>
          <a:lstStyle/>
          <a:p>
            <a:r>
              <a:rPr lang="en-US" sz="4000" dirty="0"/>
              <a:t>Slide shows year to year budget comparison of revenues.  Large increase in local taxes due to increase of levy from 2023 $6,100,000 to 2025 $7,050,000. State General Purpose include apportionment increases identified in previous slide.  Special Purpose increases in Special Education, Transportation and LAP (details on detail slide).  Federal Special Purpose much lower than in previous years due to requirements for ESSER (</a:t>
            </a:r>
            <a:r>
              <a:rPr lang="en-US" sz="4000" dirty="0" err="1"/>
              <a:t>Covid</a:t>
            </a:r>
            <a:r>
              <a:rPr lang="en-US" sz="4000" dirty="0"/>
              <a:t>) funds.  Must be spent by 9/30/2024 (must be spent before we receive the revenue).  Decrease from Other Districts for KWRL unfunded (state allocation has caught up to the growth so the unfunded amount that we bill the other districts for is much less) and Partners in Transition program has more Woodland students than in the past. Increased revenues from Other Entities includes funds from the ESD for the BEST new teacher mentoring program and the </a:t>
            </a:r>
            <a:r>
              <a:rPr lang="en-US" sz="4000" dirty="0" err="1"/>
              <a:t>Juul</a:t>
            </a:r>
            <a:r>
              <a:rPr lang="en-US" sz="4000" dirty="0"/>
              <a:t> Settlement funding.  Other Financing includes transfer of state forest funds from DSF to CPF and then transferred to GF to cover technology purchases.</a:t>
            </a:r>
          </a:p>
          <a:p>
            <a:endParaRPr lang="en-US" dirty="0"/>
          </a:p>
        </p:txBody>
      </p:sp>
      <p:pic>
        <p:nvPicPr>
          <p:cNvPr id="3" name="Picture 2">
            <a:extLst>
              <a:ext uri="{FF2B5EF4-FFF2-40B4-BE49-F238E27FC236}">
                <a16:creationId xmlns:a16="http://schemas.microsoft.com/office/drawing/2014/main" id="{55D138B5-E12F-4C26-99B2-31B3AB11F068}"/>
              </a:ext>
            </a:extLst>
          </p:cNvPr>
          <p:cNvPicPr>
            <a:picLocks noChangeAspect="1"/>
          </p:cNvPicPr>
          <p:nvPr/>
        </p:nvPicPr>
        <p:blipFill>
          <a:blip r:embed="rId2"/>
          <a:stretch>
            <a:fillRect/>
          </a:stretch>
        </p:blipFill>
        <p:spPr>
          <a:xfrm>
            <a:off x="1219200" y="1371600"/>
            <a:ext cx="6476999" cy="3924300"/>
          </a:xfrm>
          <a:prstGeom prst="rect">
            <a:avLst/>
          </a:prstGeom>
        </p:spPr>
      </p:pic>
    </p:spTree>
    <p:extLst>
      <p:ext uri="{BB962C8B-B14F-4D97-AF65-F5344CB8AC3E}">
        <p14:creationId xmlns:p14="http://schemas.microsoft.com/office/powerpoint/2010/main" val="35729952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21986</TotalTime>
  <Words>1634</Words>
  <Application>Microsoft Office PowerPoint</Application>
  <PresentationFormat>On-screen Show (4:3)</PresentationFormat>
  <Paragraphs>156</Paragraphs>
  <Slides>24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Century Gothic</vt:lpstr>
      <vt:lpstr>Trebuchet MS</vt:lpstr>
      <vt:lpstr>Wingdings 3</vt:lpstr>
      <vt:lpstr>Facet</vt:lpstr>
      <vt:lpstr>Woodland School District 2024-2025 Budget Summary</vt:lpstr>
      <vt:lpstr>24-25 Budget Enrollment History (including Running Start) – Budget to Actual</vt:lpstr>
      <vt:lpstr>24-25 Budget Historical Fund Balance/FB as a % of Expenditures</vt:lpstr>
      <vt:lpstr>24-25 Budget – General Fund History of Revenue/Expenditure/Fund Balance Summary</vt:lpstr>
      <vt:lpstr>24-25 Budget Sources and Uses Sheet (BEA)</vt:lpstr>
      <vt:lpstr>24-25 Budget Sources and Uses Sheet (Other Programs)</vt:lpstr>
      <vt:lpstr>24-25 Budget General Fund – Revenues by Source3 Budget General Fund – Revenues By Source </vt:lpstr>
      <vt:lpstr>24-25 Budget General Fund Apportionment Change Year over Year</vt:lpstr>
      <vt:lpstr>24-25 Budget 22-23 Actual, 23-24 and 24-25 Budget Comparison – Revenues</vt:lpstr>
      <vt:lpstr>24-25 Budget – Detailed Revenue Comparison</vt:lpstr>
      <vt:lpstr>24-25 Budget          Expenditure Comparison – By Object22-23 Budget Comparison – By Object</vt:lpstr>
      <vt:lpstr>24-25 Budget General Fund Expenditures - % of Total by Object</vt:lpstr>
      <vt:lpstr>24-25 Budget – Expenditures by Activity</vt:lpstr>
      <vt:lpstr>24-25 Budget Uses of Levy/Enrichment Funds</vt:lpstr>
      <vt:lpstr>24-25 Budget Transportation &amp; Food Service </vt:lpstr>
      <vt:lpstr>24-25 Budget Before and After School Care</vt:lpstr>
      <vt:lpstr>24-25 Budget History of Staff Changes</vt:lpstr>
      <vt:lpstr>24-25 Budget Certificated Staff Detail</vt:lpstr>
      <vt:lpstr>24-25 Budget Classified Staff Detail</vt:lpstr>
      <vt:lpstr>OTHER FUNDS</vt:lpstr>
      <vt:lpstr>CAPITAL PROJECTS FUND</vt:lpstr>
      <vt:lpstr>DEBT SERVICE FUND</vt:lpstr>
      <vt:lpstr>ASB FUND</vt:lpstr>
      <vt:lpstr>TRANSPORTATION VEHICLE FUND</vt:lpstr>
    </vt:vector>
  </TitlesOfParts>
  <Company>Camas School District #117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Woodland SD 19-20 Budget Presentation</dc:title>
  <dc:creator>donna.gregg;Stacy Brown</dc:creator>
  <cp:lastModifiedBy>Brown, Stacy</cp:lastModifiedBy>
  <cp:revision>886</cp:revision>
  <cp:lastPrinted>2024-08-06T01:19:09Z</cp:lastPrinted>
  <dcterms:created xsi:type="dcterms:W3CDTF">2010-10-18T22:51:52Z</dcterms:created>
  <dcterms:modified xsi:type="dcterms:W3CDTF">2024-08-06T01:54:10Z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