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90" autoAdjust="0"/>
    <p:restoredTop sz="94660"/>
  </p:normalViewPr>
  <p:slideViewPr>
    <p:cSldViewPr snapToGrid="0">
      <p:cViewPr varScale="1">
        <p:scale>
          <a:sx n="114" d="100"/>
          <a:sy n="114" d="100"/>
        </p:scale>
        <p:origin x="906" y="-2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1AEB2B2-775A-498D-96BD-240F894F7D48}" type="datetimeFigureOut">
              <a:rPr lang="en-US" smtClean="0"/>
              <a:t>2/14/2024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259212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EB2B2-775A-498D-96BD-240F894F7D48}" type="datetimeFigureOut">
              <a:rPr lang="en-US" smtClean="0"/>
              <a:t>2/14/2024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76168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EB2B2-775A-498D-96BD-240F894F7D48}" type="datetimeFigureOut">
              <a:rPr lang="en-US" smtClean="0"/>
              <a:t>2/14/2024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44434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EB2B2-775A-498D-96BD-240F894F7D48}" type="datetimeFigureOut">
              <a:rPr lang="en-US" smtClean="0"/>
              <a:t>2/14/2024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316304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AEB2B2-775A-498D-96BD-240F894F7D48}" type="datetimeFigureOut">
              <a:rPr lang="en-US" smtClean="0"/>
              <a:t>2/14/2024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08031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AEB2B2-775A-498D-96BD-240F894F7D48}" type="datetimeFigureOut">
              <a:rPr lang="en-US" smtClean="0"/>
              <a:t>2/14/2024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914508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AEB2B2-775A-498D-96BD-240F894F7D48}" type="datetimeFigureOut">
              <a:rPr lang="en-US" smtClean="0"/>
              <a:t>2/14/2024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352620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AEB2B2-775A-498D-96BD-240F894F7D48}" type="datetimeFigureOut">
              <a:rPr lang="en-US" smtClean="0"/>
              <a:t>2/14/2024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51089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EB2B2-775A-498D-96BD-240F894F7D48}" type="datetimeFigureOut">
              <a:rPr lang="en-US" smtClean="0"/>
              <a:t>2/14/2024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598332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2/14/2024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850098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2/14/2024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739083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9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EB2B2-775A-498D-96BD-240F894F7D48}" type="datetimeFigureOut">
              <a:rPr lang="en-US" smtClean="0"/>
              <a:t>2/14/2024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E6580-B9EC-43B6-BB55-B540F6816EEC}" type="slidenum">
              <a:rPr lang="en-US" smtClean="0"/>
              <a:t>‹#›</a:t>
            </a:fld>
            <a:endParaRPr lang="en-US" dirty="0"/>
          </a:p>
        </p:txBody>
      </p:sp>
    </p:spTree>
    <p:extLst>
      <p:ext uri="{BB962C8B-B14F-4D97-AF65-F5344CB8AC3E}">
        <p14:creationId xmlns:p14="http://schemas.microsoft.com/office/powerpoint/2010/main" val="2879345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4000"/>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23492" y="491298"/>
            <a:ext cx="9444507" cy="2380691"/>
          </a:xfrm>
        </p:spPr>
        <p:txBody>
          <a:bodyPr>
            <a:normAutofit/>
          </a:bodyPr>
          <a:lstStyle/>
          <a:p>
            <a:r>
              <a:rPr lang="en-US" sz="5000" b="1" i="1" dirty="0">
                <a:solidFill>
                  <a:schemeClr val="accent6">
                    <a:lumMod val="75000"/>
                  </a:schemeClr>
                </a:solidFill>
              </a:rPr>
              <a:t>Woodland Public Schools</a:t>
            </a:r>
          </a:p>
        </p:txBody>
      </p:sp>
      <p:sp>
        <p:nvSpPr>
          <p:cNvPr id="3" name="Subtitle 2"/>
          <p:cNvSpPr>
            <a:spLocks noGrp="1"/>
          </p:cNvSpPr>
          <p:nvPr>
            <p:ph type="subTitle" idx="1"/>
          </p:nvPr>
        </p:nvSpPr>
        <p:spPr>
          <a:xfrm>
            <a:off x="1388260" y="3222171"/>
            <a:ext cx="9144000" cy="1538515"/>
          </a:xfrm>
        </p:spPr>
        <p:txBody>
          <a:bodyPr>
            <a:normAutofit/>
          </a:bodyPr>
          <a:lstStyle/>
          <a:p>
            <a:r>
              <a:rPr lang="en-US" sz="3200" dirty="0">
                <a:solidFill>
                  <a:schemeClr val="accent6">
                    <a:lumMod val="75000"/>
                  </a:schemeClr>
                </a:solidFill>
              </a:rPr>
              <a:t>Facilities Report February</a:t>
            </a:r>
          </a:p>
          <a:p>
            <a:r>
              <a:rPr lang="en-US" sz="3200" dirty="0">
                <a:solidFill>
                  <a:schemeClr val="accent6">
                    <a:lumMod val="75000"/>
                  </a:schemeClr>
                </a:solidFill>
              </a:rPr>
              <a:t> 2024</a:t>
            </a:r>
          </a:p>
          <a:p>
            <a:endParaRPr lang="en-US" sz="3200" dirty="0">
              <a:solidFill>
                <a:schemeClr val="accent6">
                  <a:lumMod val="75000"/>
                </a:schemeClr>
              </a:solidFill>
            </a:endParaRPr>
          </a:p>
        </p:txBody>
      </p:sp>
    </p:spTree>
    <p:extLst>
      <p:ext uri="{BB962C8B-B14F-4D97-AF65-F5344CB8AC3E}">
        <p14:creationId xmlns:p14="http://schemas.microsoft.com/office/powerpoint/2010/main" val="115624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13287-C453-457B-8CB4-8DCCF3674F2E}"/>
              </a:ext>
            </a:extLst>
          </p:cNvPr>
          <p:cNvSpPr>
            <a:spLocks noGrp="1"/>
          </p:cNvSpPr>
          <p:nvPr>
            <p:ph type="title"/>
          </p:nvPr>
        </p:nvSpPr>
        <p:spPr>
          <a:xfrm>
            <a:off x="130030" y="130233"/>
            <a:ext cx="10515600" cy="549275"/>
          </a:xfrm>
        </p:spPr>
        <p:txBody>
          <a:bodyPr>
            <a:normAutofit/>
          </a:bodyPr>
          <a:lstStyle/>
          <a:p>
            <a:r>
              <a:rPr lang="en-US" sz="2800" i="1" u="sng" dirty="0"/>
              <a:t>Facilities Report </a:t>
            </a:r>
          </a:p>
        </p:txBody>
      </p:sp>
      <p:sp>
        <p:nvSpPr>
          <p:cNvPr id="3" name="TextBox 2">
            <a:extLst>
              <a:ext uri="{FF2B5EF4-FFF2-40B4-BE49-F238E27FC236}">
                <a16:creationId xmlns:a16="http://schemas.microsoft.com/office/drawing/2014/main" id="{02FC08E9-17F6-499E-9AE8-5B8EF480BF30}"/>
              </a:ext>
            </a:extLst>
          </p:cNvPr>
          <p:cNvSpPr txBox="1"/>
          <p:nvPr/>
        </p:nvSpPr>
        <p:spPr>
          <a:xfrm>
            <a:off x="223372" y="543594"/>
            <a:ext cx="11037903" cy="13018949"/>
          </a:xfrm>
          <a:prstGeom prst="rect">
            <a:avLst/>
          </a:prstGeom>
          <a:noFill/>
        </p:spPr>
        <p:txBody>
          <a:bodyPr wrap="square" rtlCol="0">
            <a:spAutoFit/>
          </a:bodyPr>
          <a:lstStyle/>
          <a:p>
            <a:endParaRPr lang="en-US" sz="1900" dirty="0"/>
          </a:p>
          <a:p>
            <a:pPr marL="342900" indent="-342900">
              <a:buFont typeface="Arial" panose="020B0604020202020204" pitchFamily="34" charset="0"/>
              <a:buChar char="•"/>
            </a:pPr>
            <a:r>
              <a:rPr lang="en-US" sz="1900" dirty="0"/>
              <a:t>January Winter Storm – Many school districts in our region experienced extensive damage to their buildings due to the recent winter storm. I’m happy to report that Woodland School District escaped old man winter’s wrath with only minor damage. We lost power at Yale Elementary for almost two days. We have an outside pump house that had a pipe freeze and break. Our maintenance team quickly repaired the broken pipe and restored the water supply to the school. We prepared well in advance of the storm and continually monitored the buildings for issues, including repairing and maintaining the heating systems through the event. We also called in our grounds crew early on to clear the parking lots and sidewalks so we could open the schools promptly once the weather warmed up.  </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LED Lighting Upgrades  – We are working with Cowlitz PUD on our LED lighting conversion. We are going to receive up to $8.00 per bulb in rebates from Cowlitz PUD. We are currently testing a few LED bulbs for best light temperature, bulb quality, and cost per bulb. </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5</a:t>
            </a:r>
            <a:r>
              <a:rPr lang="en-US" sz="1900" baseline="30000" dirty="0"/>
              <a:t>th</a:t>
            </a:r>
            <a:r>
              <a:rPr lang="en-US" sz="1900" dirty="0"/>
              <a:t> Street Drainage and Grading – With the heavy rain this fall and winter, </a:t>
            </a:r>
            <a:r>
              <a:rPr lang="en-US" sz="1900"/>
              <a:t>5</a:t>
            </a:r>
            <a:r>
              <a:rPr lang="en-US" sz="1900" baseline="30000"/>
              <a:t>th</a:t>
            </a:r>
            <a:r>
              <a:rPr lang="en-US" sz="1900"/>
              <a:t> Street </a:t>
            </a:r>
            <a:r>
              <a:rPr lang="en-US" sz="1900" dirty="0"/>
              <a:t>became a small lake with water levels exceeding 12” in the lowest points, and covering 80% of the roadway at the bend. This was creating a safety and traffic concern. We were able to dig up the existing dry well and rebuild the drainage system. The repair worked extremely well and has handled the extensive rainfall this winter.</a:t>
            </a:r>
          </a:p>
          <a:p>
            <a:pPr marL="342900" indent="-342900">
              <a:buFont typeface="Arial" panose="020B0604020202020204" pitchFamily="34" charset="0"/>
              <a:buChar char="•"/>
            </a:pPr>
            <a:endParaRPr lang="en-US" sz="1900" dirty="0"/>
          </a:p>
          <a:p>
            <a:r>
              <a:rPr lang="en-US" sz="1900" dirty="0"/>
              <a:t> </a:t>
            </a:r>
          </a:p>
          <a:p>
            <a:pPr marL="342900" indent="-342900">
              <a:buFont typeface="Arial" panose="020B0604020202020204" pitchFamily="34" charset="0"/>
              <a:buChar char="•"/>
            </a:pPr>
            <a:endParaRPr lang="en-US" sz="1900" dirty="0"/>
          </a:p>
          <a:p>
            <a:endParaRPr lang="en-US" sz="1900" dirty="0"/>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1900" dirty="0"/>
              <a:t>  </a:t>
            </a:r>
          </a:p>
          <a:p>
            <a:pPr marL="342900" indent="-342900">
              <a:buFont typeface="Arial" panose="020B0604020202020204" pitchFamily="34" charset="0"/>
              <a:buChar char="•"/>
            </a:pPr>
            <a:endParaRPr lang="en-US" sz="1900" dirty="0"/>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2000" dirty="0"/>
              <a:t> </a:t>
            </a:r>
          </a:p>
          <a:p>
            <a:endParaRPr lang="en-US" sz="2000" dirty="0"/>
          </a:p>
          <a:p>
            <a:r>
              <a:rPr lang="en-US" dirty="0"/>
              <a:t>  </a:t>
            </a:r>
          </a:p>
          <a:p>
            <a:pPr marL="285750"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r>
              <a:rPr lang="en-US" dirty="0"/>
              <a:t> </a:t>
            </a:r>
          </a:p>
          <a:p>
            <a:pPr lvl="1"/>
            <a:endParaRPr lang="en-US" sz="1700" dirty="0"/>
          </a:p>
          <a:p>
            <a:pPr marL="742950" lvl="1" indent="-285750">
              <a:buFont typeface="Arial" panose="020B0604020202020204" pitchFamily="34" charset="0"/>
              <a:buChar char="•"/>
            </a:pPr>
            <a:endParaRPr lang="en-US" sz="1700" dirty="0"/>
          </a:p>
          <a:p>
            <a:pPr marL="742950" lvl="1" indent="-285750">
              <a:buFont typeface="Arial" panose="020B0604020202020204" pitchFamily="34" charset="0"/>
              <a:buChar char="•"/>
            </a:pPr>
            <a:endParaRPr lang="en-US" sz="1700" dirty="0"/>
          </a:p>
          <a:p>
            <a:endParaRPr lang="en-US" sz="1700" dirty="0"/>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305502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103661</TotalTime>
  <Words>290</Words>
  <Application>Microsoft Office PowerPoint</Application>
  <PresentationFormat>Widescreen</PresentationFormat>
  <Paragraphs>35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Woodland Public Schools</vt:lpstr>
      <vt:lpstr>Facilities Report </vt:lpstr>
    </vt:vector>
  </TitlesOfParts>
  <Company>Woodland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Facilities and Safety</dc:title>
  <dc:creator>Landrigan, Scott</dc:creator>
  <cp:lastModifiedBy>Galloway, Nicole</cp:lastModifiedBy>
  <cp:revision>875</cp:revision>
  <cp:lastPrinted>2022-05-19T16:04:31Z</cp:lastPrinted>
  <dcterms:created xsi:type="dcterms:W3CDTF">2016-04-19T23:51:26Z</dcterms:created>
  <dcterms:modified xsi:type="dcterms:W3CDTF">2024-02-14T18:43:29Z</dcterms:modified>
</cp:coreProperties>
</file>