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07" r:id="rId2"/>
  </p:sldMasterIdLst>
  <p:notesMasterIdLst>
    <p:notesMasterId r:id="rId27"/>
  </p:notesMasterIdLst>
  <p:handoutMasterIdLst>
    <p:handoutMasterId r:id="rId28"/>
  </p:handoutMasterIdLst>
  <p:sldIdLst>
    <p:sldId id="256" r:id="rId3"/>
    <p:sldId id="268" r:id="rId4"/>
    <p:sldId id="292" r:id="rId5"/>
    <p:sldId id="289" r:id="rId6"/>
    <p:sldId id="278" r:id="rId7"/>
    <p:sldId id="273" r:id="rId8"/>
    <p:sldId id="294" r:id="rId9"/>
    <p:sldId id="298" r:id="rId10"/>
    <p:sldId id="296" r:id="rId11"/>
    <p:sldId id="291" r:id="rId12"/>
    <p:sldId id="297" r:id="rId13"/>
    <p:sldId id="299" r:id="rId14"/>
    <p:sldId id="260" r:id="rId15"/>
    <p:sldId id="265" r:id="rId16"/>
    <p:sldId id="266" r:id="rId17"/>
    <p:sldId id="275" r:id="rId18"/>
    <p:sldId id="300" r:id="rId19"/>
    <p:sldId id="301" r:id="rId20"/>
    <p:sldId id="302" r:id="rId21"/>
    <p:sldId id="264" r:id="rId22"/>
    <p:sldId id="267" r:id="rId23"/>
    <p:sldId id="274" r:id="rId24"/>
    <p:sldId id="270" r:id="rId25"/>
    <p:sldId id="271" r:id="rId26"/>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Green" initials="MG" lastIdx="12" clrIdx="0">
    <p:extLst>
      <p:ext uri="{19B8F6BF-5375-455C-9EA6-DF929625EA0E}">
        <p15:presenceInfo xmlns:p15="http://schemas.microsoft.com/office/powerpoint/2012/main" userId="Michael Gre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521" autoAdjust="0"/>
    <p:restoredTop sz="94376" autoAdjust="0"/>
  </p:normalViewPr>
  <p:slideViewPr>
    <p:cSldViewPr>
      <p:cViewPr varScale="1">
        <p:scale>
          <a:sx n="81" d="100"/>
          <a:sy n="81" d="100"/>
        </p:scale>
        <p:origin x="138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Sheet1!$A$2</c:f>
              <c:strCache>
                <c:ptCount val="1"/>
                <c:pt idx="0">
                  <c:v>BUDGETED</c:v>
                </c:pt>
              </c:strCache>
            </c:strRef>
          </c:tx>
          <c:spPr>
            <a:solidFill>
              <a:schemeClr val="accent1">
                <a:tint val="77000"/>
              </a:schemeClr>
            </a:solidFill>
            <a:ln>
              <a:noFill/>
            </a:ln>
            <a:effectLst/>
          </c:spPr>
          <c:invertIfNegative val="0"/>
          <c:cat>
            <c:strRef>
              <c:f>Sheet1!$B$1:$I$1</c:f>
              <c:strCache>
                <c:ptCount val="8"/>
                <c:pt idx="0">
                  <c:v>16-17</c:v>
                </c:pt>
                <c:pt idx="1">
                  <c:v>17-18</c:v>
                </c:pt>
                <c:pt idx="2">
                  <c:v>18-19</c:v>
                </c:pt>
                <c:pt idx="3">
                  <c:v>19-20</c:v>
                </c:pt>
                <c:pt idx="4">
                  <c:v>20-21</c:v>
                </c:pt>
                <c:pt idx="5">
                  <c:v>21-22</c:v>
                </c:pt>
                <c:pt idx="6">
                  <c:v>22-23</c:v>
                </c:pt>
                <c:pt idx="7">
                  <c:v>23-24</c:v>
                </c:pt>
              </c:strCache>
            </c:strRef>
          </c:cat>
          <c:val>
            <c:numRef>
              <c:f>Sheet1!$B$2:$I$2</c:f>
              <c:numCache>
                <c:formatCode>_(* #,##0_);_(* \(#,##0\);_(* "-"_);_(@_)</c:formatCode>
                <c:ptCount val="8"/>
                <c:pt idx="0">
                  <c:v>2273</c:v>
                </c:pt>
                <c:pt idx="1">
                  <c:v>2389</c:v>
                </c:pt>
                <c:pt idx="2">
                  <c:v>2460</c:v>
                </c:pt>
                <c:pt idx="3">
                  <c:v>2474</c:v>
                </c:pt>
                <c:pt idx="4">
                  <c:v>2438</c:v>
                </c:pt>
                <c:pt idx="5">
                  <c:v>2370</c:v>
                </c:pt>
                <c:pt idx="6">
                  <c:v>2361</c:v>
                </c:pt>
                <c:pt idx="7">
                  <c:v>2348</c:v>
                </c:pt>
              </c:numCache>
            </c:numRef>
          </c:val>
          <c:extLst>
            <c:ext xmlns:c16="http://schemas.microsoft.com/office/drawing/2014/chart" uri="{C3380CC4-5D6E-409C-BE32-E72D297353CC}">
              <c16:uniqueId val="{00000000-B08C-487F-B0D3-509CDD63BC7C}"/>
            </c:ext>
          </c:extLst>
        </c:ser>
        <c:ser>
          <c:idx val="1"/>
          <c:order val="1"/>
          <c:tx>
            <c:strRef>
              <c:f>Sheet1!$A$3</c:f>
              <c:strCache>
                <c:ptCount val="1"/>
                <c:pt idx="0">
                  <c:v>ACTUAL</c:v>
                </c:pt>
              </c:strCache>
            </c:strRef>
          </c:tx>
          <c:spPr>
            <a:solidFill>
              <a:schemeClr val="accent1">
                <a:shade val="76000"/>
              </a:schemeClr>
            </a:solidFill>
            <a:ln>
              <a:noFill/>
            </a:ln>
            <a:effectLst/>
          </c:spPr>
          <c:invertIfNegative val="0"/>
          <c:cat>
            <c:strRef>
              <c:f>Sheet1!$B$1:$I$1</c:f>
              <c:strCache>
                <c:ptCount val="8"/>
                <c:pt idx="0">
                  <c:v>16-17</c:v>
                </c:pt>
                <c:pt idx="1">
                  <c:v>17-18</c:v>
                </c:pt>
                <c:pt idx="2">
                  <c:v>18-19</c:v>
                </c:pt>
                <c:pt idx="3">
                  <c:v>19-20</c:v>
                </c:pt>
                <c:pt idx="4">
                  <c:v>20-21</c:v>
                </c:pt>
                <c:pt idx="5">
                  <c:v>21-22</c:v>
                </c:pt>
                <c:pt idx="6">
                  <c:v>22-23</c:v>
                </c:pt>
                <c:pt idx="7">
                  <c:v>23-24</c:v>
                </c:pt>
              </c:strCache>
            </c:strRef>
          </c:cat>
          <c:val>
            <c:numRef>
              <c:f>Sheet1!$B$3:$I$3</c:f>
              <c:numCache>
                <c:formatCode>_(* #,##0_);_(* \(#,##0\);_(* "-"_);_(@_)</c:formatCode>
                <c:ptCount val="8"/>
                <c:pt idx="0">
                  <c:v>2317</c:v>
                </c:pt>
                <c:pt idx="1">
                  <c:v>2420</c:v>
                </c:pt>
                <c:pt idx="2">
                  <c:v>2461</c:v>
                </c:pt>
                <c:pt idx="3">
                  <c:v>2477</c:v>
                </c:pt>
                <c:pt idx="4">
                  <c:v>2356</c:v>
                </c:pt>
                <c:pt idx="5">
                  <c:v>2334.56</c:v>
                </c:pt>
                <c:pt idx="6">
                  <c:v>2380.17</c:v>
                </c:pt>
              </c:numCache>
            </c:numRef>
          </c:val>
          <c:extLst>
            <c:ext xmlns:c16="http://schemas.microsoft.com/office/drawing/2014/chart" uri="{C3380CC4-5D6E-409C-BE32-E72D297353CC}">
              <c16:uniqueId val="{00000001-B08C-487F-B0D3-509CDD63BC7C}"/>
            </c:ext>
          </c:extLst>
        </c:ser>
        <c:dLbls>
          <c:showLegendKey val="0"/>
          <c:showVal val="0"/>
          <c:showCatName val="0"/>
          <c:showSerName val="0"/>
          <c:showPercent val="0"/>
          <c:showBubbleSize val="0"/>
        </c:dLbls>
        <c:gapWidth val="267"/>
        <c:overlap val="-43"/>
        <c:axId val="344567816"/>
        <c:axId val="411245552"/>
      </c:barChart>
      <c:catAx>
        <c:axId val="34456781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411245552"/>
        <c:crosses val="autoZero"/>
        <c:auto val="1"/>
        <c:lblAlgn val="ctr"/>
        <c:lblOffset val="100"/>
        <c:noMultiLvlLbl val="0"/>
      </c:catAx>
      <c:valAx>
        <c:axId val="411245552"/>
        <c:scaling>
          <c:orientation val="minMax"/>
        </c:scaling>
        <c:delete val="0"/>
        <c:axPos val="l"/>
        <c:majorGridlines>
          <c:spPr>
            <a:ln w="9525" cap="flat" cmpd="sng" algn="ctr">
              <a:solidFill>
                <a:schemeClr val="dk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344567816"/>
        <c:crosses val="autoZero"/>
        <c:crossBetween val="between"/>
      </c:valAx>
      <c:dTable>
        <c:showHorzBorder val="1"/>
        <c:showVertBorder val="1"/>
        <c:showOutline val="1"/>
        <c:showKeys val="1"/>
        <c:spPr>
          <a:noFill/>
          <a:ln w="9525" cap="flat" cmpd="sng" algn="ctr">
            <a:solidFill>
              <a:schemeClr val="dk1">
                <a:lumMod val="15000"/>
                <a:lumOff val="85000"/>
              </a:schemeClr>
            </a:solidFill>
            <a:round/>
          </a:ln>
          <a:effectLst/>
        </c:spPr>
        <c:txPr>
          <a:bodyPr rot="0" spcFirstLastPara="1" vertOverflow="ellipsis" vert="horz" wrap="square" anchor="ctr" anchorCtr="1"/>
          <a:lstStyle/>
          <a:p>
            <a:pPr rtl="0">
              <a:defRPr sz="1064" b="0" i="0" u="none" strike="noStrike" kern="1200" baseline="0">
                <a:solidFill>
                  <a:schemeClr val="dk1">
                    <a:lumMod val="65000"/>
                    <a:lumOff val="35000"/>
                  </a:schemeClr>
                </a:solidFill>
                <a:latin typeface="+mn-lt"/>
                <a:ea typeface="+mn-ea"/>
                <a:cs typeface="+mn-cs"/>
              </a:defRPr>
            </a:pPr>
            <a:endParaRPr lang="en-US"/>
          </a:p>
        </c:txPr>
      </c:dTable>
      <c:spPr>
        <a:pattFill prst="ltDnDiag">
          <a:fgClr>
            <a:schemeClr val="dk1">
              <a:lumMod val="15000"/>
              <a:lumOff val="85000"/>
            </a:schemeClr>
          </a:fgClr>
          <a:bgClr>
            <a:schemeClr val="lt1"/>
          </a:bgClr>
        </a:pattFill>
        <a:ln>
          <a:noFill/>
        </a:ln>
        <a:effectLst/>
      </c:spPr>
    </c:plotArea>
    <c:legend>
      <c:legendPos val="t"/>
      <c:layout>
        <c:manualLayout>
          <c:xMode val="edge"/>
          <c:yMode val="edge"/>
          <c:x val="0.66808041487884384"/>
          <c:y val="0.15739826849108896"/>
          <c:w val="0.21471631466627419"/>
          <c:h val="0.11867975700752066"/>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Sheet1!$C$1</c:f>
              <c:strCache>
                <c:ptCount val="1"/>
                <c:pt idx="0">
                  <c:v>Fund Balance</c:v>
                </c:pt>
              </c:strCache>
            </c:strRef>
          </c:tx>
          <c:spPr>
            <a:solidFill>
              <a:schemeClr val="accent2"/>
            </a:solidFill>
            <a:ln>
              <a:noFill/>
            </a:ln>
            <a:effectLst/>
          </c:spPr>
          <c:invertIfNegative val="0"/>
          <c:cat>
            <c:strRef>
              <c:f>Sheet1!$A$2:$A$9</c:f>
              <c:strCache>
                <c:ptCount val="8"/>
                <c:pt idx="0">
                  <c:v>2017</c:v>
                </c:pt>
                <c:pt idx="1">
                  <c:v>2018</c:v>
                </c:pt>
                <c:pt idx="2">
                  <c:v>2019</c:v>
                </c:pt>
                <c:pt idx="3">
                  <c:v>2020</c:v>
                </c:pt>
                <c:pt idx="4">
                  <c:v>2021</c:v>
                </c:pt>
                <c:pt idx="5">
                  <c:v>2022</c:v>
                </c:pt>
                <c:pt idx="6">
                  <c:v>2023 (Est)</c:v>
                </c:pt>
                <c:pt idx="7">
                  <c:v>2024 (Est)</c:v>
                </c:pt>
              </c:strCache>
            </c:strRef>
          </c:cat>
          <c:val>
            <c:numRef>
              <c:f>Sheet1!$C$2:$C$9</c:f>
              <c:numCache>
                <c:formatCode>"$"#,##0</c:formatCode>
                <c:ptCount val="8"/>
                <c:pt idx="0">
                  <c:v>2764560</c:v>
                </c:pt>
                <c:pt idx="1">
                  <c:v>2636629</c:v>
                </c:pt>
                <c:pt idx="2">
                  <c:v>2695935</c:v>
                </c:pt>
                <c:pt idx="3">
                  <c:v>3953697</c:v>
                </c:pt>
                <c:pt idx="4">
                  <c:v>4542036</c:v>
                </c:pt>
                <c:pt idx="5">
                  <c:v>5456894</c:v>
                </c:pt>
                <c:pt idx="6">
                  <c:v>4800000</c:v>
                </c:pt>
                <c:pt idx="7">
                  <c:v>4090881</c:v>
                </c:pt>
              </c:numCache>
            </c:numRef>
          </c:val>
          <c:extLst>
            <c:ext xmlns:c16="http://schemas.microsoft.com/office/drawing/2014/chart" uri="{C3380CC4-5D6E-409C-BE32-E72D297353CC}">
              <c16:uniqueId val="{00000001-2F19-40C6-BE10-3CC6A66D53DA}"/>
            </c:ext>
          </c:extLst>
        </c:ser>
        <c:dLbls>
          <c:showLegendKey val="0"/>
          <c:showVal val="0"/>
          <c:showCatName val="0"/>
          <c:showSerName val="0"/>
          <c:showPercent val="0"/>
          <c:showBubbleSize val="0"/>
        </c:dLbls>
        <c:gapWidth val="219"/>
        <c:axId val="1403607343"/>
        <c:axId val="1571327183"/>
      </c:barChart>
      <c:lineChart>
        <c:grouping val="standard"/>
        <c:varyColors val="0"/>
        <c:ser>
          <c:idx val="0"/>
          <c:order val="0"/>
          <c:tx>
            <c:strRef>
              <c:f>Sheet1!$B$1</c:f>
              <c:strCache>
                <c:ptCount val="1"/>
                <c:pt idx="0">
                  <c:v>% of Budgeted Exp</c:v>
                </c:pt>
              </c:strCache>
            </c:strRef>
          </c:tx>
          <c:spPr>
            <a:ln w="28575" cap="rnd">
              <a:solidFill>
                <a:schemeClr val="accent1"/>
              </a:solidFill>
              <a:round/>
            </a:ln>
            <a:effectLst/>
          </c:spPr>
          <c:marker>
            <c:symbol val="none"/>
          </c:marker>
          <c:cat>
            <c:strRef>
              <c:f>Sheet1!$A$2:$A$9</c:f>
              <c:strCache>
                <c:ptCount val="8"/>
                <c:pt idx="0">
                  <c:v>2017</c:v>
                </c:pt>
                <c:pt idx="1">
                  <c:v>2018</c:v>
                </c:pt>
                <c:pt idx="2">
                  <c:v>2019</c:v>
                </c:pt>
                <c:pt idx="3">
                  <c:v>2020</c:v>
                </c:pt>
                <c:pt idx="4">
                  <c:v>2021</c:v>
                </c:pt>
                <c:pt idx="5">
                  <c:v>2022</c:v>
                </c:pt>
                <c:pt idx="6">
                  <c:v>2023 (Est)</c:v>
                </c:pt>
                <c:pt idx="7">
                  <c:v>2024 (Est)</c:v>
                </c:pt>
              </c:strCache>
            </c:strRef>
          </c:cat>
          <c:val>
            <c:numRef>
              <c:f>Sheet1!$B$2:$B$9</c:f>
              <c:numCache>
                <c:formatCode>0.0%</c:formatCode>
                <c:ptCount val="8"/>
                <c:pt idx="0">
                  <c:v>9.1328898304034886E-2</c:v>
                </c:pt>
                <c:pt idx="1">
                  <c:v>7.8532697938138746E-2</c:v>
                </c:pt>
                <c:pt idx="2">
                  <c:v>7.1952160694613437E-2</c:v>
                </c:pt>
                <c:pt idx="3">
                  <c:v>9.8561013593986446E-2</c:v>
                </c:pt>
                <c:pt idx="4">
                  <c:v>0.10588956989708814</c:v>
                </c:pt>
                <c:pt idx="5">
                  <c:v>0.12357912665657164</c:v>
                </c:pt>
                <c:pt idx="6">
                  <c:v>0.1009246824536279</c:v>
                </c:pt>
                <c:pt idx="7">
                  <c:v>8.9474007449370702E-2</c:v>
                </c:pt>
              </c:numCache>
            </c:numRef>
          </c:val>
          <c:smooth val="0"/>
          <c:extLst>
            <c:ext xmlns:c16="http://schemas.microsoft.com/office/drawing/2014/chart" uri="{C3380CC4-5D6E-409C-BE32-E72D297353CC}">
              <c16:uniqueId val="{00000000-2F19-40C6-BE10-3CC6A66D53DA}"/>
            </c:ext>
          </c:extLst>
        </c:ser>
        <c:dLbls>
          <c:showLegendKey val="0"/>
          <c:showVal val="0"/>
          <c:showCatName val="0"/>
          <c:showSerName val="0"/>
          <c:showPercent val="0"/>
          <c:showBubbleSize val="0"/>
        </c:dLbls>
        <c:marker val="1"/>
        <c:smooth val="0"/>
        <c:axId val="1554655791"/>
        <c:axId val="1399266703"/>
      </c:lineChart>
      <c:valAx>
        <c:axId val="1571327183"/>
        <c:scaling>
          <c:orientation val="minMax"/>
        </c:scaling>
        <c:delete val="0"/>
        <c:axPos val="r"/>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Fund</a:t>
                </a:r>
                <a:r>
                  <a:rPr lang="en-US" baseline="0" dirty="0"/>
                  <a:t> Balance</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quot;$&quot;#,##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3607343"/>
        <c:crosses val="max"/>
        <c:crossBetween val="between"/>
      </c:valAx>
      <c:catAx>
        <c:axId val="1403607343"/>
        <c:scaling>
          <c:orientation val="minMax"/>
        </c:scaling>
        <c:delete val="1"/>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  </a:t>
                </a:r>
                <a:r>
                  <a:rPr lang="en-US" sz="1200" dirty="0"/>
                  <a:t>2017  2018     2019     2020    </a:t>
                </a:r>
                <a:r>
                  <a:rPr lang="en-US" sz="1200" baseline="0" dirty="0"/>
                  <a:t>  </a:t>
                </a:r>
                <a:r>
                  <a:rPr lang="en-US" sz="1200" dirty="0"/>
                  <a:t>2021     2022  2023 (</a:t>
                </a:r>
                <a:r>
                  <a:rPr lang="en-US" sz="1200" dirty="0" err="1"/>
                  <a:t>est</a:t>
                </a:r>
                <a:r>
                  <a:rPr lang="en-US" sz="1200" dirty="0"/>
                  <a:t>)  2024 (</a:t>
                </a:r>
                <a:r>
                  <a:rPr lang="en-US" sz="1200" dirty="0" err="1"/>
                  <a:t>est</a:t>
                </a:r>
                <a:r>
                  <a:rPr lang="en-US" sz="1200" dirty="0"/>
                  <a:t>)      </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crossAx val="1571327183"/>
        <c:crosses val="autoZero"/>
        <c:auto val="1"/>
        <c:lblAlgn val="ctr"/>
        <c:lblOffset val="100"/>
        <c:noMultiLvlLbl val="0"/>
      </c:catAx>
      <c:valAx>
        <c:axId val="1399266703"/>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FB %</a:t>
                </a:r>
                <a:r>
                  <a:rPr lang="en-US" baseline="0" dirty="0"/>
                  <a:t> of Expenditures</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54655791"/>
        <c:crosses val="autoZero"/>
        <c:crossBetween val="between"/>
      </c:valAx>
      <c:catAx>
        <c:axId val="1554655791"/>
        <c:scaling>
          <c:orientation val="minMax"/>
        </c:scaling>
        <c:delete val="1"/>
        <c:axPos val="b"/>
        <c:numFmt formatCode="General" sourceLinked="1"/>
        <c:majorTickMark val="out"/>
        <c:minorTickMark val="none"/>
        <c:tickLblPos val="nextTo"/>
        <c:crossAx val="1399266703"/>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18512726057415"/>
          <c:y val="3.7689547126502521E-2"/>
          <c:w val="0.76295099459277227"/>
          <c:h val="0.80551869935720033"/>
        </c:manualLayout>
      </c:layout>
      <c:barChart>
        <c:barDir val="bar"/>
        <c:grouping val="clustered"/>
        <c:varyColors val="0"/>
        <c:ser>
          <c:idx val="0"/>
          <c:order val="0"/>
          <c:tx>
            <c:strRef>
              <c:f>Sheet1!$B$1</c:f>
              <c:strCache>
                <c:ptCount val="1"/>
                <c:pt idx="0">
                  <c:v>Revenues</c:v>
                </c:pt>
              </c:strCache>
            </c:strRef>
          </c:tx>
          <c:spPr>
            <a:solidFill>
              <a:schemeClr val="accent1"/>
            </a:solidFill>
            <a:ln>
              <a:noFill/>
            </a:ln>
            <a:effectLst/>
          </c:spPr>
          <c:invertIfNegative val="0"/>
          <c:dLbls>
            <c:spPr>
              <a:noFill/>
              <a:ln>
                <a:noFill/>
              </a:ln>
              <a:effectLst/>
            </c:spPr>
            <c:txPr>
              <a:bodyPr rot="0" spcFirstLastPara="1" vertOverflow="overflow" horzOverflow="overflow" vert="horz" wrap="non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Sheet1!$A$2:$A$5</c:f>
              <c:strCache>
                <c:ptCount val="4"/>
                <c:pt idx="0">
                  <c:v>23-24</c:v>
                </c:pt>
                <c:pt idx="1">
                  <c:v>22-23</c:v>
                </c:pt>
                <c:pt idx="2">
                  <c:v>21-22</c:v>
                </c:pt>
                <c:pt idx="3">
                  <c:v>20-21</c:v>
                </c:pt>
              </c:strCache>
            </c:strRef>
          </c:cat>
          <c:val>
            <c:numRef>
              <c:f>Sheet1!$B$2:$B$5</c:f>
              <c:numCache>
                <c:formatCode>_("$"* #,##0_);_("$"* \(#,##0\);_("$"* "-"??_);_(@_)</c:formatCode>
                <c:ptCount val="4"/>
                <c:pt idx="0">
                  <c:v>7400000</c:v>
                </c:pt>
                <c:pt idx="1">
                  <c:v>6156000</c:v>
                </c:pt>
                <c:pt idx="2">
                  <c:v>5925924</c:v>
                </c:pt>
                <c:pt idx="3">
                  <c:v>5650000</c:v>
                </c:pt>
              </c:numCache>
            </c:numRef>
          </c:val>
          <c:extLst>
            <c:ext xmlns:c16="http://schemas.microsoft.com/office/drawing/2014/chart" uri="{C3380CC4-5D6E-409C-BE32-E72D297353CC}">
              <c16:uniqueId val="{00000000-D7CC-41E7-A2F4-64E76670DF6B}"/>
            </c:ext>
          </c:extLst>
        </c:ser>
        <c:ser>
          <c:idx val="1"/>
          <c:order val="1"/>
          <c:tx>
            <c:strRef>
              <c:f>Sheet1!$C$1</c:f>
              <c:strCache>
                <c:ptCount val="1"/>
                <c:pt idx="0">
                  <c:v>Expenditures</c:v>
                </c:pt>
              </c:strCache>
            </c:strRef>
          </c:tx>
          <c:spPr>
            <a:solidFill>
              <a:schemeClr val="accent3"/>
            </a:solidFill>
            <a:ln>
              <a:noFill/>
            </a:ln>
            <a:effectLst/>
          </c:spPr>
          <c:invertIfNegative val="0"/>
          <c:dLbls>
            <c:dLbl>
              <c:idx val="3"/>
              <c:layout>
                <c:manualLayout>
                  <c:x val="-0.4565928674289349"/>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BE7-4A2D-8CB8-85160D3C3D9F}"/>
                </c:ext>
              </c:extLst>
            </c:dLbl>
            <c:spPr>
              <a:noFill/>
              <a:ln>
                <a:noFill/>
              </a:ln>
              <a:effectLst/>
            </c:spPr>
            <c:txPr>
              <a:bodyPr rot="0" spcFirstLastPara="1" vertOverflow="ellipsis" vert="horz" wrap="non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Sheet1!$A$2:$A$5</c:f>
              <c:strCache>
                <c:ptCount val="4"/>
                <c:pt idx="0">
                  <c:v>23-24</c:v>
                </c:pt>
                <c:pt idx="1">
                  <c:v>22-23</c:v>
                </c:pt>
                <c:pt idx="2">
                  <c:v>21-22</c:v>
                </c:pt>
                <c:pt idx="3">
                  <c:v>20-21</c:v>
                </c:pt>
              </c:strCache>
            </c:strRef>
          </c:cat>
          <c:val>
            <c:numRef>
              <c:f>Sheet1!$C$2:$C$5</c:f>
              <c:numCache>
                <c:formatCode>_("$"* #,##0_);_("$"* \(#,##0\);_("$"* "-"??_);_(@_)</c:formatCode>
                <c:ptCount val="4"/>
                <c:pt idx="0">
                  <c:v>8388000</c:v>
                </c:pt>
                <c:pt idx="1">
                  <c:v>7570619</c:v>
                </c:pt>
                <c:pt idx="2">
                  <c:v>6790973</c:v>
                </c:pt>
                <c:pt idx="3">
                  <c:v>6681874</c:v>
                </c:pt>
              </c:numCache>
            </c:numRef>
          </c:val>
          <c:extLst>
            <c:ext xmlns:c16="http://schemas.microsoft.com/office/drawing/2014/chart" uri="{C3380CC4-5D6E-409C-BE32-E72D297353CC}">
              <c16:uniqueId val="{00000001-D7CC-41E7-A2F4-64E76670DF6B}"/>
            </c:ext>
          </c:extLst>
        </c:ser>
        <c:dLbls>
          <c:dLblPos val="inEnd"/>
          <c:showLegendKey val="0"/>
          <c:showVal val="1"/>
          <c:showCatName val="0"/>
          <c:showSerName val="0"/>
          <c:showPercent val="0"/>
          <c:showBubbleSize val="0"/>
        </c:dLbls>
        <c:gapWidth val="182"/>
        <c:axId val="412301144"/>
        <c:axId val="412301536"/>
      </c:barChart>
      <c:catAx>
        <c:axId val="412301144"/>
        <c:scaling>
          <c:orientation val="minMax"/>
        </c:scaling>
        <c:delete val="0"/>
        <c:axPos val="l"/>
        <c:numFmt formatCode="General" sourceLinked="1"/>
        <c:majorTickMark val="none"/>
        <c:minorTickMark val="none"/>
        <c:tickLblPos val="nextTo"/>
        <c:spPr>
          <a:noFill/>
          <a:ln w="12700" cap="rnd"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2301536"/>
        <c:crosses val="autoZero"/>
        <c:auto val="1"/>
        <c:lblAlgn val="ctr"/>
        <c:lblOffset val="100"/>
        <c:noMultiLvlLbl val="0"/>
      </c:catAx>
      <c:valAx>
        <c:axId val="412301536"/>
        <c:scaling>
          <c:orientation val="minMax"/>
        </c:scaling>
        <c:delete val="1"/>
        <c:axPos val="b"/>
        <c:majorGridlines>
          <c:spPr>
            <a:ln w="12700" cap="rnd" cmpd="sng" algn="ctr">
              <a:solidFill>
                <a:schemeClr val="tx1">
                  <a:lumMod val="15000"/>
                  <a:lumOff val="85000"/>
                </a:schemeClr>
              </a:solidFill>
              <a:prstDash val="solid"/>
              <a:round/>
            </a:ln>
            <a:effectLst/>
          </c:spPr>
        </c:majorGridlines>
        <c:numFmt formatCode="_(&quot;$&quot;* #,##0_);_(&quot;$&quot;* \(#,##0\);_(&quot;$&quot;* &quot;-&quot;??_);_(@_)" sourceLinked="1"/>
        <c:majorTickMark val="none"/>
        <c:minorTickMark val="none"/>
        <c:tickLblPos val="nextTo"/>
        <c:crossAx val="412301144"/>
        <c:crosses val="autoZero"/>
        <c:crossBetween val="between"/>
      </c:valAx>
      <c:spPr>
        <a:gradFill>
          <a:gsLst>
            <a:gs pos="0">
              <a:schemeClr val="lt1"/>
            </a:gs>
            <a:gs pos="39000">
              <a:schemeClr val="lt1"/>
            </a:gs>
            <a:gs pos="100000">
              <a:schemeClr val="lt1">
                <a:lumMod val="75000"/>
              </a:schemeClr>
            </a:gs>
          </a:gsLst>
          <a:path path="circle">
            <a:fillToRect l="50000" t="-80000" r="50000" b="180000"/>
          </a:path>
        </a:grad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gradFill>
      <a:gsLst>
        <a:gs pos="0">
          <a:schemeClr val="lt1"/>
        </a:gs>
        <a:gs pos="39000">
          <a:schemeClr val="lt1"/>
        </a:gs>
        <a:gs pos="100000">
          <a:schemeClr val="lt1">
            <a:lumMod val="75000"/>
          </a:schemeClr>
        </a:gs>
      </a:gsLst>
      <a:path path="circle">
        <a:fillToRect l="50000" t="-80000" r="50000" b="180000"/>
      </a:path>
    </a:gradFill>
    <a:ln w="12700" cap="rnd" cmpd="sng" algn="ctr">
      <a:noFill/>
      <a:prstDash val="soli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239472600370835"/>
          <c:y val="6.902504032801569E-3"/>
          <c:w val="0.62694787831100895"/>
          <c:h val="0.77686215427694372"/>
        </c:manualLayout>
      </c:layout>
      <c:barChart>
        <c:barDir val="bar"/>
        <c:grouping val="clustered"/>
        <c:varyColors val="0"/>
        <c:ser>
          <c:idx val="0"/>
          <c:order val="0"/>
          <c:tx>
            <c:strRef>
              <c:f>Sheet1!$B$1</c:f>
              <c:strCache>
                <c:ptCount val="1"/>
                <c:pt idx="0">
                  <c:v>Revenues</c:v>
                </c:pt>
              </c:strCache>
            </c:strRef>
          </c:tx>
          <c:spPr>
            <a:solidFill>
              <a:schemeClr val="accent1"/>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12700" cap="rnd" cmpd="sng" algn="ctr">
                      <a:solidFill>
                        <a:schemeClr val="dk1">
                          <a:lumMod val="50000"/>
                          <a:lumOff val="50000"/>
                        </a:schemeClr>
                      </a:solidFill>
                      <a:prstDash val="solid"/>
                      <a:round/>
                    </a:ln>
                    <a:effectLst/>
                  </c:spPr>
                </c15:leaderLines>
              </c:ext>
            </c:extLst>
          </c:dLbls>
          <c:cat>
            <c:strRef>
              <c:f>Sheet1!$A$2:$A$5</c:f>
              <c:strCache>
                <c:ptCount val="4"/>
                <c:pt idx="0">
                  <c:v>23-24</c:v>
                </c:pt>
                <c:pt idx="1">
                  <c:v>22-23</c:v>
                </c:pt>
                <c:pt idx="2">
                  <c:v>21-22</c:v>
                </c:pt>
                <c:pt idx="3">
                  <c:v>20-21</c:v>
                </c:pt>
              </c:strCache>
            </c:strRef>
          </c:cat>
          <c:val>
            <c:numRef>
              <c:f>Sheet1!$B$2:$B$5</c:f>
              <c:numCache>
                <c:formatCode>_("$"* #,##0_);_("$"* \(#,##0\);_("$"* "-"??_);_(@_)</c:formatCode>
                <c:ptCount val="4"/>
                <c:pt idx="0">
                  <c:v>1195229</c:v>
                </c:pt>
                <c:pt idx="1">
                  <c:v>1308378</c:v>
                </c:pt>
                <c:pt idx="2">
                  <c:v>1037887</c:v>
                </c:pt>
                <c:pt idx="3">
                  <c:v>958266</c:v>
                </c:pt>
              </c:numCache>
            </c:numRef>
          </c:val>
          <c:extLst>
            <c:ext xmlns:c16="http://schemas.microsoft.com/office/drawing/2014/chart" uri="{C3380CC4-5D6E-409C-BE32-E72D297353CC}">
              <c16:uniqueId val="{00000000-F7A3-423E-9CD1-40386DE8A5E9}"/>
            </c:ext>
          </c:extLst>
        </c:ser>
        <c:ser>
          <c:idx val="1"/>
          <c:order val="1"/>
          <c:tx>
            <c:strRef>
              <c:f>Sheet1!$C$1</c:f>
              <c:strCache>
                <c:ptCount val="1"/>
                <c:pt idx="0">
                  <c:v>Expenditures</c:v>
                </c:pt>
              </c:strCache>
            </c:strRef>
          </c:tx>
          <c:spPr>
            <a:solidFill>
              <a:schemeClr val="accent3"/>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12700" cap="rnd" cmpd="sng" algn="ctr">
                      <a:solidFill>
                        <a:schemeClr val="dk1">
                          <a:lumMod val="50000"/>
                          <a:lumOff val="50000"/>
                        </a:schemeClr>
                      </a:solidFill>
                      <a:prstDash val="solid"/>
                      <a:round/>
                    </a:ln>
                    <a:effectLst/>
                  </c:spPr>
                </c15:leaderLines>
              </c:ext>
            </c:extLst>
          </c:dLbls>
          <c:cat>
            <c:strRef>
              <c:f>Sheet1!$A$2:$A$5</c:f>
              <c:strCache>
                <c:ptCount val="4"/>
                <c:pt idx="0">
                  <c:v>23-24</c:v>
                </c:pt>
                <c:pt idx="1">
                  <c:v>22-23</c:v>
                </c:pt>
                <c:pt idx="2">
                  <c:v>21-22</c:v>
                </c:pt>
                <c:pt idx="3">
                  <c:v>20-21</c:v>
                </c:pt>
              </c:strCache>
            </c:strRef>
          </c:cat>
          <c:val>
            <c:numRef>
              <c:f>Sheet1!$C$2:$C$5</c:f>
              <c:numCache>
                <c:formatCode>_("$"* #,##0_);_("$"* \(#,##0\);_("$"* "-"??_);_(@_)</c:formatCode>
                <c:ptCount val="4"/>
                <c:pt idx="0">
                  <c:v>1289696</c:v>
                </c:pt>
                <c:pt idx="1">
                  <c:v>1344584</c:v>
                </c:pt>
                <c:pt idx="2">
                  <c:v>1167822</c:v>
                </c:pt>
                <c:pt idx="3">
                  <c:v>1208654</c:v>
                </c:pt>
              </c:numCache>
            </c:numRef>
          </c:val>
          <c:extLst>
            <c:ext xmlns:c16="http://schemas.microsoft.com/office/drawing/2014/chart" uri="{C3380CC4-5D6E-409C-BE32-E72D297353CC}">
              <c16:uniqueId val="{00000001-F7A3-423E-9CD1-40386DE8A5E9}"/>
            </c:ext>
          </c:extLst>
        </c:ser>
        <c:dLbls>
          <c:dLblPos val="inEnd"/>
          <c:showLegendKey val="0"/>
          <c:showVal val="1"/>
          <c:showCatName val="0"/>
          <c:showSerName val="0"/>
          <c:showPercent val="0"/>
          <c:showBubbleSize val="0"/>
        </c:dLbls>
        <c:gapWidth val="65"/>
        <c:axId val="412302320"/>
        <c:axId val="344567032"/>
      </c:barChart>
      <c:catAx>
        <c:axId val="412302320"/>
        <c:scaling>
          <c:orientation val="minMax"/>
        </c:scaling>
        <c:delete val="0"/>
        <c:axPos val="l"/>
        <c:numFmt formatCode="General" sourceLinked="1"/>
        <c:majorTickMark val="none"/>
        <c:minorTickMark val="none"/>
        <c:tickLblPos val="nextTo"/>
        <c:spPr>
          <a:noFill/>
          <a:ln w="19050" cap="rnd" cmpd="sng" algn="ctr">
            <a:solidFill>
              <a:schemeClr val="dk1">
                <a:lumMod val="75000"/>
                <a:lumOff val="25000"/>
              </a:schemeClr>
            </a:solidFill>
            <a:prstDash val="solid"/>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344567032"/>
        <c:crosses val="autoZero"/>
        <c:auto val="1"/>
        <c:lblAlgn val="ctr"/>
        <c:lblOffset val="100"/>
        <c:noMultiLvlLbl val="0"/>
      </c:catAx>
      <c:valAx>
        <c:axId val="344567032"/>
        <c:scaling>
          <c:orientation val="minMax"/>
        </c:scaling>
        <c:delete val="1"/>
        <c:axPos val="b"/>
        <c:majorGridlines>
          <c:spPr>
            <a:ln w="12700" cap="rnd" cmpd="sng" algn="ctr">
              <a:gradFill>
                <a:gsLst>
                  <a:gs pos="100000">
                    <a:schemeClr val="dk1">
                      <a:lumMod val="95000"/>
                      <a:lumOff val="5000"/>
                      <a:alpha val="42000"/>
                    </a:schemeClr>
                  </a:gs>
                  <a:gs pos="0">
                    <a:schemeClr val="lt1">
                      <a:lumMod val="75000"/>
                      <a:alpha val="36000"/>
                    </a:schemeClr>
                  </a:gs>
                </a:gsLst>
                <a:lin ang="5400000" scaled="0"/>
              </a:gradFill>
              <a:prstDash val="solid"/>
              <a:round/>
            </a:ln>
            <a:effectLst/>
          </c:spPr>
        </c:majorGridlines>
        <c:numFmt formatCode="_(&quot;$&quot;* #,##0_);_(&quot;$&quot;* \(#,##0\);_(&quot;$&quot;* &quot;-&quot;??_);_(@_)" sourceLinked="1"/>
        <c:majorTickMark val="none"/>
        <c:minorTickMark val="none"/>
        <c:tickLblPos val="nextTo"/>
        <c:crossAx val="4123023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12700" cap="rnd" cmpd="sng" algn="ctr">
      <a:solidFill>
        <a:schemeClr val="dk1">
          <a:lumMod val="25000"/>
          <a:lumOff val="75000"/>
        </a:schemeClr>
      </a:solidFill>
      <a:prstDash val="solid"/>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District</a:t>
            </a:r>
            <a:r>
              <a:rPr lang="en-US" baseline="0" dirty="0"/>
              <a:t> Staff</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487630881615473E-2"/>
          <c:y val="0.15812949640287771"/>
          <c:w val="0.89309967569380377"/>
          <c:h val="0.64536905908344189"/>
        </c:manualLayout>
      </c:layout>
      <c:barChart>
        <c:barDir val="col"/>
        <c:grouping val="clustered"/>
        <c:varyColors val="0"/>
        <c:ser>
          <c:idx val="0"/>
          <c:order val="0"/>
          <c:tx>
            <c:strRef>
              <c:f>Sheet1!$B$1</c:f>
              <c:strCache>
                <c:ptCount val="1"/>
                <c:pt idx="0">
                  <c:v>21-22 Actual</c:v>
                </c:pt>
              </c:strCache>
            </c:strRef>
          </c:tx>
          <c:spPr>
            <a:solidFill>
              <a:schemeClr val="accent1">
                <a:shade val="65000"/>
              </a:schemeClr>
            </a:solidFill>
            <a:ln>
              <a:noFill/>
            </a:ln>
            <a:effectLst/>
          </c:spPr>
          <c:invertIfNegative val="0"/>
          <c:cat>
            <c:strRef>
              <c:f>Sheet1!$A$2:$A$4</c:f>
              <c:strCache>
                <c:ptCount val="3"/>
                <c:pt idx="0">
                  <c:v>Admin</c:v>
                </c:pt>
                <c:pt idx="1">
                  <c:v>Certificated</c:v>
                </c:pt>
                <c:pt idx="2">
                  <c:v>Classified</c:v>
                </c:pt>
              </c:strCache>
            </c:strRef>
          </c:cat>
          <c:val>
            <c:numRef>
              <c:f>Sheet1!$B$2:$B$4</c:f>
              <c:numCache>
                <c:formatCode>General</c:formatCode>
                <c:ptCount val="3"/>
                <c:pt idx="0">
                  <c:v>11.2</c:v>
                </c:pt>
                <c:pt idx="1">
                  <c:v>154.30000000000001</c:v>
                </c:pt>
                <c:pt idx="2">
                  <c:v>183.88</c:v>
                </c:pt>
              </c:numCache>
            </c:numRef>
          </c:val>
          <c:extLst>
            <c:ext xmlns:c16="http://schemas.microsoft.com/office/drawing/2014/chart" uri="{C3380CC4-5D6E-409C-BE32-E72D297353CC}">
              <c16:uniqueId val="{00000000-A0CF-4BEB-B57F-9E32D09A5650}"/>
            </c:ext>
          </c:extLst>
        </c:ser>
        <c:ser>
          <c:idx val="1"/>
          <c:order val="1"/>
          <c:tx>
            <c:strRef>
              <c:f>Sheet1!$C$1</c:f>
              <c:strCache>
                <c:ptCount val="1"/>
                <c:pt idx="0">
                  <c:v>22-23 Budget2</c:v>
                </c:pt>
              </c:strCache>
            </c:strRef>
          </c:tx>
          <c:spPr>
            <a:solidFill>
              <a:schemeClr val="accent1"/>
            </a:solidFill>
            <a:ln>
              <a:noFill/>
            </a:ln>
            <a:effectLst/>
          </c:spPr>
          <c:invertIfNegative val="0"/>
          <c:cat>
            <c:strRef>
              <c:f>Sheet1!$A$2:$A$4</c:f>
              <c:strCache>
                <c:ptCount val="3"/>
                <c:pt idx="0">
                  <c:v>Admin</c:v>
                </c:pt>
                <c:pt idx="1">
                  <c:v>Certificated</c:v>
                </c:pt>
                <c:pt idx="2">
                  <c:v>Classified</c:v>
                </c:pt>
              </c:strCache>
            </c:strRef>
          </c:cat>
          <c:val>
            <c:numRef>
              <c:f>Sheet1!$C$2:$C$4</c:f>
              <c:numCache>
                <c:formatCode>General</c:formatCode>
                <c:ptCount val="3"/>
                <c:pt idx="0">
                  <c:v>10.199999999999999</c:v>
                </c:pt>
                <c:pt idx="1">
                  <c:v>167.87</c:v>
                </c:pt>
                <c:pt idx="2">
                  <c:v>190.96</c:v>
                </c:pt>
              </c:numCache>
            </c:numRef>
          </c:val>
          <c:extLst>
            <c:ext xmlns:c16="http://schemas.microsoft.com/office/drawing/2014/chart" uri="{C3380CC4-5D6E-409C-BE32-E72D297353CC}">
              <c16:uniqueId val="{00000001-A0CF-4BEB-B57F-9E32D09A5650}"/>
            </c:ext>
          </c:extLst>
        </c:ser>
        <c:ser>
          <c:idx val="2"/>
          <c:order val="2"/>
          <c:tx>
            <c:strRef>
              <c:f>Sheet1!$D$1</c:f>
              <c:strCache>
                <c:ptCount val="1"/>
                <c:pt idx="0">
                  <c:v>23-24 Budget</c:v>
                </c:pt>
              </c:strCache>
            </c:strRef>
          </c:tx>
          <c:spPr>
            <a:solidFill>
              <a:schemeClr val="accent1">
                <a:tint val="65000"/>
              </a:schemeClr>
            </a:solidFill>
            <a:ln>
              <a:noFill/>
            </a:ln>
            <a:effectLst/>
          </c:spPr>
          <c:invertIfNegative val="0"/>
          <c:cat>
            <c:strRef>
              <c:f>Sheet1!$A$2:$A$4</c:f>
              <c:strCache>
                <c:ptCount val="3"/>
                <c:pt idx="0">
                  <c:v>Admin</c:v>
                </c:pt>
                <c:pt idx="1">
                  <c:v>Certificated</c:v>
                </c:pt>
                <c:pt idx="2">
                  <c:v>Classified</c:v>
                </c:pt>
              </c:strCache>
            </c:strRef>
          </c:cat>
          <c:val>
            <c:numRef>
              <c:f>Sheet1!$D$2:$D$4</c:f>
              <c:numCache>
                <c:formatCode>General</c:formatCode>
                <c:ptCount val="3"/>
                <c:pt idx="0">
                  <c:v>10</c:v>
                </c:pt>
                <c:pt idx="1">
                  <c:v>154.56</c:v>
                </c:pt>
                <c:pt idx="2">
                  <c:v>170.05199999999999</c:v>
                </c:pt>
              </c:numCache>
            </c:numRef>
          </c:val>
          <c:extLst>
            <c:ext xmlns:c16="http://schemas.microsoft.com/office/drawing/2014/chart" uri="{C3380CC4-5D6E-409C-BE32-E72D297353CC}">
              <c16:uniqueId val="{00000002-A0CF-4BEB-B57F-9E32D09A5650}"/>
            </c:ext>
          </c:extLst>
        </c:ser>
        <c:dLbls>
          <c:showLegendKey val="0"/>
          <c:showVal val="0"/>
          <c:showCatName val="0"/>
          <c:showSerName val="0"/>
          <c:showPercent val="0"/>
          <c:showBubbleSize val="0"/>
        </c:dLbls>
        <c:gapWidth val="219"/>
        <c:axId val="710496160"/>
        <c:axId val="623847824"/>
      </c:barChart>
      <c:catAx>
        <c:axId val="7104961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3847824"/>
        <c:crosses val="autoZero"/>
        <c:auto val="1"/>
        <c:lblAlgn val="ctr"/>
        <c:lblOffset val="100"/>
        <c:noMultiLvlLbl val="0"/>
      </c:catAx>
      <c:valAx>
        <c:axId val="623847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049616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0.76471</cdr:x>
      <cdr:y>0.14894</cdr:y>
    </cdr:from>
    <cdr:to>
      <cdr:x>1</cdr:x>
      <cdr:y>0.21277</cdr:y>
    </cdr:to>
    <cdr:sp macro="" textlink="">
      <cdr:nvSpPr>
        <cdr:cNvPr id="2" name="TextBox 1"/>
        <cdr:cNvSpPr txBox="1"/>
      </cdr:nvSpPr>
      <cdr:spPr>
        <a:xfrm xmlns:a="http://schemas.openxmlformats.org/drawingml/2006/main">
          <a:off x="2971800" y="533400"/>
          <a:ext cx="9144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32" y="0"/>
            <a:ext cx="2972421" cy="465138"/>
          </a:xfrm>
          <a:prstGeom prst="rect">
            <a:avLst/>
          </a:prstGeom>
        </p:spPr>
        <p:txBody>
          <a:bodyPr vert="horz" lIns="91440" tIns="45720" rIns="91440" bIns="45720" rtlCol="0"/>
          <a:lstStyle>
            <a:lvl1pPr algn="r">
              <a:defRPr sz="1200"/>
            </a:lvl1pPr>
          </a:lstStyle>
          <a:p>
            <a:fld id="{D64E2401-7F29-4645-8E4E-D90ACACA5CD5}" type="datetimeFigureOut">
              <a:rPr lang="en-US" smtClean="0"/>
              <a:t>8/7/2023</a:t>
            </a:fld>
            <a:endParaRPr lang="en-US"/>
          </a:p>
        </p:txBody>
      </p:sp>
      <p:sp>
        <p:nvSpPr>
          <p:cNvPr id="4" name="Footer Placeholder 3"/>
          <p:cNvSpPr>
            <a:spLocks noGrp="1"/>
          </p:cNvSpPr>
          <p:nvPr>
            <p:ph type="ftr" sz="quarter" idx="2"/>
          </p:nvPr>
        </p:nvSpPr>
        <p:spPr>
          <a:xfrm>
            <a:off x="5"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32" y="8829675"/>
            <a:ext cx="2972421" cy="465138"/>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4820"/>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1"/>
            <a:ext cx="2971800" cy="464820"/>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8/7/2023</a:t>
            </a:fld>
            <a:endParaRPr lang="en-US"/>
          </a:p>
        </p:txBody>
      </p:sp>
      <p:sp>
        <p:nvSpPr>
          <p:cNvPr id="4" name="Slide Image Placeholder 3"/>
          <p:cNvSpPr>
            <a:spLocks noGrp="1" noRot="1" noChangeAspect="1"/>
          </p:cNvSpPr>
          <p:nvPr>
            <p:ph type="sldImg" idx="2"/>
          </p:nvPr>
        </p:nvSpPr>
        <p:spPr>
          <a:xfrm>
            <a:off x="1104900" y="696913"/>
            <a:ext cx="4648200" cy="3487737"/>
          </a:xfrm>
          <a:prstGeom prst="rect">
            <a:avLst/>
          </a:prstGeom>
          <a:noFill/>
          <a:ln w="12700">
            <a:solidFill>
              <a:prstClr val="black"/>
            </a:solidFill>
          </a:ln>
        </p:spPr>
        <p:txBody>
          <a:bodyPr vert="horz" lIns="93744" tIns="46872" rIns="93744" bIns="46872" rtlCol="0" anchor="ctr"/>
          <a:lstStyle/>
          <a:p>
            <a:pPr lvl="0"/>
            <a:endParaRPr lang="en-US" noProof="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3744" tIns="46872" rIns="93744" bIns="4687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11</a:t>
            </a:fld>
            <a:endParaRPr lang="en-US"/>
          </a:p>
        </p:txBody>
      </p:sp>
    </p:spTree>
    <p:extLst>
      <p:ext uri="{BB962C8B-B14F-4D97-AF65-F5344CB8AC3E}">
        <p14:creationId xmlns:p14="http://schemas.microsoft.com/office/powerpoint/2010/main" val="1413573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14</a:t>
            </a:fld>
            <a:endParaRPr lang="en-US"/>
          </a:p>
        </p:txBody>
      </p:sp>
    </p:spTree>
    <p:extLst>
      <p:ext uri="{BB962C8B-B14F-4D97-AF65-F5344CB8AC3E}">
        <p14:creationId xmlns:p14="http://schemas.microsoft.com/office/powerpoint/2010/main" val="2194820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15</a:t>
            </a:fld>
            <a:endParaRPr lang="en-US"/>
          </a:p>
        </p:txBody>
      </p:sp>
    </p:spTree>
    <p:extLst>
      <p:ext uri="{BB962C8B-B14F-4D97-AF65-F5344CB8AC3E}">
        <p14:creationId xmlns:p14="http://schemas.microsoft.com/office/powerpoint/2010/main" val="29466539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16</a:t>
            </a:fld>
            <a:endParaRPr lang="en-US"/>
          </a:p>
        </p:txBody>
      </p:sp>
    </p:spTree>
    <p:extLst>
      <p:ext uri="{BB962C8B-B14F-4D97-AF65-F5344CB8AC3E}">
        <p14:creationId xmlns:p14="http://schemas.microsoft.com/office/powerpoint/2010/main" val="2557856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20</a:t>
            </a:fld>
            <a:endParaRPr lang="en-US"/>
          </a:p>
        </p:txBody>
      </p:sp>
    </p:spTree>
    <p:extLst>
      <p:ext uri="{BB962C8B-B14F-4D97-AF65-F5344CB8AC3E}">
        <p14:creationId xmlns:p14="http://schemas.microsoft.com/office/powerpoint/2010/main" val="2500422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21</a:t>
            </a:fld>
            <a:endParaRPr lang="en-US"/>
          </a:p>
        </p:txBody>
      </p:sp>
    </p:spTree>
    <p:extLst>
      <p:ext uri="{BB962C8B-B14F-4D97-AF65-F5344CB8AC3E}">
        <p14:creationId xmlns:p14="http://schemas.microsoft.com/office/powerpoint/2010/main" val="19755916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22</a:t>
            </a:fld>
            <a:endParaRPr lang="en-US"/>
          </a:p>
        </p:txBody>
      </p:sp>
    </p:spTree>
    <p:extLst>
      <p:ext uri="{BB962C8B-B14F-4D97-AF65-F5344CB8AC3E}">
        <p14:creationId xmlns:p14="http://schemas.microsoft.com/office/powerpoint/2010/main" val="5277617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23</a:t>
            </a:fld>
            <a:endParaRPr lang="en-US"/>
          </a:p>
        </p:txBody>
      </p:sp>
    </p:spTree>
    <p:extLst>
      <p:ext uri="{BB962C8B-B14F-4D97-AF65-F5344CB8AC3E}">
        <p14:creationId xmlns:p14="http://schemas.microsoft.com/office/powerpoint/2010/main" val="719075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24</a:t>
            </a:fld>
            <a:endParaRPr lang="en-US"/>
          </a:p>
        </p:txBody>
      </p:sp>
    </p:spTree>
    <p:extLst>
      <p:ext uri="{BB962C8B-B14F-4D97-AF65-F5344CB8AC3E}">
        <p14:creationId xmlns:p14="http://schemas.microsoft.com/office/powerpoint/2010/main" val="2111495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a:t>
            </a:fld>
            <a:endParaRPr lang="en-US"/>
          </a:p>
        </p:txBody>
      </p:sp>
    </p:spTree>
    <p:extLst>
      <p:ext uri="{BB962C8B-B14F-4D97-AF65-F5344CB8AC3E}">
        <p14:creationId xmlns:p14="http://schemas.microsoft.com/office/powerpoint/2010/main" val="931525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3</a:t>
            </a:fld>
            <a:endParaRPr lang="en-US"/>
          </a:p>
        </p:txBody>
      </p:sp>
    </p:spTree>
    <p:extLst>
      <p:ext uri="{BB962C8B-B14F-4D97-AF65-F5344CB8AC3E}">
        <p14:creationId xmlns:p14="http://schemas.microsoft.com/office/powerpoint/2010/main" val="955429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4</a:t>
            </a:fld>
            <a:endParaRPr lang="en-US"/>
          </a:p>
        </p:txBody>
      </p:sp>
    </p:spTree>
    <p:extLst>
      <p:ext uri="{BB962C8B-B14F-4D97-AF65-F5344CB8AC3E}">
        <p14:creationId xmlns:p14="http://schemas.microsoft.com/office/powerpoint/2010/main" val="3230869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5</a:t>
            </a:fld>
            <a:endParaRPr lang="en-US"/>
          </a:p>
        </p:txBody>
      </p:sp>
    </p:spTree>
    <p:extLst>
      <p:ext uri="{BB962C8B-B14F-4D97-AF65-F5344CB8AC3E}">
        <p14:creationId xmlns:p14="http://schemas.microsoft.com/office/powerpoint/2010/main" val="813744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6</a:t>
            </a:fld>
            <a:endParaRPr lang="en-US"/>
          </a:p>
        </p:txBody>
      </p:sp>
    </p:spTree>
    <p:extLst>
      <p:ext uri="{BB962C8B-B14F-4D97-AF65-F5344CB8AC3E}">
        <p14:creationId xmlns:p14="http://schemas.microsoft.com/office/powerpoint/2010/main" val="2092642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7</a:t>
            </a:fld>
            <a:endParaRPr lang="en-US"/>
          </a:p>
        </p:txBody>
      </p:sp>
    </p:spTree>
    <p:extLst>
      <p:ext uri="{BB962C8B-B14F-4D97-AF65-F5344CB8AC3E}">
        <p14:creationId xmlns:p14="http://schemas.microsoft.com/office/powerpoint/2010/main" val="3354749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9</a:t>
            </a:fld>
            <a:endParaRPr lang="en-US"/>
          </a:p>
        </p:txBody>
      </p:sp>
    </p:spTree>
    <p:extLst>
      <p:ext uri="{BB962C8B-B14F-4D97-AF65-F5344CB8AC3E}">
        <p14:creationId xmlns:p14="http://schemas.microsoft.com/office/powerpoint/2010/main" val="2992435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10</a:t>
            </a:fld>
            <a:endParaRPr lang="en-US"/>
          </a:p>
        </p:txBody>
      </p:sp>
    </p:spTree>
    <p:extLst>
      <p:ext uri="{BB962C8B-B14F-4D97-AF65-F5344CB8AC3E}">
        <p14:creationId xmlns:p14="http://schemas.microsoft.com/office/powerpoint/2010/main" val="22538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669685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718387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554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6198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35022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847365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908480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83823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956779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851184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4070149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717586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52855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353403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416608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8/7/2023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53613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15942040-786F-48B9-85DF-2F38A900C966}" type="datetimeFigureOut">
              <a:rPr lang="en-US" smtClean="0"/>
              <a:pPr>
                <a:defRPr/>
              </a:pPr>
              <a:t>8/7/2023</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283334811"/>
      </p:ext>
    </p:extLst>
  </p:cSld>
  <p:clrMap bg1="lt1" tx1="dk1" bg2="lt2" tx2="dk2" accent1="accent1" accent2="accent2" accent3="accent3" accent4="accent4" accent5="accent5" accent6="accent6" hlink="hlink" folHlink="folHlink"/>
  <p:sldLayoutIdLst>
    <p:sldLayoutId id="2147484708" r:id="rId1"/>
    <p:sldLayoutId id="2147484709" r:id="rId2"/>
    <p:sldLayoutId id="2147484710" r:id="rId3"/>
    <p:sldLayoutId id="2147484711" r:id="rId4"/>
    <p:sldLayoutId id="2147484712" r:id="rId5"/>
    <p:sldLayoutId id="2147484713" r:id="rId6"/>
    <p:sldLayoutId id="2147484714" r:id="rId7"/>
    <p:sldLayoutId id="2147484715" r:id="rId8"/>
    <p:sldLayoutId id="2147484716" r:id="rId9"/>
    <p:sldLayoutId id="2147484717" r:id="rId10"/>
    <p:sldLayoutId id="2147484718" r:id="rId11"/>
    <p:sldLayoutId id="2147484719" r:id="rId12"/>
    <p:sldLayoutId id="2147484720" r:id="rId13"/>
    <p:sldLayoutId id="2147484721" r:id="rId14"/>
    <p:sldLayoutId id="2147484722" r:id="rId15"/>
    <p:sldLayoutId id="21474847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a:bodyPr>
          <a:lstStyle/>
          <a:p>
            <a:pPr algn="l"/>
            <a:r>
              <a:rPr lang="en-US" sz="4000" dirty="0"/>
              <a:t>Woodland School District</a:t>
            </a:r>
            <a:br>
              <a:rPr lang="en-US" sz="4000" dirty="0"/>
            </a:br>
            <a:r>
              <a:rPr lang="en-US" sz="4000" dirty="0"/>
              <a:t>2023-24 BUDGET Summary</a:t>
            </a:r>
          </a:p>
        </p:txBody>
      </p:sp>
      <p:sp>
        <p:nvSpPr>
          <p:cNvPr id="3" name="Subtitle 2"/>
          <p:cNvSpPr>
            <a:spLocks noGrp="1"/>
          </p:cNvSpPr>
          <p:nvPr>
            <p:ph type="subTitle" idx="1"/>
          </p:nvPr>
        </p:nvSpPr>
        <p:spPr>
          <a:xfrm>
            <a:off x="2590800" y="3733800"/>
            <a:ext cx="4648200" cy="1752600"/>
          </a:xfrm>
        </p:spPr>
        <p:txBody>
          <a:bodyPr rtlCol="0">
            <a:normAutofit/>
          </a:bodyPr>
          <a:lstStyle/>
          <a:p>
            <a:pPr fontAlgn="auto">
              <a:spcAft>
                <a:spcPts val="0"/>
              </a:spcAft>
              <a:buFont typeface="Arial" pitchFamily="34" charset="0"/>
              <a:buNone/>
              <a:defRPr/>
            </a:pPr>
            <a:r>
              <a:rPr lang="en-US" dirty="0"/>
              <a:t>Presented by:</a:t>
            </a:r>
          </a:p>
          <a:p>
            <a:pPr fontAlgn="auto">
              <a:spcAft>
                <a:spcPts val="0"/>
              </a:spcAft>
              <a:buFont typeface="Arial" pitchFamily="34" charset="0"/>
              <a:buNone/>
              <a:defRPr/>
            </a:pPr>
            <a:r>
              <a:rPr lang="en-US" dirty="0"/>
              <a:t>Stacy Brown</a:t>
            </a:r>
          </a:p>
          <a:p>
            <a:pPr fontAlgn="auto">
              <a:spcAft>
                <a:spcPts val="0"/>
              </a:spcAft>
              <a:buFont typeface="Arial" pitchFamily="34" charset="0"/>
              <a:buNone/>
              <a:defRPr/>
            </a:pPr>
            <a:r>
              <a:rPr lang="en-US" dirty="0"/>
              <a:t>Executive Director of Business Services</a:t>
            </a:r>
          </a:p>
          <a:p>
            <a:pPr fontAlgn="auto">
              <a:spcAft>
                <a:spcPts val="0"/>
              </a:spcAft>
              <a:buFont typeface="Arial" pitchFamily="34" charset="0"/>
              <a:buNone/>
              <a:defRPr/>
            </a:pPr>
            <a:r>
              <a:rPr lang="en-US" dirty="0"/>
              <a:t>August 10,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D6473-7A29-4B06-B7B6-C3B1A9F499BF}"/>
              </a:ext>
            </a:extLst>
          </p:cNvPr>
          <p:cNvSpPr>
            <a:spLocks noGrp="1"/>
          </p:cNvSpPr>
          <p:nvPr>
            <p:ph type="title"/>
          </p:nvPr>
        </p:nvSpPr>
        <p:spPr>
          <a:xfrm>
            <a:off x="609600" y="304579"/>
            <a:ext cx="6347714" cy="609600"/>
          </a:xfrm>
        </p:spPr>
        <p:txBody>
          <a:bodyPr>
            <a:normAutofit/>
          </a:bodyPr>
          <a:lstStyle/>
          <a:p>
            <a:pPr algn="ctr"/>
            <a:r>
              <a:rPr lang="en-US" sz="1600" dirty="0"/>
              <a:t>23-24 Budget</a:t>
            </a:r>
            <a:br>
              <a:rPr lang="en-US" sz="1600" dirty="0"/>
            </a:br>
            <a:r>
              <a:rPr lang="en-US" sz="1600" dirty="0"/>
              <a:t>General Fund Expenditures - % of Total by Object</a:t>
            </a:r>
          </a:p>
        </p:txBody>
      </p:sp>
      <p:sp>
        <p:nvSpPr>
          <p:cNvPr id="8" name="TextBox 7">
            <a:extLst>
              <a:ext uri="{FF2B5EF4-FFF2-40B4-BE49-F238E27FC236}">
                <a16:creationId xmlns:a16="http://schemas.microsoft.com/office/drawing/2014/main" id="{2B587D49-A1DE-451E-B80B-85A803F7B7DD}"/>
              </a:ext>
            </a:extLst>
          </p:cNvPr>
          <p:cNvSpPr txBox="1"/>
          <p:nvPr/>
        </p:nvSpPr>
        <p:spPr>
          <a:xfrm>
            <a:off x="381000" y="5562600"/>
            <a:ext cx="8077199" cy="646331"/>
          </a:xfrm>
          <a:prstGeom prst="rect">
            <a:avLst/>
          </a:prstGeom>
          <a:noFill/>
        </p:spPr>
        <p:txBody>
          <a:bodyPr wrap="square" rtlCol="0">
            <a:spAutoFit/>
          </a:bodyPr>
          <a:lstStyle/>
          <a:p>
            <a:r>
              <a:rPr lang="en-US" dirty="0"/>
              <a:t>Salaries and benefits account for 83% of total expenditures.   This is down from 84% last year, due to decreased staffing. </a:t>
            </a:r>
          </a:p>
        </p:txBody>
      </p:sp>
      <p:pic>
        <p:nvPicPr>
          <p:cNvPr id="13" name="Content Placeholder 12">
            <a:extLst>
              <a:ext uri="{FF2B5EF4-FFF2-40B4-BE49-F238E27FC236}">
                <a16:creationId xmlns:a16="http://schemas.microsoft.com/office/drawing/2014/main" id="{44F3D2E4-5573-4953-A40A-6ABEF7BE1A89}"/>
              </a:ext>
            </a:extLst>
          </p:cNvPr>
          <p:cNvPicPr>
            <a:picLocks noGrp="1" noChangeAspect="1"/>
          </p:cNvPicPr>
          <p:nvPr>
            <p:ph sz="half" idx="1"/>
          </p:nvPr>
        </p:nvPicPr>
        <p:blipFill>
          <a:blip r:embed="rId3"/>
          <a:stretch>
            <a:fillRect/>
          </a:stretch>
        </p:blipFill>
        <p:spPr>
          <a:xfrm>
            <a:off x="914400" y="1295400"/>
            <a:ext cx="6042914" cy="4038599"/>
          </a:xfrm>
          <a:prstGeom prst="rect">
            <a:avLst/>
          </a:prstGeom>
        </p:spPr>
      </p:pic>
    </p:spTree>
    <p:extLst>
      <p:ext uri="{BB962C8B-B14F-4D97-AF65-F5344CB8AC3E}">
        <p14:creationId xmlns:p14="http://schemas.microsoft.com/office/powerpoint/2010/main" val="4184026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973F4-57C3-4D40-ACEB-486E8A5C32EF}"/>
              </a:ext>
            </a:extLst>
          </p:cNvPr>
          <p:cNvSpPr>
            <a:spLocks noGrp="1"/>
          </p:cNvSpPr>
          <p:nvPr>
            <p:ph type="title"/>
          </p:nvPr>
        </p:nvSpPr>
        <p:spPr>
          <a:xfrm>
            <a:off x="609599" y="609600"/>
            <a:ext cx="6347713" cy="685800"/>
          </a:xfrm>
        </p:spPr>
        <p:txBody>
          <a:bodyPr>
            <a:normAutofit fontScale="90000"/>
          </a:bodyPr>
          <a:lstStyle/>
          <a:p>
            <a:pPr algn="ctr"/>
            <a:r>
              <a:rPr lang="en-US" sz="1600" dirty="0"/>
              <a:t>    </a:t>
            </a:r>
            <a:r>
              <a:rPr lang="en-US" sz="1800" dirty="0"/>
              <a:t>23-24 Budget</a:t>
            </a:r>
            <a:br>
              <a:rPr lang="en-US" sz="1800" dirty="0"/>
            </a:br>
            <a:r>
              <a:rPr lang="en-US" sz="1800" dirty="0"/>
              <a:t>                           Expenditure Comparison – By Category</a:t>
            </a:r>
            <a:r>
              <a:rPr lang="en-US" sz="1800" dirty="0">
                <a:solidFill>
                  <a:prstClr val="white"/>
                </a:solidFill>
              </a:rPr>
              <a:t>-23 </a:t>
            </a:r>
            <a:r>
              <a:rPr lang="en-US" sz="1600" dirty="0">
                <a:solidFill>
                  <a:prstClr val="white"/>
                </a:solidFill>
              </a:rPr>
              <a:t>and 22-23 Budget Comparison – By Program</a:t>
            </a:r>
            <a:endParaRPr lang="en-US" dirty="0"/>
          </a:p>
        </p:txBody>
      </p:sp>
      <p:sp>
        <p:nvSpPr>
          <p:cNvPr id="5" name="TextBox 4">
            <a:extLst>
              <a:ext uri="{FF2B5EF4-FFF2-40B4-BE49-F238E27FC236}">
                <a16:creationId xmlns:a16="http://schemas.microsoft.com/office/drawing/2014/main" id="{F78D6119-C028-4811-A149-0450F2FC9C87}"/>
              </a:ext>
            </a:extLst>
          </p:cNvPr>
          <p:cNvSpPr txBox="1"/>
          <p:nvPr/>
        </p:nvSpPr>
        <p:spPr>
          <a:xfrm>
            <a:off x="605245" y="5357949"/>
            <a:ext cx="7696200" cy="707886"/>
          </a:xfrm>
          <a:prstGeom prst="rect">
            <a:avLst/>
          </a:prstGeom>
          <a:noFill/>
        </p:spPr>
        <p:txBody>
          <a:bodyPr wrap="square" rtlCol="0">
            <a:spAutoFit/>
          </a:bodyPr>
          <a:lstStyle/>
          <a:p>
            <a:r>
              <a:rPr lang="en-US" sz="800" dirty="0"/>
              <a:t>Almost all programs are decreased due to salary and benefit cuts.  Regular Instruction decrease is higher because some staff that were previously in Basic Ed were moved to Federal (ESSER) funds.  In past years some of these funds were used for professional development, technology and curriculum materials. Compensatory Education decreases due to decreases in Title One and the loss of TEAM High Poverty LAP funding and classified funding decreases in the ML program).  Special Education expenditures did not take the hit that the other programs took with the levy reductions as we are required to provide the level of services identified in student IEP’s. </a:t>
            </a:r>
          </a:p>
        </p:txBody>
      </p:sp>
      <p:pic>
        <p:nvPicPr>
          <p:cNvPr id="7" name="Content Placeholder 6">
            <a:extLst>
              <a:ext uri="{FF2B5EF4-FFF2-40B4-BE49-F238E27FC236}">
                <a16:creationId xmlns:a16="http://schemas.microsoft.com/office/drawing/2014/main" id="{ED84BE43-21A5-49CF-8104-A0D35ADF24E5}"/>
              </a:ext>
            </a:extLst>
          </p:cNvPr>
          <p:cNvPicPr>
            <a:picLocks noGrp="1" noChangeAspect="1"/>
          </p:cNvPicPr>
          <p:nvPr>
            <p:ph idx="1"/>
          </p:nvPr>
        </p:nvPicPr>
        <p:blipFill>
          <a:blip r:embed="rId3"/>
          <a:stretch>
            <a:fillRect/>
          </a:stretch>
        </p:blipFill>
        <p:spPr>
          <a:xfrm>
            <a:off x="622662" y="1524000"/>
            <a:ext cx="6921138" cy="3581400"/>
          </a:xfrm>
          <a:prstGeom prst="rect">
            <a:avLst/>
          </a:prstGeom>
        </p:spPr>
      </p:pic>
    </p:spTree>
    <p:extLst>
      <p:ext uri="{BB962C8B-B14F-4D97-AF65-F5344CB8AC3E}">
        <p14:creationId xmlns:p14="http://schemas.microsoft.com/office/powerpoint/2010/main" val="3688634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24F3B-C6C7-42D3-829D-790F7F1F4922}"/>
              </a:ext>
            </a:extLst>
          </p:cNvPr>
          <p:cNvSpPr>
            <a:spLocks noGrp="1"/>
          </p:cNvSpPr>
          <p:nvPr>
            <p:ph type="title"/>
          </p:nvPr>
        </p:nvSpPr>
        <p:spPr>
          <a:xfrm>
            <a:off x="609599" y="609600"/>
            <a:ext cx="6347713" cy="457200"/>
          </a:xfrm>
        </p:spPr>
        <p:txBody>
          <a:bodyPr>
            <a:normAutofit/>
          </a:bodyPr>
          <a:lstStyle/>
          <a:p>
            <a:pPr algn="ctr"/>
            <a:r>
              <a:rPr lang="en-US" sz="1600" dirty="0"/>
              <a:t>23-24 Budget – Expenditures by Activity</a:t>
            </a:r>
          </a:p>
        </p:txBody>
      </p:sp>
      <p:pic>
        <p:nvPicPr>
          <p:cNvPr id="6" name="Content Placeholder 5">
            <a:extLst>
              <a:ext uri="{FF2B5EF4-FFF2-40B4-BE49-F238E27FC236}">
                <a16:creationId xmlns:a16="http://schemas.microsoft.com/office/drawing/2014/main" id="{D1DBE28B-6B73-4F63-9808-462EA8913925}"/>
              </a:ext>
            </a:extLst>
          </p:cNvPr>
          <p:cNvPicPr>
            <a:picLocks noGrp="1" noChangeAspect="1"/>
          </p:cNvPicPr>
          <p:nvPr>
            <p:ph idx="1"/>
          </p:nvPr>
        </p:nvPicPr>
        <p:blipFill>
          <a:blip r:embed="rId2"/>
          <a:stretch>
            <a:fillRect/>
          </a:stretch>
        </p:blipFill>
        <p:spPr>
          <a:xfrm>
            <a:off x="609600" y="1219200"/>
            <a:ext cx="7467600" cy="4953000"/>
          </a:xfrm>
          <a:prstGeom prst="rect">
            <a:avLst/>
          </a:prstGeom>
        </p:spPr>
      </p:pic>
    </p:spTree>
    <p:extLst>
      <p:ext uri="{BB962C8B-B14F-4D97-AF65-F5344CB8AC3E}">
        <p14:creationId xmlns:p14="http://schemas.microsoft.com/office/powerpoint/2010/main" val="1779866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6347713" cy="609600"/>
          </a:xfrm>
        </p:spPr>
        <p:txBody>
          <a:bodyPr>
            <a:normAutofit/>
          </a:bodyPr>
          <a:lstStyle/>
          <a:p>
            <a:pPr algn="ctr"/>
            <a:r>
              <a:rPr lang="en-US" sz="1600" dirty="0"/>
              <a:t>23-24 Budget</a:t>
            </a:r>
            <a:br>
              <a:rPr lang="en-US" sz="1600" dirty="0"/>
            </a:br>
            <a:r>
              <a:rPr lang="en-US" sz="1600" dirty="0"/>
              <a:t>Uses of Levy/Enrichment Funds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27156080"/>
              </p:ext>
            </p:extLst>
          </p:nvPr>
        </p:nvGraphicFramePr>
        <p:xfrm>
          <a:off x="609600" y="1066801"/>
          <a:ext cx="7238999" cy="4419599"/>
        </p:xfrm>
        <a:graphic>
          <a:graphicData uri="http://schemas.openxmlformats.org/drawingml/2006/table">
            <a:tbl>
              <a:tblPr firstRow="1" bandRow="1">
                <a:tableStyleId>{5C22544A-7EE6-4342-B048-85BDC9FD1C3A}</a:tableStyleId>
              </a:tblPr>
              <a:tblGrid>
                <a:gridCol w="2855103">
                  <a:extLst>
                    <a:ext uri="{9D8B030D-6E8A-4147-A177-3AD203B41FA5}">
                      <a16:colId xmlns:a16="http://schemas.microsoft.com/office/drawing/2014/main" val="20000"/>
                    </a:ext>
                  </a:extLst>
                </a:gridCol>
                <a:gridCol w="2282251">
                  <a:extLst>
                    <a:ext uri="{9D8B030D-6E8A-4147-A177-3AD203B41FA5}">
                      <a16:colId xmlns:a16="http://schemas.microsoft.com/office/drawing/2014/main" val="1399296079"/>
                    </a:ext>
                  </a:extLst>
                </a:gridCol>
                <a:gridCol w="2101645">
                  <a:extLst>
                    <a:ext uri="{9D8B030D-6E8A-4147-A177-3AD203B41FA5}">
                      <a16:colId xmlns:a16="http://schemas.microsoft.com/office/drawing/2014/main" val="20003"/>
                    </a:ext>
                  </a:extLst>
                </a:gridCol>
              </a:tblGrid>
              <a:tr h="586370">
                <a:tc>
                  <a:txBody>
                    <a:bodyPr/>
                    <a:lstStyle/>
                    <a:p>
                      <a:r>
                        <a:rPr lang="en-US" sz="1600" baseline="0" dirty="0">
                          <a:solidFill>
                            <a:schemeClr val="bg1"/>
                          </a:solidFill>
                        </a:rPr>
                        <a:t>Expenditure Type</a:t>
                      </a:r>
                    </a:p>
                  </a:txBody>
                  <a:tcPr/>
                </a:tc>
                <a:tc>
                  <a:txBody>
                    <a:bodyPr/>
                    <a:lstStyle/>
                    <a:p>
                      <a:r>
                        <a:rPr lang="en-US" sz="1600" dirty="0">
                          <a:solidFill>
                            <a:schemeClr val="bg1"/>
                          </a:solidFill>
                        </a:rPr>
                        <a:t>Enrichment Funds</a:t>
                      </a:r>
                    </a:p>
                    <a:p>
                      <a:r>
                        <a:rPr lang="en-US" sz="1600" dirty="0">
                          <a:solidFill>
                            <a:schemeClr val="bg1"/>
                          </a:solidFill>
                        </a:rPr>
                        <a:t>2022-2023</a:t>
                      </a:r>
                    </a:p>
                  </a:txBody>
                  <a:tcPr/>
                </a:tc>
                <a:tc>
                  <a:txBody>
                    <a:bodyPr/>
                    <a:lstStyle/>
                    <a:p>
                      <a:r>
                        <a:rPr lang="en-US" sz="1600" dirty="0">
                          <a:solidFill>
                            <a:schemeClr val="bg1"/>
                          </a:solidFill>
                        </a:rPr>
                        <a:t>Enrichment Funds</a:t>
                      </a:r>
                    </a:p>
                    <a:p>
                      <a:r>
                        <a:rPr lang="en-US" sz="1600" dirty="0">
                          <a:solidFill>
                            <a:schemeClr val="bg1"/>
                          </a:solidFill>
                        </a:rPr>
                        <a:t>2023-2024</a:t>
                      </a:r>
                    </a:p>
                  </a:txBody>
                  <a:tcPr/>
                </a:tc>
                <a:extLst>
                  <a:ext uri="{0D108BD9-81ED-4DB2-BD59-A6C34878D82A}">
                    <a16:rowId xmlns:a16="http://schemas.microsoft.com/office/drawing/2014/main" val="10000"/>
                  </a:ext>
                </a:extLst>
              </a:tr>
              <a:tr h="311435">
                <a:tc>
                  <a:txBody>
                    <a:bodyPr/>
                    <a:lstStyle/>
                    <a:p>
                      <a:r>
                        <a:rPr lang="en-US" sz="1400" dirty="0"/>
                        <a:t>Certificated</a:t>
                      </a:r>
                      <a:r>
                        <a:rPr lang="en-US" sz="1400" baseline="0" dirty="0"/>
                        <a:t> Salaries</a:t>
                      </a:r>
                    </a:p>
                  </a:txBody>
                  <a:tcPr/>
                </a:tc>
                <a:tc>
                  <a:txBody>
                    <a:bodyPr/>
                    <a:lstStyle/>
                    <a:p>
                      <a:pPr algn="ctr" fontAlgn="b"/>
                      <a:r>
                        <a:rPr lang="en-US" sz="1400" b="0" i="0" u="none" strike="noStrike" baseline="0" dirty="0">
                          <a:effectLst/>
                          <a:latin typeface="+mj-lt"/>
                        </a:rPr>
                        <a:t>$    518,000</a:t>
                      </a:r>
                    </a:p>
                  </a:txBody>
                  <a:tcPr marL="9525" marR="9525" marT="9525" marB="0" anchor="b"/>
                </a:tc>
                <a:tc>
                  <a:txBody>
                    <a:bodyPr/>
                    <a:lstStyle/>
                    <a:p>
                      <a:pPr algn="ctr" fontAlgn="b"/>
                      <a:r>
                        <a:rPr lang="en-US" sz="1400" b="0" i="0" u="none" strike="noStrike" baseline="0" dirty="0">
                          <a:effectLst/>
                          <a:latin typeface="+mj-lt"/>
                        </a:rPr>
                        <a:t>$    302,000</a:t>
                      </a:r>
                    </a:p>
                  </a:txBody>
                  <a:tcPr marL="9525" marR="9525" marT="9525" marB="0" anchor="b"/>
                </a:tc>
                <a:extLst>
                  <a:ext uri="{0D108BD9-81ED-4DB2-BD59-A6C34878D82A}">
                    <a16:rowId xmlns:a16="http://schemas.microsoft.com/office/drawing/2014/main" val="10001"/>
                  </a:ext>
                </a:extLst>
              </a:tr>
              <a:tr h="311435">
                <a:tc>
                  <a:txBody>
                    <a:bodyPr/>
                    <a:lstStyle/>
                    <a:p>
                      <a:r>
                        <a:rPr lang="en-US" sz="1400" dirty="0"/>
                        <a:t>Classified Salaries</a:t>
                      </a:r>
                    </a:p>
                  </a:txBody>
                  <a:tcPr/>
                </a:tc>
                <a:tc>
                  <a:txBody>
                    <a:bodyPr/>
                    <a:lstStyle/>
                    <a:p>
                      <a:pPr algn="ctr" fontAlgn="b"/>
                      <a:r>
                        <a:rPr lang="en-US" sz="1400" b="0" i="0" u="none" strike="noStrike" baseline="0" dirty="0">
                          <a:effectLst/>
                          <a:latin typeface="+mj-lt"/>
                        </a:rPr>
                        <a:t>$ 1,422,000</a:t>
                      </a:r>
                    </a:p>
                  </a:txBody>
                  <a:tcPr marL="9525" marR="9525" marT="9525" marB="0" anchor="b"/>
                </a:tc>
                <a:tc>
                  <a:txBody>
                    <a:bodyPr/>
                    <a:lstStyle/>
                    <a:p>
                      <a:pPr algn="ctr" fontAlgn="b"/>
                      <a:r>
                        <a:rPr lang="en-US" sz="1400" b="0" i="0" u="none" strike="noStrike" baseline="0" dirty="0">
                          <a:effectLst/>
                          <a:latin typeface="+mj-lt"/>
                        </a:rPr>
                        <a:t>$ 1,160,000</a:t>
                      </a:r>
                    </a:p>
                  </a:txBody>
                  <a:tcPr marL="9525" marR="9525" marT="9525" marB="0" anchor="b"/>
                </a:tc>
                <a:extLst>
                  <a:ext uri="{0D108BD9-81ED-4DB2-BD59-A6C34878D82A}">
                    <a16:rowId xmlns:a16="http://schemas.microsoft.com/office/drawing/2014/main" val="10002"/>
                  </a:ext>
                </a:extLst>
              </a:tr>
              <a:tr h="311435">
                <a:tc>
                  <a:txBody>
                    <a:bodyPr/>
                    <a:lstStyle/>
                    <a:p>
                      <a:r>
                        <a:rPr lang="en-US" sz="1400" dirty="0"/>
                        <a:t>Administrator</a:t>
                      </a:r>
                      <a:r>
                        <a:rPr lang="en-US" sz="1400" baseline="0" dirty="0"/>
                        <a:t> Salaries</a:t>
                      </a:r>
                      <a:endParaRPr lang="en-US" sz="1400" dirty="0"/>
                    </a:p>
                  </a:txBody>
                  <a:tcPr/>
                </a:tc>
                <a:tc>
                  <a:txBody>
                    <a:bodyPr/>
                    <a:lstStyle/>
                    <a:p>
                      <a:pPr algn="ctr" fontAlgn="b"/>
                      <a:r>
                        <a:rPr lang="en-US" sz="1400" b="0" i="0" u="none" strike="noStrike" baseline="0" dirty="0">
                          <a:effectLst/>
                          <a:latin typeface="+mj-lt"/>
                        </a:rPr>
                        <a:t>$    454,000</a:t>
                      </a:r>
                    </a:p>
                  </a:txBody>
                  <a:tcPr marL="9525" marR="9525" marT="9525" marB="0" anchor="b"/>
                </a:tc>
                <a:tc>
                  <a:txBody>
                    <a:bodyPr/>
                    <a:lstStyle/>
                    <a:p>
                      <a:pPr algn="ctr" fontAlgn="b"/>
                      <a:r>
                        <a:rPr lang="en-US" sz="1400" b="0" i="0" u="none" strike="noStrike" baseline="0" dirty="0">
                          <a:effectLst/>
                          <a:latin typeface="+mj-lt"/>
                        </a:rPr>
                        <a:t>$    336,000</a:t>
                      </a:r>
                    </a:p>
                  </a:txBody>
                  <a:tcPr marL="9525" marR="9525" marT="9525" marB="0" anchor="b"/>
                </a:tc>
                <a:extLst>
                  <a:ext uri="{0D108BD9-81ED-4DB2-BD59-A6C34878D82A}">
                    <a16:rowId xmlns:a16="http://schemas.microsoft.com/office/drawing/2014/main" val="10003"/>
                  </a:ext>
                </a:extLst>
              </a:tr>
              <a:tr h="311435">
                <a:tc>
                  <a:txBody>
                    <a:bodyPr/>
                    <a:lstStyle/>
                    <a:p>
                      <a:r>
                        <a:rPr lang="en-US" sz="1400" dirty="0"/>
                        <a:t>Benefits</a:t>
                      </a:r>
                    </a:p>
                  </a:txBody>
                  <a:tcPr/>
                </a:tc>
                <a:tc>
                  <a:txBody>
                    <a:bodyPr/>
                    <a:lstStyle/>
                    <a:p>
                      <a:pPr algn="ctr" fontAlgn="b"/>
                      <a:r>
                        <a:rPr lang="en-US" sz="1400" b="0" i="0" u="none" strike="noStrike" baseline="0" dirty="0">
                          <a:effectLst/>
                          <a:latin typeface="+mj-lt"/>
                        </a:rPr>
                        <a:t>$ 1,125,000</a:t>
                      </a:r>
                    </a:p>
                  </a:txBody>
                  <a:tcPr marL="9525" marR="9525" marT="9525" marB="0" anchor="b"/>
                </a:tc>
                <a:tc>
                  <a:txBody>
                    <a:bodyPr/>
                    <a:lstStyle/>
                    <a:p>
                      <a:pPr algn="ctr" fontAlgn="b"/>
                      <a:r>
                        <a:rPr lang="en-US" sz="1400" b="0" i="0" u="none" strike="noStrike" baseline="0" dirty="0">
                          <a:effectLst/>
                          <a:latin typeface="+mj-lt"/>
                        </a:rPr>
                        <a:t> $     613,000</a:t>
                      </a:r>
                    </a:p>
                  </a:txBody>
                  <a:tcPr marL="9525" marR="9525" marT="9525" marB="0" anchor="b"/>
                </a:tc>
                <a:extLst>
                  <a:ext uri="{0D108BD9-81ED-4DB2-BD59-A6C34878D82A}">
                    <a16:rowId xmlns:a16="http://schemas.microsoft.com/office/drawing/2014/main" val="10004"/>
                  </a:ext>
                </a:extLst>
              </a:tr>
              <a:tr h="366778">
                <a:tc>
                  <a:txBody>
                    <a:bodyPr/>
                    <a:lstStyle/>
                    <a:p>
                      <a:r>
                        <a:rPr lang="en-US" sz="1400" dirty="0"/>
                        <a:t>MSOC (</a:t>
                      </a:r>
                      <a:r>
                        <a:rPr lang="en-US" sz="1400" dirty="0" err="1"/>
                        <a:t>Mat’l</a:t>
                      </a:r>
                      <a:r>
                        <a:rPr lang="en-US" sz="1400" dirty="0"/>
                        <a:t>/Supplies/Op </a:t>
                      </a:r>
                      <a:r>
                        <a:rPr lang="en-US" sz="1400" baseline="0" dirty="0"/>
                        <a:t>Costs)</a:t>
                      </a:r>
                      <a:endParaRPr lang="en-US" sz="1400" dirty="0"/>
                    </a:p>
                  </a:txBody>
                  <a:tcPr/>
                </a:tc>
                <a:tc>
                  <a:txBody>
                    <a:bodyPr/>
                    <a:lstStyle/>
                    <a:p>
                      <a:pPr algn="ctr" fontAlgn="b"/>
                      <a:r>
                        <a:rPr lang="en-US" sz="1400" b="0" i="0" u="none" strike="noStrike" baseline="0" dirty="0">
                          <a:effectLst/>
                          <a:latin typeface="+mj-lt"/>
                        </a:rPr>
                        <a:t>$    250,000</a:t>
                      </a:r>
                    </a:p>
                  </a:txBody>
                  <a:tcPr marL="9525" marR="9525" marT="9525" marB="0" anchor="b"/>
                </a:tc>
                <a:tc>
                  <a:txBody>
                    <a:bodyPr/>
                    <a:lstStyle/>
                    <a:p>
                      <a:pPr algn="ctr" fontAlgn="b"/>
                      <a:r>
                        <a:rPr lang="en-US" sz="1400" b="0" i="0" u="none" strike="noStrike" baseline="0" dirty="0">
                          <a:effectLst/>
                          <a:latin typeface="+mj-lt"/>
                        </a:rPr>
                        <a:t>$(415,000)**</a:t>
                      </a:r>
                    </a:p>
                  </a:txBody>
                  <a:tcPr marL="9525" marR="9525" marT="9525" marB="0" anchor="b"/>
                </a:tc>
                <a:extLst>
                  <a:ext uri="{0D108BD9-81ED-4DB2-BD59-A6C34878D82A}">
                    <a16:rowId xmlns:a16="http://schemas.microsoft.com/office/drawing/2014/main" val="10005"/>
                  </a:ext>
                </a:extLst>
              </a:tr>
              <a:tr h="311435">
                <a:tc>
                  <a:txBody>
                    <a:bodyPr/>
                    <a:lstStyle/>
                    <a:p>
                      <a:r>
                        <a:rPr lang="en-US" sz="1400" dirty="0"/>
                        <a:t>Extracurricular</a:t>
                      </a:r>
                    </a:p>
                  </a:txBody>
                  <a:tcPr/>
                </a:tc>
                <a:tc>
                  <a:txBody>
                    <a:bodyPr/>
                    <a:lstStyle/>
                    <a:p>
                      <a:pPr algn="ctr"/>
                      <a:r>
                        <a:rPr lang="en-US" sz="1400" dirty="0">
                          <a:latin typeface="+mj-lt"/>
                        </a:rPr>
                        <a:t>$    703,000</a:t>
                      </a:r>
                    </a:p>
                  </a:txBody>
                  <a:tcPr/>
                </a:tc>
                <a:tc>
                  <a:txBody>
                    <a:bodyPr/>
                    <a:lstStyle/>
                    <a:p>
                      <a:pPr algn="ctr"/>
                      <a:r>
                        <a:rPr lang="en-US" sz="1400" dirty="0">
                          <a:latin typeface="+mj-lt"/>
                        </a:rPr>
                        <a:t>$    383,000</a:t>
                      </a:r>
                    </a:p>
                  </a:txBody>
                  <a:tcPr/>
                </a:tc>
                <a:extLst>
                  <a:ext uri="{0D108BD9-81ED-4DB2-BD59-A6C34878D82A}">
                    <a16:rowId xmlns:a16="http://schemas.microsoft.com/office/drawing/2014/main" val="10006"/>
                  </a:ext>
                </a:extLst>
              </a:tr>
              <a:tr h="311435">
                <a:tc>
                  <a:txBody>
                    <a:bodyPr/>
                    <a:lstStyle/>
                    <a:p>
                      <a:r>
                        <a:rPr lang="en-US" sz="1400" dirty="0"/>
                        <a:t>Special Education</a:t>
                      </a:r>
                    </a:p>
                  </a:txBody>
                  <a:tcPr/>
                </a:tc>
                <a:tc>
                  <a:txBody>
                    <a:bodyPr/>
                    <a:lstStyle/>
                    <a:p>
                      <a:pPr algn="ctr"/>
                      <a:r>
                        <a:rPr lang="en-US" sz="1400" dirty="0">
                          <a:latin typeface="+mj-lt"/>
                        </a:rPr>
                        <a:t>$    970,000</a:t>
                      </a:r>
                    </a:p>
                  </a:txBody>
                  <a:tcPr/>
                </a:tc>
                <a:tc>
                  <a:txBody>
                    <a:bodyPr/>
                    <a:lstStyle/>
                    <a:p>
                      <a:pPr algn="ctr"/>
                      <a:r>
                        <a:rPr lang="en-US" sz="1400" dirty="0">
                          <a:latin typeface="+mj-lt"/>
                        </a:rPr>
                        <a:t>$    672,000</a:t>
                      </a:r>
                    </a:p>
                  </a:txBody>
                  <a:tcPr/>
                </a:tc>
                <a:extLst>
                  <a:ext uri="{0D108BD9-81ED-4DB2-BD59-A6C34878D82A}">
                    <a16:rowId xmlns:a16="http://schemas.microsoft.com/office/drawing/2014/main" val="10007"/>
                  </a:ext>
                </a:extLst>
              </a:tr>
              <a:tr h="311435">
                <a:tc>
                  <a:txBody>
                    <a:bodyPr/>
                    <a:lstStyle/>
                    <a:p>
                      <a:r>
                        <a:rPr lang="en-US" sz="1400" dirty="0"/>
                        <a:t>WCC</a:t>
                      </a:r>
                    </a:p>
                  </a:txBody>
                  <a:tcPr/>
                </a:tc>
                <a:tc>
                  <a:txBody>
                    <a:bodyPr/>
                    <a:lstStyle/>
                    <a:p>
                      <a:pPr algn="ctr"/>
                      <a:r>
                        <a:rPr lang="en-US" sz="1400" dirty="0">
                          <a:latin typeface="+mj-lt"/>
                        </a:rPr>
                        <a:t>$      74,000</a:t>
                      </a:r>
                    </a:p>
                  </a:txBody>
                  <a:tcPr/>
                </a:tc>
                <a:tc>
                  <a:txBody>
                    <a:bodyPr/>
                    <a:lstStyle/>
                    <a:p>
                      <a:pPr algn="ctr"/>
                      <a:r>
                        <a:rPr lang="en-US" sz="1400" dirty="0">
                          <a:latin typeface="+mj-lt"/>
                        </a:rPr>
                        <a:t>$      55,000</a:t>
                      </a:r>
                    </a:p>
                  </a:txBody>
                  <a:tcPr/>
                </a:tc>
                <a:extLst>
                  <a:ext uri="{0D108BD9-81ED-4DB2-BD59-A6C34878D82A}">
                    <a16:rowId xmlns:a16="http://schemas.microsoft.com/office/drawing/2014/main" val="10008"/>
                  </a:ext>
                </a:extLst>
              </a:tr>
              <a:tr h="311435">
                <a:tc>
                  <a:txBody>
                    <a:bodyPr/>
                    <a:lstStyle/>
                    <a:p>
                      <a:r>
                        <a:rPr lang="en-US" sz="1400" dirty="0"/>
                        <a:t>Food Service</a:t>
                      </a:r>
                    </a:p>
                  </a:txBody>
                  <a:tcPr/>
                </a:tc>
                <a:tc>
                  <a:txBody>
                    <a:bodyPr/>
                    <a:lstStyle/>
                    <a:p>
                      <a:pPr algn="ctr"/>
                      <a:r>
                        <a:rPr lang="en-US" sz="1400" dirty="0">
                          <a:latin typeface="+mj-lt"/>
                        </a:rPr>
                        <a:t>$              0</a:t>
                      </a:r>
                    </a:p>
                  </a:txBody>
                  <a:tcPr/>
                </a:tc>
                <a:tc>
                  <a:txBody>
                    <a:bodyPr/>
                    <a:lstStyle/>
                    <a:p>
                      <a:pPr algn="ctr"/>
                      <a:r>
                        <a:rPr lang="en-US" sz="1400" dirty="0">
                          <a:latin typeface="+mj-lt"/>
                        </a:rPr>
                        <a:t>$      95,000</a:t>
                      </a:r>
                    </a:p>
                  </a:txBody>
                  <a:tcPr/>
                </a:tc>
                <a:extLst>
                  <a:ext uri="{0D108BD9-81ED-4DB2-BD59-A6C34878D82A}">
                    <a16:rowId xmlns:a16="http://schemas.microsoft.com/office/drawing/2014/main" val="10009"/>
                  </a:ext>
                </a:extLst>
              </a:tr>
              <a:tr h="311435">
                <a:tc>
                  <a:txBody>
                    <a:bodyPr/>
                    <a:lstStyle/>
                    <a:p>
                      <a:r>
                        <a:rPr lang="en-US" sz="1400" dirty="0"/>
                        <a:t>To/From Transportation</a:t>
                      </a:r>
                    </a:p>
                  </a:txBody>
                  <a:tcPr/>
                </a:tc>
                <a:tc>
                  <a:txBody>
                    <a:bodyPr/>
                    <a:lstStyle/>
                    <a:p>
                      <a:pPr algn="ctr"/>
                      <a:r>
                        <a:rPr lang="en-US" sz="1400" dirty="0">
                          <a:latin typeface="+mj-lt"/>
                        </a:rPr>
                        <a:t>$    470,000</a:t>
                      </a:r>
                    </a:p>
                  </a:txBody>
                  <a:tcPr/>
                </a:tc>
                <a:tc>
                  <a:txBody>
                    <a:bodyPr/>
                    <a:lstStyle/>
                    <a:p>
                      <a:pPr algn="ctr"/>
                      <a:r>
                        <a:rPr lang="en-US" sz="1400" dirty="0">
                          <a:latin typeface="+mj-lt"/>
                        </a:rPr>
                        <a:t>$    325,600</a:t>
                      </a:r>
                    </a:p>
                  </a:txBody>
                  <a:tcPr/>
                </a:tc>
                <a:extLst>
                  <a:ext uri="{0D108BD9-81ED-4DB2-BD59-A6C34878D82A}">
                    <a16:rowId xmlns:a16="http://schemas.microsoft.com/office/drawing/2014/main" val="10010"/>
                  </a:ext>
                </a:extLst>
              </a:tr>
              <a:tr h="358736">
                <a:tc>
                  <a:txBody>
                    <a:bodyPr/>
                    <a:lstStyle/>
                    <a:p>
                      <a:r>
                        <a:rPr lang="en-US" sz="1400" dirty="0"/>
                        <a:t>KWRL</a:t>
                      </a:r>
                      <a:r>
                        <a:rPr lang="en-US" sz="1400" baseline="0" dirty="0"/>
                        <a:t> Bus Purchase</a:t>
                      </a:r>
                      <a:endParaRPr lang="en-US" sz="1400" dirty="0"/>
                    </a:p>
                  </a:txBody>
                  <a:tcPr/>
                </a:tc>
                <a:tc>
                  <a:txBody>
                    <a:bodyPr/>
                    <a:lstStyle/>
                    <a:p>
                      <a:pPr algn="ctr"/>
                      <a:r>
                        <a:rPr lang="en-US" sz="1400" dirty="0">
                          <a:latin typeface="+mj-lt"/>
                        </a:rPr>
                        <a:t>$    118,000</a:t>
                      </a:r>
                    </a:p>
                  </a:txBody>
                  <a:tcPr/>
                </a:tc>
                <a:tc>
                  <a:txBody>
                    <a:bodyPr/>
                    <a:lstStyle/>
                    <a:p>
                      <a:pPr algn="ctr"/>
                      <a:r>
                        <a:rPr lang="en-US" sz="1400" dirty="0">
                          <a:latin typeface="+mj-lt"/>
                        </a:rPr>
                        <a:t>$    119,000</a:t>
                      </a:r>
                    </a:p>
                  </a:txBody>
                  <a:tcPr/>
                </a:tc>
                <a:extLst>
                  <a:ext uri="{0D108BD9-81ED-4DB2-BD59-A6C34878D82A}">
                    <a16:rowId xmlns:a16="http://schemas.microsoft.com/office/drawing/2014/main" val="10011"/>
                  </a:ext>
                </a:extLst>
              </a:tr>
              <a:tr h="293668">
                <a:tc>
                  <a:txBody>
                    <a:bodyPr/>
                    <a:lstStyle/>
                    <a:p>
                      <a:r>
                        <a:rPr lang="en-US" sz="1400" dirty="0"/>
                        <a:t>Total</a:t>
                      </a:r>
                    </a:p>
                  </a:txBody>
                  <a:tcPr/>
                </a:tc>
                <a:tc>
                  <a:txBody>
                    <a:bodyPr/>
                    <a:lstStyle/>
                    <a:p>
                      <a:pPr algn="ctr"/>
                      <a:r>
                        <a:rPr lang="en-US" sz="1400" dirty="0">
                          <a:latin typeface="+mj-lt"/>
                        </a:rPr>
                        <a:t>$ 6,104,000</a:t>
                      </a:r>
                    </a:p>
                  </a:txBody>
                  <a:tcPr/>
                </a:tc>
                <a:tc>
                  <a:txBody>
                    <a:bodyPr/>
                    <a:lstStyle/>
                    <a:p>
                      <a:pPr algn="ctr"/>
                      <a:r>
                        <a:rPr lang="en-US" sz="1400" dirty="0">
                          <a:latin typeface="+mj-lt"/>
                        </a:rPr>
                        <a:t>$ 3,645,600 </a:t>
                      </a:r>
                    </a:p>
                  </a:txBody>
                  <a:tcPr/>
                </a:tc>
                <a:extLst>
                  <a:ext uri="{0D108BD9-81ED-4DB2-BD59-A6C34878D82A}">
                    <a16:rowId xmlns:a16="http://schemas.microsoft.com/office/drawing/2014/main" val="1887005452"/>
                  </a:ext>
                </a:extLst>
              </a:tr>
            </a:tbl>
          </a:graphicData>
        </a:graphic>
      </p:graphicFrame>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sp>
        <p:nvSpPr>
          <p:cNvPr id="3" name="TextBox 2">
            <a:extLst>
              <a:ext uri="{FF2B5EF4-FFF2-40B4-BE49-F238E27FC236}">
                <a16:creationId xmlns:a16="http://schemas.microsoft.com/office/drawing/2014/main" id="{8D3D0097-98F1-4DE9-839B-FD7B9037B5FE}"/>
              </a:ext>
            </a:extLst>
          </p:cNvPr>
          <p:cNvSpPr txBox="1"/>
          <p:nvPr/>
        </p:nvSpPr>
        <p:spPr>
          <a:xfrm>
            <a:off x="609599" y="5715000"/>
            <a:ext cx="7238999" cy="738664"/>
          </a:xfrm>
          <a:prstGeom prst="rect">
            <a:avLst/>
          </a:prstGeom>
          <a:noFill/>
        </p:spPr>
        <p:txBody>
          <a:bodyPr wrap="square" rtlCol="0">
            <a:spAutoFit/>
          </a:bodyPr>
          <a:lstStyle/>
          <a:p>
            <a:r>
              <a:rPr lang="en-US" sz="1400" dirty="0"/>
              <a:t>** - If district is overfunded for MSOC’s, must state how this will improve student achievement.  The district has made the decision to provide classroom staff instead of MSOC’s.  We feel this will have a more profound impact on student achievement.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599" y="609601"/>
            <a:ext cx="6347713" cy="609600"/>
          </a:xfrm>
        </p:spPr>
        <p:txBody>
          <a:bodyPr>
            <a:noAutofit/>
          </a:bodyPr>
          <a:lstStyle/>
          <a:p>
            <a:pPr algn="ctr"/>
            <a:r>
              <a:rPr lang="en-US" sz="2000" dirty="0"/>
              <a:t>23-24 Budget</a:t>
            </a:r>
            <a:br>
              <a:rPr lang="en-US" sz="2000" dirty="0"/>
            </a:br>
            <a:r>
              <a:rPr lang="en-US" sz="2000" dirty="0"/>
              <a:t>Transportation &amp; Food Service </a:t>
            </a:r>
          </a:p>
        </p:txBody>
      </p:sp>
      <p:sp>
        <p:nvSpPr>
          <p:cNvPr id="5" name="Text Placeholder 4"/>
          <p:cNvSpPr>
            <a:spLocks noGrp="1"/>
          </p:cNvSpPr>
          <p:nvPr>
            <p:ph type="body" idx="1"/>
          </p:nvPr>
        </p:nvSpPr>
        <p:spPr>
          <a:xfrm>
            <a:off x="381000" y="1219201"/>
            <a:ext cx="4040188" cy="487999"/>
          </a:xfrm>
        </p:spPr>
        <p:style>
          <a:lnRef idx="1">
            <a:schemeClr val="dk1"/>
          </a:lnRef>
          <a:fillRef idx="2">
            <a:schemeClr val="dk1"/>
          </a:fillRef>
          <a:effectRef idx="1">
            <a:schemeClr val="dk1"/>
          </a:effectRef>
          <a:fontRef idx="minor">
            <a:schemeClr val="dk1"/>
          </a:fontRef>
        </p:style>
        <p:txBody>
          <a:bodyPr>
            <a:normAutofit/>
          </a:bodyPr>
          <a:lstStyle/>
          <a:p>
            <a:r>
              <a:rPr lang="en-US" sz="2000" dirty="0">
                <a:solidFill>
                  <a:schemeClr val="bg1"/>
                </a:solidFill>
              </a:rPr>
              <a:t>Transportation Revenues/Expend</a:t>
            </a:r>
            <a:endParaRPr lang="en-US" sz="2000"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3478058359"/>
              </p:ext>
            </p:extLst>
          </p:nvPr>
        </p:nvGraphicFramePr>
        <p:xfrm>
          <a:off x="609599" y="1905000"/>
          <a:ext cx="3090863" cy="373379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type="body" sz="quarter" idx="3"/>
          </p:nvPr>
        </p:nvSpPr>
        <p:spPr>
          <a:xfrm>
            <a:off x="4800600" y="1219201"/>
            <a:ext cx="3886200" cy="487999"/>
          </a:xfrm>
        </p:spPr>
        <p:style>
          <a:lnRef idx="1">
            <a:schemeClr val="dk1"/>
          </a:lnRef>
          <a:fillRef idx="2">
            <a:schemeClr val="dk1"/>
          </a:fillRef>
          <a:effectRef idx="1">
            <a:schemeClr val="dk1"/>
          </a:effectRef>
          <a:fontRef idx="minor">
            <a:schemeClr val="dk1"/>
          </a:fontRef>
        </p:style>
        <p:txBody>
          <a:bodyPr>
            <a:normAutofit/>
          </a:bodyPr>
          <a:lstStyle/>
          <a:p>
            <a:r>
              <a:rPr lang="en-US" sz="2000" dirty="0">
                <a:solidFill>
                  <a:schemeClr val="bg1"/>
                </a:solidFill>
              </a:rPr>
              <a:t>Food Service Revenues/Expend</a:t>
            </a:r>
          </a:p>
        </p:txBody>
      </p:sp>
      <p:graphicFrame>
        <p:nvGraphicFramePr>
          <p:cNvPr id="16" name="Content Placeholder 15"/>
          <p:cNvGraphicFramePr>
            <a:graphicFrameLocks noGrp="1"/>
          </p:cNvGraphicFramePr>
          <p:nvPr>
            <p:ph sz="quarter" idx="4"/>
            <p:extLst>
              <p:ext uri="{D42A27DB-BD31-4B8C-83A1-F6EECF244321}">
                <p14:modId xmlns:p14="http://schemas.microsoft.com/office/powerpoint/2010/main" val="386931271"/>
              </p:ext>
            </p:extLst>
          </p:nvPr>
        </p:nvGraphicFramePr>
        <p:xfrm>
          <a:off x="5198268" y="1905002"/>
          <a:ext cx="3090863" cy="3733798"/>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a:extLst>
              <a:ext uri="{FF2B5EF4-FFF2-40B4-BE49-F238E27FC236}">
                <a16:creationId xmlns:a16="http://schemas.microsoft.com/office/drawing/2014/main" id="{EFBAD171-83F0-4679-A814-2A2DCB13CEE5}"/>
              </a:ext>
            </a:extLst>
          </p:cNvPr>
          <p:cNvSpPr txBox="1"/>
          <p:nvPr/>
        </p:nvSpPr>
        <p:spPr>
          <a:xfrm>
            <a:off x="609599" y="5715000"/>
            <a:ext cx="3090863" cy="1107996"/>
          </a:xfrm>
          <a:prstGeom prst="rect">
            <a:avLst/>
          </a:prstGeom>
          <a:noFill/>
        </p:spPr>
        <p:txBody>
          <a:bodyPr wrap="square" rtlCol="0">
            <a:spAutoFit/>
          </a:bodyPr>
          <a:lstStyle/>
          <a:p>
            <a:r>
              <a:rPr lang="en-US" sz="1100" dirty="0"/>
              <a:t>Revenues only include the state-funded revenues.  We also receive payments from the other districts.  Woodland’s portion of KWRL for 23-24 is $399,500 plus $119,070 for bus purchases ($100,000 less than 22-23 budget).</a:t>
            </a:r>
          </a:p>
        </p:txBody>
      </p:sp>
      <p:sp>
        <p:nvSpPr>
          <p:cNvPr id="8" name="TextBox 7">
            <a:extLst>
              <a:ext uri="{FF2B5EF4-FFF2-40B4-BE49-F238E27FC236}">
                <a16:creationId xmlns:a16="http://schemas.microsoft.com/office/drawing/2014/main" id="{2749500C-7181-4CD1-8C79-ADCAF2D17C0B}"/>
              </a:ext>
            </a:extLst>
          </p:cNvPr>
          <p:cNvSpPr txBox="1"/>
          <p:nvPr/>
        </p:nvSpPr>
        <p:spPr>
          <a:xfrm>
            <a:off x="4953000" y="5836602"/>
            <a:ext cx="4343400" cy="769441"/>
          </a:xfrm>
          <a:prstGeom prst="rect">
            <a:avLst/>
          </a:prstGeom>
          <a:noFill/>
        </p:spPr>
        <p:txBody>
          <a:bodyPr wrap="square" rtlCol="0">
            <a:spAutoFit/>
          </a:bodyPr>
          <a:lstStyle/>
          <a:p>
            <a:r>
              <a:rPr lang="en-US" sz="1100" dirty="0"/>
              <a:t>23-24 Food Service cost is approximately $95,000 in comparison with the previous year budgeted cost of $36,000.  In 22-23 we received $85,000 Supply Chain revenues (</a:t>
            </a:r>
            <a:r>
              <a:rPr lang="en-US" sz="1100" dirty="0" err="1"/>
              <a:t>Covid</a:t>
            </a:r>
            <a:r>
              <a:rPr lang="en-US" sz="1100" dirty="0"/>
              <a:t> funds) and only estimated to get $36,000 in 23-24.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7"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09600"/>
          </a:xfrm>
        </p:spPr>
        <p:txBody>
          <a:bodyPr>
            <a:normAutofit/>
          </a:bodyPr>
          <a:lstStyle/>
          <a:p>
            <a:pPr algn="ctr"/>
            <a:r>
              <a:rPr lang="en-US" sz="1600" dirty="0"/>
              <a:t>23-24 Budget</a:t>
            </a:r>
            <a:br>
              <a:rPr lang="en-US" sz="1600" dirty="0"/>
            </a:br>
            <a:r>
              <a:rPr lang="en-US" sz="1600" dirty="0"/>
              <a:t>Before and After School Care</a:t>
            </a:r>
          </a:p>
        </p:txBody>
      </p:sp>
      <p:sp>
        <p:nvSpPr>
          <p:cNvPr id="7" name="Content Placeholder 6"/>
          <p:cNvSpPr>
            <a:spLocks noGrp="1"/>
          </p:cNvSpPr>
          <p:nvPr>
            <p:ph idx="1"/>
          </p:nvPr>
        </p:nvSpPr>
        <p:spPr>
          <a:xfrm>
            <a:off x="685800" y="1524000"/>
            <a:ext cx="8077200" cy="4343400"/>
          </a:xfrm>
        </p:spPr>
        <p:txBody>
          <a:bodyPr>
            <a:normAutofit/>
          </a:bodyPr>
          <a:lstStyle/>
          <a:p>
            <a:r>
              <a:rPr lang="en-US" dirty="0"/>
              <a:t>For many years, the WCC programs have provided opportunities for parents and students in a small community without many daycare options for families.</a:t>
            </a:r>
          </a:p>
          <a:p>
            <a:r>
              <a:rPr lang="en-US" dirty="0"/>
              <a:t>The programs served about 120 families throughout the year at Columbia and North Fork.  They also provide summer care at Columbia.</a:t>
            </a:r>
          </a:p>
          <a:p>
            <a:r>
              <a:rPr lang="en-US" dirty="0"/>
              <a:t>The WCC program is licensed by the state and able to provide options for low-income families.</a:t>
            </a:r>
          </a:p>
          <a:p>
            <a:r>
              <a:rPr lang="en-US" dirty="0"/>
              <a:t>Daycare programs are budgeted to run at a loss of $55,000 for 23-24 (in comparison with $79,000 in 22-23).  Part of the levy reduction plan was that WCC would be self-supporting. Missy and I will be working together to develop a plan for increasing revenues (higher registration and hourly rates) and decreased staffing costs to drop this number.</a:t>
            </a:r>
          </a:p>
          <a:p>
            <a:pPr>
              <a:buNone/>
            </a:pPr>
            <a:endParaRPr lang="en-US" dirty="0"/>
          </a:p>
          <a:p>
            <a:endParaRPr lang="en-US" dirty="0"/>
          </a:p>
          <a:p>
            <a:endParaRPr lang="en-US" dirty="0"/>
          </a:p>
          <a:p>
            <a:endParaRPr lang="en-US" dirty="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09600"/>
          </a:xfrm>
        </p:spPr>
        <p:txBody>
          <a:bodyPr>
            <a:normAutofit/>
          </a:bodyPr>
          <a:lstStyle/>
          <a:p>
            <a:pPr algn="ctr"/>
            <a:r>
              <a:rPr lang="en-US" sz="1600" dirty="0"/>
              <a:t>23-24 Budget</a:t>
            </a:r>
            <a:br>
              <a:rPr lang="en-US" sz="1600" dirty="0"/>
            </a:br>
            <a:r>
              <a:rPr lang="en-US" sz="1600" dirty="0"/>
              <a:t>Staff Changes</a:t>
            </a:r>
          </a:p>
        </p:txBody>
      </p:sp>
      <p:graphicFrame>
        <p:nvGraphicFramePr>
          <p:cNvPr id="9" name="Content Placeholder 8">
            <a:extLst>
              <a:ext uri="{FF2B5EF4-FFF2-40B4-BE49-F238E27FC236}">
                <a16:creationId xmlns:a16="http://schemas.microsoft.com/office/drawing/2014/main" id="{0C29FE0B-ACF5-46B3-8111-F3A3B8760A22}"/>
              </a:ext>
            </a:extLst>
          </p:cNvPr>
          <p:cNvGraphicFramePr>
            <a:graphicFrameLocks noGrp="1"/>
          </p:cNvGraphicFramePr>
          <p:nvPr>
            <p:ph idx="1"/>
            <p:extLst>
              <p:ext uri="{D42A27DB-BD31-4B8C-83A1-F6EECF244321}">
                <p14:modId xmlns:p14="http://schemas.microsoft.com/office/powerpoint/2010/main" val="852896478"/>
              </p:ext>
            </p:extLst>
          </p:nvPr>
        </p:nvGraphicFramePr>
        <p:xfrm>
          <a:off x="609599" y="1524000"/>
          <a:ext cx="6345238" cy="40584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07642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8C67F-F040-45F3-8031-F1742D91BFB3}"/>
              </a:ext>
            </a:extLst>
          </p:cNvPr>
          <p:cNvSpPr>
            <a:spLocks noGrp="1"/>
          </p:cNvSpPr>
          <p:nvPr>
            <p:ph type="title"/>
          </p:nvPr>
        </p:nvSpPr>
        <p:spPr>
          <a:xfrm>
            <a:off x="609598" y="381000"/>
            <a:ext cx="6347713" cy="609600"/>
          </a:xfrm>
        </p:spPr>
        <p:txBody>
          <a:bodyPr>
            <a:normAutofit/>
          </a:bodyPr>
          <a:lstStyle/>
          <a:p>
            <a:pPr algn="ctr"/>
            <a:r>
              <a:rPr lang="en-US" sz="1600" dirty="0"/>
              <a:t>23-24 Budget</a:t>
            </a:r>
            <a:br>
              <a:rPr lang="en-US" sz="1600" dirty="0"/>
            </a:br>
            <a:r>
              <a:rPr lang="en-US" sz="1600" dirty="0"/>
              <a:t>Certificated Staff Detail</a:t>
            </a:r>
          </a:p>
        </p:txBody>
      </p:sp>
      <p:pic>
        <p:nvPicPr>
          <p:cNvPr id="10" name="Content Placeholder 9">
            <a:extLst>
              <a:ext uri="{FF2B5EF4-FFF2-40B4-BE49-F238E27FC236}">
                <a16:creationId xmlns:a16="http://schemas.microsoft.com/office/drawing/2014/main" id="{83E6A383-6B42-4CC3-89E4-4368932BCF3A}"/>
              </a:ext>
            </a:extLst>
          </p:cNvPr>
          <p:cNvPicPr>
            <a:picLocks noGrp="1" noChangeAspect="1"/>
          </p:cNvPicPr>
          <p:nvPr>
            <p:ph idx="1"/>
          </p:nvPr>
        </p:nvPicPr>
        <p:blipFill>
          <a:blip r:embed="rId2"/>
          <a:stretch>
            <a:fillRect/>
          </a:stretch>
        </p:blipFill>
        <p:spPr>
          <a:xfrm>
            <a:off x="609600" y="1600200"/>
            <a:ext cx="6781800" cy="4343400"/>
          </a:xfrm>
          <a:prstGeom prst="rect">
            <a:avLst/>
          </a:prstGeom>
        </p:spPr>
      </p:pic>
    </p:spTree>
    <p:extLst>
      <p:ext uri="{BB962C8B-B14F-4D97-AF65-F5344CB8AC3E}">
        <p14:creationId xmlns:p14="http://schemas.microsoft.com/office/powerpoint/2010/main" val="2160309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8C67F-F040-45F3-8031-F1742D91BFB3}"/>
              </a:ext>
            </a:extLst>
          </p:cNvPr>
          <p:cNvSpPr>
            <a:spLocks noGrp="1"/>
          </p:cNvSpPr>
          <p:nvPr>
            <p:ph type="title"/>
          </p:nvPr>
        </p:nvSpPr>
        <p:spPr>
          <a:xfrm>
            <a:off x="609598" y="381000"/>
            <a:ext cx="6347713" cy="609600"/>
          </a:xfrm>
        </p:spPr>
        <p:txBody>
          <a:bodyPr>
            <a:normAutofit/>
          </a:bodyPr>
          <a:lstStyle/>
          <a:p>
            <a:pPr algn="ctr"/>
            <a:r>
              <a:rPr lang="en-US" sz="1600" dirty="0"/>
              <a:t>23-24 Budget</a:t>
            </a:r>
            <a:br>
              <a:rPr lang="en-US" sz="1600" dirty="0"/>
            </a:br>
            <a:r>
              <a:rPr lang="en-US" sz="1600" dirty="0"/>
              <a:t>Classified Staff Detail (See Next Slide for Explanation of Changes)</a:t>
            </a:r>
          </a:p>
        </p:txBody>
      </p:sp>
      <p:pic>
        <p:nvPicPr>
          <p:cNvPr id="5" name="Content Placeholder 4">
            <a:extLst>
              <a:ext uri="{FF2B5EF4-FFF2-40B4-BE49-F238E27FC236}">
                <a16:creationId xmlns:a16="http://schemas.microsoft.com/office/drawing/2014/main" id="{2188E151-1A8B-4A7E-AFEB-9DBD980F3681}"/>
              </a:ext>
            </a:extLst>
          </p:cNvPr>
          <p:cNvPicPr>
            <a:picLocks noGrp="1" noChangeAspect="1"/>
          </p:cNvPicPr>
          <p:nvPr>
            <p:ph idx="1"/>
          </p:nvPr>
        </p:nvPicPr>
        <p:blipFill>
          <a:blip r:embed="rId2"/>
          <a:stretch>
            <a:fillRect/>
          </a:stretch>
        </p:blipFill>
        <p:spPr>
          <a:xfrm>
            <a:off x="1371600" y="1524000"/>
            <a:ext cx="5029200" cy="4800599"/>
          </a:xfrm>
          <a:prstGeom prst="rect">
            <a:avLst/>
          </a:prstGeom>
        </p:spPr>
      </p:pic>
    </p:spTree>
    <p:extLst>
      <p:ext uri="{BB962C8B-B14F-4D97-AF65-F5344CB8AC3E}">
        <p14:creationId xmlns:p14="http://schemas.microsoft.com/office/powerpoint/2010/main" val="1514208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8C67F-F040-45F3-8031-F1742D91BFB3}"/>
              </a:ext>
            </a:extLst>
          </p:cNvPr>
          <p:cNvSpPr>
            <a:spLocks noGrp="1"/>
          </p:cNvSpPr>
          <p:nvPr>
            <p:ph type="title"/>
          </p:nvPr>
        </p:nvSpPr>
        <p:spPr>
          <a:xfrm>
            <a:off x="609598" y="381000"/>
            <a:ext cx="6347713" cy="609600"/>
          </a:xfrm>
        </p:spPr>
        <p:txBody>
          <a:bodyPr>
            <a:normAutofit/>
          </a:bodyPr>
          <a:lstStyle/>
          <a:p>
            <a:pPr algn="ctr"/>
            <a:r>
              <a:rPr lang="en-US" sz="1600" dirty="0"/>
              <a:t>23-24 Budget</a:t>
            </a:r>
            <a:br>
              <a:rPr lang="en-US" sz="1600" dirty="0"/>
            </a:br>
            <a:r>
              <a:rPr lang="en-US" sz="1600" dirty="0"/>
              <a:t>Classified Staff Positions Reduced from 22-23</a:t>
            </a:r>
          </a:p>
        </p:txBody>
      </p:sp>
      <p:pic>
        <p:nvPicPr>
          <p:cNvPr id="5" name="Content Placeholder 4">
            <a:extLst>
              <a:ext uri="{FF2B5EF4-FFF2-40B4-BE49-F238E27FC236}">
                <a16:creationId xmlns:a16="http://schemas.microsoft.com/office/drawing/2014/main" id="{0AF281C2-10E7-4B7A-8BB9-A0AAEEF5F57A}"/>
              </a:ext>
            </a:extLst>
          </p:cNvPr>
          <p:cNvPicPr>
            <a:picLocks noGrp="1" noChangeAspect="1"/>
          </p:cNvPicPr>
          <p:nvPr>
            <p:ph idx="1"/>
          </p:nvPr>
        </p:nvPicPr>
        <p:blipFill>
          <a:blip r:embed="rId2"/>
          <a:stretch>
            <a:fillRect/>
          </a:stretch>
        </p:blipFill>
        <p:spPr>
          <a:xfrm>
            <a:off x="609600" y="1676400"/>
            <a:ext cx="7086600" cy="4571999"/>
          </a:xfrm>
          <a:prstGeom prst="rect">
            <a:avLst/>
          </a:prstGeom>
        </p:spPr>
      </p:pic>
    </p:spTree>
    <p:extLst>
      <p:ext uri="{BB962C8B-B14F-4D97-AF65-F5344CB8AC3E}">
        <p14:creationId xmlns:p14="http://schemas.microsoft.com/office/powerpoint/2010/main" val="235527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62000"/>
          </a:xfrm>
        </p:spPr>
        <p:txBody>
          <a:bodyPr>
            <a:normAutofit/>
          </a:bodyPr>
          <a:lstStyle/>
          <a:p>
            <a:pPr algn="ctr"/>
            <a:r>
              <a:rPr lang="en-US" sz="2000" dirty="0"/>
              <a:t>23-24 Budget</a:t>
            </a:r>
            <a:br>
              <a:rPr lang="en-US" sz="2000" dirty="0"/>
            </a:br>
            <a:r>
              <a:rPr lang="en-US" sz="2000" dirty="0"/>
              <a:t>Enrollment History – Budget to Actual</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835013619"/>
              </p:ext>
            </p:extLst>
          </p:nvPr>
        </p:nvGraphicFramePr>
        <p:xfrm>
          <a:off x="304800" y="1600200"/>
          <a:ext cx="7162799" cy="464819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B3D802D5-D974-4850-A792-B5CCAAF7DF87}"/>
              </a:ext>
            </a:extLst>
          </p:cNvPr>
          <p:cNvSpPr txBox="1"/>
          <p:nvPr/>
        </p:nvSpPr>
        <p:spPr>
          <a:xfrm>
            <a:off x="7657452" y="1828800"/>
            <a:ext cx="1600200" cy="4185761"/>
          </a:xfrm>
          <a:prstGeom prst="rect">
            <a:avLst/>
          </a:prstGeom>
          <a:noFill/>
        </p:spPr>
        <p:txBody>
          <a:bodyPr wrap="square" rtlCol="0">
            <a:spAutoFit/>
          </a:bodyPr>
          <a:lstStyle/>
          <a:p>
            <a:r>
              <a:rPr lang="en-US" sz="1400" dirty="0"/>
              <a:t>Actual enrollment for 22-23 was 19.17 students more than  budget.  The estimated enrollment for 23-24 is 13 students less than the 22-23 budget and only 32 students less than the 22-23 actual average FTE.  This is a conservative estimate in comparison with prior years.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219200"/>
            <a:ext cx="6858000" cy="1362075"/>
          </a:xfrm>
        </p:spPr>
        <p:txBody>
          <a:bodyPr/>
          <a:lstStyle/>
          <a:p>
            <a:r>
              <a:rPr lang="en-US" b="1" dirty="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OTHER FUNDS</a:t>
            </a:r>
            <a:endParaRPr lang="en-US" dirty="0">
              <a:solidFill>
                <a:schemeClr val="tx2">
                  <a:lumMod val="20000"/>
                  <a:lumOff val="80000"/>
                </a:schemeClr>
              </a:solidFill>
              <a:effectLst>
                <a:reflection blurRad="6350" stA="55000" endA="300" endPos="45500" dir="5400000" sy="-100000" algn="bl" rotWithShape="0"/>
              </a:effectLst>
            </a:endParaRPr>
          </a:p>
        </p:txBody>
      </p:sp>
      <p:sp>
        <p:nvSpPr>
          <p:cNvPr id="3" name="Text Placeholder 2"/>
          <p:cNvSpPr>
            <a:spLocks noGrp="1"/>
          </p:cNvSpPr>
          <p:nvPr>
            <p:ph type="body" idx="1"/>
          </p:nvPr>
        </p:nvSpPr>
        <p:spPr>
          <a:xfrm>
            <a:off x="1600200" y="2895600"/>
            <a:ext cx="6858000" cy="2133600"/>
          </a:xfrm>
        </p:spPr>
        <p:txBody>
          <a:bodyPr>
            <a:normAutofit/>
          </a:bodyPr>
          <a:lstStyle/>
          <a:p>
            <a:r>
              <a:rPr lang="en-US" dirty="0">
                <a:solidFill>
                  <a:schemeClr val="tx1"/>
                </a:solidFill>
              </a:rPr>
              <a:t>Capital Projects  </a:t>
            </a:r>
          </a:p>
          <a:p>
            <a:r>
              <a:rPr lang="en-US" dirty="0">
                <a:solidFill>
                  <a:schemeClr val="tx1"/>
                </a:solidFill>
              </a:rPr>
              <a:t>Debt Service</a:t>
            </a:r>
          </a:p>
          <a:p>
            <a:r>
              <a:rPr lang="en-US" dirty="0">
                <a:solidFill>
                  <a:schemeClr val="tx1"/>
                </a:solidFill>
              </a:rPr>
              <a:t>ASB	 </a:t>
            </a:r>
          </a:p>
          <a:p>
            <a:r>
              <a:rPr lang="en-US" dirty="0">
                <a:solidFill>
                  <a:schemeClr val="tx1"/>
                </a:solidFill>
              </a:rPr>
              <a:t>Transportation vehicle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6056" y="381000"/>
            <a:ext cx="7511144" cy="990600"/>
          </a:xfrm>
        </p:spPr>
        <p:txBody>
          <a:bodyPr>
            <a:noAutofit/>
          </a:bodyPr>
          <a:lstStyle/>
          <a:p>
            <a:r>
              <a:rPr lang="en-US" b="1" dirty="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CAPITAL PROJECTS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idx="1"/>
          </p:nvPr>
        </p:nvSpPr>
        <p:spPr>
          <a:xfrm>
            <a:off x="533400" y="1981200"/>
            <a:ext cx="8153400" cy="3581400"/>
          </a:xfrm>
          <a:effectLst>
            <a:outerShdw blurRad="76200" dist="12700" dir="2700000" sy="-23000" kx="-800400" algn="bl" rotWithShape="0">
              <a:prstClr val="black">
                <a:alpha val="20000"/>
              </a:prstClr>
            </a:outerShdw>
          </a:effectLst>
        </p:spPr>
        <p:txBody>
          <a:bodyPr>
            <a:normAutofit/>
          </a:bodyPr>
          <a:lstStyle/>
          <a:p>
            <a:pPr>
              <a:buClr>
                <a:schemeClr val="bg2">
                  <a:lumMod val="20000"/>
                  <a:lumOff val="80000"/>
                </a:schemeClr>
              </a:buClr>
            </a:pPr>
            <a:endParaRPr lang="en-US" dirty="0"/>
          </a:p>
          <a:p>
            <a:pPr>
              <a:buClr>
                <a:schemeClr val="bg2">
                  <a:lumMod val="20000"/>
                  <a:lumOff val="80000"/>
                </a:schemeClr>
              </a:buClr>
            </a:pPr>
            <a:r>
              <a:rPr lang="en-US" dirty="0"/>
              <a:t>Beginning Fund Balance				$  765,000</a:t>
            </a:r>
          </a:p>
          <a:p>
            <a:pPr>
              <a:buClr>
                <a:schemeClr val="bg2">
                  <a:lumMod val="20000"/>
                  <a:lumOff val="80000"/>
                </a:schemeClr>
              </a:buClr>
              <a:buNone/>
            </a:pPr>
            <a:endParaRPr lang="en-US" sz="1600" dirty="0"/>
          </a:p>
          <a:p>
            <a:pPr>
              <a:buClr>
                <a:schemeClr val="bg2">
                  <a:lumMod val="20000"/>
                  <a:lumOff val="80000"/>
                </a:schemeClr>
              </a:buClr>
            </a:pPr>
            <a:r>
              <a:rPr lang="en-US" dirty="0"/>
              <a:t>Revenues/Other Financing Source           	$  945,000</a:t>
            </a:r>
          </a:p>
          <a:p>
            <a:pPr>
              <a:buClr>
                <a:schemeClr val="bg2">
                  <a:lumMod val="20000"/>
                  <a:lumOff val="80000"/>
                </a:schemeClr>
              </a:buClr>
              <a:buNone/>
            </a:pPr>
            <a:r>
              <a:rPr lang="en-US" sz="1600" dirty="0"/>
              <a:t>	</a:t>
            </a:r>
          </a:p>
          <a:p>
            <a:pPr>
              <a:buClr>
                <a:schemeClr val="bg2">
                  <a:lumMod val="20000"/>
                  <a:lumOff val="80000"/>
                </a:schemeClr>
              </a:buClr>
            </a:pPr>
            <a:r>
              <a:rPr lang="en-US" dirty="0"/>
              <a:t>Expenditures/Financial Uses			</a:t>
            </a:r>
            <a:r>
              <a:rPr lang="en-US" u="sng" dirty="0"/>
              <a:t>$1,120,000</a:t>
            </a:r>
          </a:p>
          <a:p>
            <a:pPr>
              <a:buClr>
                <a:schemeClr val="bg2">
                  <a:lumMod val="20000"/>
                  <a:lumOff val="80000"/>
                </a:schemeClr>
              </a:buClr>
              <a:buNone/>
            </a:pPr>
            <a:endParaRPr lang="en-US" sz="1600" dirty="0"/>
          </a:p>
          <a:p>
            <a:pPr>
              <a:buClr>
                <a:schemeClr val="bg2">
                  <a:lumMod val="20000"/>
                  <a:lumOff val="80000"/>
                </a:schemeClr>
              </a:buClr>
            </a:pPr>
            <a:r>
              <a:rPr lang="en-US" dirty="0"/>
              <a:t>Ending Fund Balance					$  590,000</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28600"/>
            <a:ext cx="5257800" cy="1066800"/>
          </a:xfrm>
        </p:spPr>
        <p:txBody>
          <a:bodyPr>
            <a:normAutofit/>
          </a:bodyPr>
          <a:lstStyle/>
          <a:p>
            <a:r>
              <a:rPr lang="en-US" b="1" dirty="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DEBT SERVICE FUND</a:t>
            </a:r>
          </a:p>
        </p:txBody>
      </p:sp>
      <p:sp>
        <p:nvSpPr>
          <p:cNvPr id="5" name="Content Placeholder 4"/>
          <p:cNvSpPr>
            <a:spLocks noGrp="1"/>
          </p:cNvSpPr>
          <p:nvPr>
            <p:ph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endParaRPr lang="en-US" dirty="0"/>
          </a:p>
          <a:p>
            <a:pPr>
              <a:buClr>
                <a:schemeClr val="bg2">
                  <a:lumMod val="20000"/>
                  <a:lumOff val="80000"/>
                </a:schemeClr>
              </a:buClr>
            </a:pPr>
            <a:r>
              <a:rPr lang="en-US" dirty="0"/>
              <a:t>Beginning Fund Balance				$  1,710,000</a:t>
            </a:r>
          </a:p>
          <a:p>
            <a:pPr>
              <a:buClr>
                <a:schemeClr val="bg2">
                  <a:lumMod val="20000"/>
                  <a:lumOff val="80000"/>
                </a:schemeClr>
              </a:buClr>
              <a:buNone/>
            </a:pPr>
            <a:endParaRPr lang="en-US" sz="1600" dirty="0"/>
          </a:p>
          <a:p>
            <a:pPr>
              <a:buClr>
                <a:schemeClr val="bg2">
                  <a:lumMod val="20000"/>
                  <a:lumOff val="80000"/>
                </a:schemeClr>
              </a:buClr>
            </a:pPr>
            <a:r>
              <a:rPr lang="en-US" dirty="0"/>
              <a:t>Revenues/Other Financial Source		$  3,608,788</a:t>
            </a:r>
          </a:p>
          <a:p>
            <a:pPr>
              <a:buClr>
                <a:schemeClr val="bg2">
                  <a:lumMod val="20000"/>
                  <a:lumOff val="80000"/>
                </a:schemeClr>
              </a:buClr>
              <a:buNone/>
            </a:pPr>
            <a:r>
              <a:rPr lang="en-US" sz="1600" dirty="0"/>
              <a:t>	</a:t>
            </a:r>
          </a:p>
          <a:p>
            <a:pPr>
              <a:buClr>
                <a:schemeClr val="bg2">
                  <a:lumMod val="20000"/>
                  <a:lumOff val="80000"/>
                </a:schemeClr>
              </a:buClr>
            </a:pPr>
            <a:r>
              <a:rPr lang="en-US" dirty="0"/>
              <a:t>Expenditures/Other Financial Uses		</a:t>
            </a:r>
            <a:r>
              <a:rPr lang="en-US" u="sng" dirty="0"/>
              <a:t>$  3,820,000</a:t>
            </a:r>
          </a:p>
          <a:p>
            <a:pPr>
              <a:buClr>
                <a:schemeClr val="bg2">
                  <a:lumMod val="20000"/>
                  <a:lumOff val="80000"/>
                </a:schemeClr>
              </a:buClr>
              <a:buNone/>
            </a:pPr>
            <a:endParaRPr lang="en-US" sz="1600" dirty="0"/>
          </a:p>
          <a:p>
            <a:pPr>
              <a:buClr>
                <a:schemeClr val="bg2">
                  <a:lumMod val="20000"/>
                  <a:lumOff val="80000"/>
                </a:schemeClr>
              </a:buClr>
            </a:pPr>
            <a:r>
              <a:rPr lang="en-US" dirty="0"/>
              <a:t>Ending Fund Balance					$  1,498,798</a:t>
            </a:r>
          </a:p>
        </p:txBody>
      </p:sp>
      <p:sp>
        <p:nvSpPr>
          <p:cNvPr id="3" name="TextBox 2"/>
          <p:cNvSpPr txBox="1"/>
          <p:nvPr/>
        </p:nvSpPr>
        <p:spPr>
          <a:xfrm>
            <a:off x="914400" y="5791200"/>
            <a:ext cx="5105399" cy="369332"/>
          </a:xfrm>
          <a:prstGeom prst="rect">
            <a:avLst/>
          </a:prstGeom>
          <a:noFill/>
        </p:spPr>
        <p:txBody>
          <a:bodyPr wrap="square" rtlCol="0">
            <a:spAutoFit/>
          </a:bodyPr>
          <a:lstStyle/>
          <a:p>
            <a:r>
              <a:rPr lang="en-US" dirty="0"/>
              <a:t>Debt Outstanding 9/1/22 = $41,695,000</a:t>
            </a:r>
          </a:p>
        </p:txBody>
      </p:sp>
    </p:spTree>
    <p:extLst>
      <p:ext uri="{BB962C8B-B14F-4D97-AF65-F5344CB8AC3E}">
        <p14:creationId xmlns:p14="http://schemas.microsoft.com/office/powerpoint/2010/main" val="2098902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85800"/>
            <a:ext cx="6248400" cy="838200"/>
          </a:xfrm>
        </p:spPr>
        <p:txBody>
          <a:bodyPr/>
          <a:lstStyle/>
          <a:p>
            <a:r>
              <a:rPr lang="en-US" b="1" dirty="0">
                <a:solidFill>
                  <a:schemeClr val="accent2"/>
                </a:solidFill>
                <a:effectLst>
                  <a:reflection blurRad="6350" stA="60000" endA="900" endPos="58000" dir="5400000" sy="-100000" algn="bl" rotWithShape="0"/>
                </a:effectLst>
                <a:latin typeface="Century Gothic" pitchFamily="34" charset="0"/>
              </a:rPr>
              <a:t>ASB</a:t>
            </a:r>
            <a:r>
              <a:rPr lang="en-US" b="1" dirty="0">
                <a:solidFill>
                  <a:schemeClr val="tx1"/>
                </a:solidFill>
                <a:effectLst>
                  <a:reflection blurRad="6350" stA="60000" endA="900" endPos="58000" dir="5400000" sy="-100000" algn="bl" rotWithShape="0"/>
                </a:effectLst>
                <a:latin typeface="Century Gothic" pitchFamily="34" charset="0"/>
              </a:rPr>
              <a:t> </a:t>
            </a:r>
            <a:r>
              <a:rPr lang="en-US" b="1" dirty="0">
                <a:solidFill>
                  <a:schemeClr val="accent2"/>
                </a:solidFill>
                <a:effectLst>
                  <a:reflection blurRad="6350" stA="60000" endA="900" endPos="58000" dir="5400000" sy="-100000" algn="bl" rotWithShape="0"/>
                </a:effectLst>
                <a:latin typeface="Century Gothic" pitchFamily="34" charset="0"/>
              </a:rPr>
              <a:t>FUND</a:t>
            </a:r>
          </a:p>
        </p:txBody>
      </p:sp>
      <p:sp>
        <p:nvSpPr>
          <p:cNvPr id="6" name="Content Placeholder 5"/>
          <p:cNvSpPr>
            <a:spLocks noGrp="1"/>
          </p:cNvSpPr>
          <p:nvPr>
            <p:ph idx="1"/>
          </p:nvPr>
        </p:nvSpPr>
        <p:spPr>
          <a:xfrm>
            <a:off x="612648" y="3429000"/>
            <a:ext cx="7769352" cy="2819400"/>
          </a:xfrm>
        </p:spPr>
        <p:txBody>
          <a:bodyPr>
            <a:normAutofit fontScale="92500" lnSpcReduction="10000"/>
          </a:bodyPr>
          <a:lstStyle/>
          <a:p>
            <a:pPr marL="0" indent="0">
              <a:buClr>
                <a:schemeClr val="tx2"/>
              </a:buClr>
              <a:buNone/>
            </a:pPr>
            <a:endParaRPr lang="en-US" dirty="0"/>
          </a:p>
          <a:p>
            <a:pPr marL="0" indent="0">
              <a:buClr>
                <a:schemeClr val="tx2"/>
              </a:buClr>
              <a:buNone/>
            </a:pPr>
            <a:r>
              <a:rPr lang="en-US" dirty="0"/>
              <a:t>	Beginning Fund Balance				$  310,000</a:t>
            </a:r>
          </a:p>
          <a:p>
            <a:pPr>
              <a:buClr>
                <a:schemeClr val="tx2"/>
              </a:buClr>
              <a:buNone/>
            </a:pPr>
            <a:endParaRPr lang="en-US" sz="1400" dirty="0"/>
          </a:p>
          <a:p>
            <a:pPr marL="0" indent="0">
              <a:buClr>
                <a:schemeClr val="tx2"/>
              </a:buClr>
              <a:buNone/>
            </a:pPr>
            <a:r>
              <a:rPr lang="en-US" dirty="0"/>
              <a:t>	Revenues							$  376,500</a:t>
            </a:r>
          </a:p>
          <a:p>
            <a:pPr marL="0" indent="0">
              <a:buClr>
                <a:schemeClr val="tx2"/>
              </a:buClr>
              <a:buNone/>
            </a:pPr>
            <a:endParaRPr lang="en-US" dirty="0"/>
          </a:p>
          <a:p>
            <a:pPr marL="0" indent="0">
              <a:buClr>
                <a:schemeClr val="tx2"/>
              </a:buClr>
              <a:buNone/>
            </a:pPr>
            <a:r>
              <a:rPr lang="en-US" dirty="0"/>
              <a:t>	Expenditures						</a:t>
            </a:r>
            <a:r>
              <a:rPr lang="en-US" u="sng" dirty="0"/>
              <a:t>$  383,500</a:t>
            </a:r>
          </a:p>
          <a:p>
            <a:pPr>
              <a:buClr>
                <a:schemeClr val="tx2"/>
              </a:buClr>
              <a:buNone/>
            </a:pPr>
            <a:endParaRPr lang="en-US" sz="1400" dirty="0"/>
          </a:p>
          <a:p>
            <a:pPr marL="0" indent="0">
              <a:buClr>
                <a:schemeClr val="tx2"/>
              </a:buClr>
              <a:buNone/>
            </a:pPr>
            <a:r>
              <a:rPr lang="en-US" dirty="0"/>
              <a:t>	Ending Fund Balance				$  303,000</a:t>
            </a:r>
          </a:p>
        </p:txBody>
      </p:sp>
      <p:sp>
        <p:nvSpPr>
          <p:cNvPr id="4" name="TextBox 3"/>
          <p:cNvSpPr txBox="1"/>
          <p:nvPr/>
        </p:nvSpPr>
        <p:spPr>
          <a:xfrm>
            <a:off x="990600" y="2128935"/>
            <a:ext cx="6589776" cy="1200329"/>
          </a:xfrm>
          <a:prstGeom prst="rect">
            <a:avLst/>
          </a:prstGeom>
          <a:noFill/>
        </p:spPr>
        <p:txBody>
          <a:bodyPr wrap="square" rtlCol="0">
            <a:spAutoFit/>
          </a:bodyPr>
          <a:lstStyle/>
          <a:p>
            <a:r>
              <a:rPr lang="en-US" dirty="0"/>
              <a:t>ASB funds are for the extracurricular benefit of the students.  Their involvement in the decision-making process is an integral part of associated student body government.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381000"/>
            <a:ext cx="6347713" cy="914400"/>
          </a:xfrm>
        </p:spPr>
        <p:txBody>
          <a:bodyPr>
            <a:normAutofit fontScale="90000"/>
          </a:bodyPr>
          <a:lstStyle/>
          <a:p>
            <a:r>
              <a:rPr lang="en-US" sz="3200" b="1" dirty="0">
                <a:solidFill>
                  <a:schemeClr val="accent2"/>
                </a:solidFill>
                <a:effectLst>
                  <a:reflection blurRad="6350" stA="60000" endA="900" endPos="58000" dir="5400000" sy="-100000" algn="bl" rotWithShape="0"/>
                </a:effectLst>
                <a:latin typeface="Century Gothic" panose="020B0502020202020204" pitchFamily="34" charset="0"/>
              </a:rPr>
              <a:t>TRANSPORTATION</a:t>
            </a:r>
            <a:r>
              <a:rPr lang="en-US" sz="3200" b="1" dirty="0">
                <a:solidFill>
                  <a:schemeClr val="accent2"/>
                </a:solidFill>
                <a:effectLst>
                  <a:reflection blurRad="6350" stA="60000" endA="900" endPos="58000" dir="5400000" sy="-100000" algn="bl" rotWithShape="0"/>
                </a:effectLst>
              </a:rPr>
              <a:t> VEHICLE FUND</a:t>
            </a:r>
          </a:p>
        </p:txBody>
      </p:sp>
      <p:sp>
        <p:nvSpPr>
          <p:cNvPr id="6" name="Content Placeholder 5"/>
          <p:cNvSpPr>
            <a:spLocks noGrp="1"/>
          </p:cNvSpPr>
          <p:nvPr>
            <p:ph idx="1"/>
          </p:nvPr>
        </p:nvSpPr>
        <p:spPr>
          <a:xfrm>
            <a:off x="609600" y="3352800"/>
            <a:ext cx="7467600" cy="2362201"/>
          </a:xfrm>
        </p:spPr>
        <p:txBody>
          <a:bodyPr>
            <a:normAutofit fontScale="85000" lnSpcReduction="20000"/>
          </a:bodyPr>
          <a:lstStyle/>
          <a:p>
            <a:pPr marL="0" indent="0">
              <a:buClr>
                <a:schemeClr val="tx2"/>
              </a:buClr>
              <a:buNone/>
            </a:pPr>
            <a:endParaRPr lang="en-US" dirty="0"/>
          </a:p>
          <a:p>
            <a:pPr marL="0" indent="0">
              <a:buClr>
                <a:schemeClr val="tx2"/>
              </a:buClr>
              <a:buNone/>
            </a:pPr>
            <a:r>
              <a:rPr lang="en-US" dirty="0"/>
              <a:t>	Beginning Fund Balance			$  3,972,000</a:t>
            </a:r>
          </a:p>
          <a:p>
            <a:pPr>
              <a:buClr>
                <a:schemeClr val="tx2"/>
              </a:buClr>
              <a:buNone/>
            </a:pPr>
            <a:endParaRPr lang="en-US" sz="1400" dirty="0"/>
          </a:p>
          <a:p>
            <a:pPr marL="0" indent="0">
              <a:buClr>
                <a:schemeClr val="tx2"/>
              </a:buClr>
              <a:buNone/>
            </a:pPr>
            <a:r>
              <a:rPr lang="en-US" dirty="0"/>
              <a:t>	Revenues						$  1,690,000</a:t>
            </a:r>
          </a:p>
          <a:p>
            <a:pPr>
              <a:buClr>
                <a:schemeClr val="tx2"/>
              </a:buClr>
              <a:buNone/>
            </a:pPr>
            <a:endParaRPr lang="en-US" sz="1400" dirty="0"/>
          </a:p>
          <a:p>
            <a:pPr marL="0" indent="0">
              <a:buClr>
                <a:schemeClr val="tx2"/>
              </a:buClr>
              <a:buNone/>
            </a:pPr>
            <a:r>
              <a:rPr lang="en-US" dirty="0"/>
              <a:t>	Expenditures					</a:t>
            </a:r>
            <a:r>
              <a:rPr lang="en-US" u="sng" dirty="0"/>
              <a:t>$  2,000,000</a:t>
            </a:r>
          </a:p>
          <a:p>
            <a:pPr>
              <a:buClr>
                <a:schemeClr val="tx2"/>
              </a:buClr>
              <a:buNone/>
            </a:pPr>
            <a:endParaRPr lang="en-US" sz="1400" dirty="0"/>
          </a:p>
          <a:p>
            <a:pPr marL="0" indent="0">
              <a:buClr>
                <a:schemeClr val="tx2"/>
              </a:buClr>
              <a:buNone/>
            </a:pPr>
            <a:r>
              <a:rPr lang="en-US" dirty="0"/>
              <a:t>	Ending Fund Balance				$  3,662,000</a:t>
            </a:r>
          </a:p>
          <a:p>
            <a:pPr>
              <a:buNone/>
            </a:pPr>
            <a:endParaRPr lang="en-US" dirty="0"/>
          </a:p>
        </p:txBody>
      </p:sp>
      <p:sp>
        <p:nvSpPr>
          <p:cNvPr id="4" name="TextBox 3"/>
          <p:cNvSpPr txBox="1"/>
          <p:nvPr/>
        </p:nvSpPr>
        <p:spPr>
          <a:xfrm>
            <a:off x="457200" y="1381660"/>
            <a:ext cx="7467600" cy="1323439"/>
          </a:xfrm>
          <a:prstGeom prst="rect">
            <a:avLst/>
          </a:prstGeom>
          <a:noFill/>
        </p:spPr>
        <p:txBody>
          <a:bodyPr wrap="square" rtlCol="0">
            <a:spAutoFit/>
          </a:bodyPr>
          <a:lstStyle/>
          <a:p>
            <a:r>
              <a:rPr lang="en-US" sz="1600" dirty="0"/>
              <a:t>This fund is used to replace buses for the KWRL Cooperative districts.  Revenue comes from the State (in the form of depreciation payments), interest earned on the investments and the annual payments made by the four member districts (Kalama, Woodland, Ridgefield and La Center) to cover options and buses necessary for growth..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7DCB-C4EE-41C7-B643-68B4941255F7}"/>
              </a:ext>
            </a:extLst>
          </p:cNvPr>
          <p:cNvSpPr>
            <a:spLocks noGrp="1"/>
          </p:cNvSpPr>
          <p:nvPr>
            <p:ph type="title"/>
          </p:nvPr>
        </p:nvSpPr>
        <p:spPr>
          <a:xfrm>
            <a:off x="609599" y="609600"/>
            <a:ext cx="6347713" cy="990600"/>
          </a:xfrm>
        </p:spPr>
        <p:txBody>
          <a:bodyPr>
            <a:noAutofit/>
          </a:bodyPr>
          <a:lstStyle/>
          <a:p>
            <a:pPr algn="ctr"/>
            <a:r>
              <a:rPr lang="en-US" sz="2000" dirty="0"/>
              <a:t>23-24 Budget</a:t>
            </a:r>
            <a:br>
              <a:rPr lang="en-US" sz="2000" dirty="0"/>
            </a:br>
            <a:r>
              <a:rPr lang="en-US" sz="2000" dirty="0"/>
              <a:t>Historical Fund Balance/FB as a % of Expenditures Summary</a:t>
            </a:r>
          </a:p>
        </p:txBody>
      </p:sp>
      <p:sp>
        <p:nvSpPr>
          <p:cNvPr id="8" name="TextBox 7">
            <a:extLst>
              <a:ext uri="{FF2B5EF4-FFF2-40B4-BE49-F238E27FC236}">
                <a16:creationId xmlns:a16="http://schemas.microsoft.com/office/drawing/2014/main" id="{28A440ED-A95E-48DD-9481-12B529E5E500}"/>
              </a:ext>
            </a:extLst>
          </p:cNvPr>
          <p:cNvSpPr txBox="1"/>
          <p:nvPr/>
        </p:nvSpPr>
        <p:spPr>
          <a:xfrm>
            <a:off x="866441" y="5791200"/>
            <a:ext cx="8125159" cy="215444"/>
          </a:xfrm>
          <a:prstGeom prst="rect">
            <a:avLst/>
          </a:prstGeom>
          <a:noFill/>
        </p:spPr>
        <p:txBody>
          <a:bodyPr wrap="square" rtlCol="0">
            <a:spAutoFit/>
          </a:bodyPr>
          <a:lstStyle/>
          <a:p>
            <a:endParaRPr lang="en-US" sz="800" dirty="0"/>
          </a:p>
        </p:txBody>
      </p:sp>
      <p:graphicFrame>
        <p:nvGraphicFramePr>
          <p:cNvPr id="10" name="Content Placeholder 9">
            <a:extLst>
              <a:ext uri="{FF2B5EF4-FFF2-40B4-BE49-F238E27FC236}">
                <a16:creationId xmlns:a16="http://schemas.microsoft.com/office/drawing/2014/main" id="{D797D327-258B-476E-AA0D-F420A24D6AB4}"/>
              </a:ext>
            </a:extLst>
          </p:cNvPr>
          <p:cNvGraphicFramePr>
            <a:graphicFrameLocks noGrp="1"/>
          </p:cNvGraphicFramePr>
          <p:nvPr>
            <p:ph idx="1"/>
            <p:extLst>
              <p:ext uri="{D42A27DB-BD31-4B8C-83A1-F6EECF244321}">
                <p14:modId xmlns:p14="http://schemas.microsoft.com/office/powerpoint/2010/main" val="1916428637"/>
              </p:ext>
            </p:extLst>
          </p:nvPr>
        </p:nvGraphicFramePr>
        <p:xfrm>
          <a:off x="866441" y="1614152"/>
          <a:ext cx="6348413" cy="42132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7186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46FD9-33CD-4AB6-851E-640DF9A4BE6B}"/>
              </a:ext>
            </a:extLst>
          </p:cNvPr>
          <p:cNvSpPr>
            <a:spLocks noGrp="1"/>
          </p:cNvSpPr>
          <p:nvPr>
            <p:ph type="title"/>
          </p:nvPr>
        </p:nvSpPr>
        <p:spPr>
          <a:xfrm>
            <a:off x="609599" y="609600"/>
            <a:ext cx="6347713" cy="685800"/>
          </a:xfrm>
        </p:spPr>
        <p:txBody>
          <a:bodyPr>
            <a:normAutofit fontScale="90000"/>
          </a:bodyPr>
          <a:lstStyle/>
          <a:p>
            <a:pPr algn="ctr"/>
            <a:r>
              <a:rPr lang="en-US" sz="1600" dirty="0"/>
              <a:t>23-24 Budget</a:t>
            </a:r>
            <a:br>
              <a:rPr lang="en-US" sz="1600" dirty="0"/>
            </a:br>
            <a:r>
              <a:rPr lang="en-US" sz="1600" dirty="0"/>
              <a:t>General Fund – Revenues by Source</a:t>
            </a:r>
            <a:r>
              <a:rPr lang="en-US" sz="1600" dirty="0">
                <a:solidFill>
                  <a:prstClr val="white"/>
                </a:solidFill>
              </a:rPr>
              <a:t>3 Budget</a:t>
            </a:r>
            <a:br>
              <a:rPr lang="en-US" sz="1600" dirty="0">
                <a:solidFill>
                  <a:prstClr val="white"/>
                </a:solidFill>
              </a:rPr>
            </a:br>
            <a:r>
              <a:rPr lang="en-US" sz="1600" dirty="0">
                <a:solidFill>
                  <a:prstClr val="white"/>
                </a:solidFill>
              </a:rPr>
              <a:t>General Fund – Revenues By Source</a:t>
            </a:r>
            <a:br>
              <a:rPr lang="en-US" dirty="0"/>
            </a:br>
            <a:endParaRPr lang="en-US" dirty="0"/>
          </a:p>
        </p:txBody>
      </p:sp>
      <p:sp>
        <p:nvSpPr>
          <p:cNvPr id="12" name="TextBox 11">
            <a:extLst>
              <a:ext uri="{FF2B5EF4-FFF2-40B4-BE49-F238E27FC236}">
                <a16:creationId xmlns:a16="http://schemas.microsoft.com/office/drawing/2014/main" id="{191999A0-DD39-4279-9162-96E18B051F3D}"/>
              </a:ext>
            </a:extLst>
          </p:cNvPr>
          <p:cNvSpPr txBox="1"/>
          <p:nvPr/>
        </p:nvSpPr>
        <p:spPr>
          <a:xfrm>
            <a:off x="6481113" y="1499260"/>
            <a:ext cx="2053288" cy="3539430"/>
          </a:xfrm>
          <a:prstGeom prst="rect">
            <a:avLst/>
          </a:prstGeom>
          <a:noFill/>
        </p:spPr>
        <p:txBody>
          <a:bodyPr wrap="square" rtlCol="0">
            <a:spAutoFit/>
          </a:bodyPr>
          <a:lstStyle/>
          <a:p>
            <a:r>
              <a:rPr lang="en-US" sz="1400" dirty="0"/>
              <a:t>For the 23-24 revenue sources, the Local Sources have decreased with the loss of levy and levy equalization funds.  State funds are increased due to Special Education and Transportation  allocations.  </a:t>
            </a:r>
          </a:p>
          <a:p>
            <a:endParaRPr lang="en-US" sz="1400" dirty="0"/>
          </a:p>
          <a:p>
            <a:r>
              <a:rPr lang="en-US" sz="1400" dirty="0"/>
              <a:t>Federal funds are consistent with the continuation of the ESSER Funds.</a:t>
            </a:r>
          </a:p>
        </p:txBody>
      </p:sp>
      <p:pic>
        <p:nvPicPr>
          <p:cNvPr id="5" name="Content Placeholder 4">
            <a:extLst>
              <a:ext uri="{FF2B5EF4-FFF2-40B4-BE49-F238E27FC236}">
                <a16:creationId xmlns:a16="http://schemas.microsoft.com/office/drawing/2014/main" id="{1146C0AB-9601-46CE-B749-F8A95CD001B4}"/>
              </a:ext>
            </a:extLst>
          </p:cNvPr>
          <p:cNvPicPr>
            <a:picLocks noGrp="1" noChangeAspect="1"/>
          </p:cNvPicPr>
          <p:nvPr>
            <p:ph idx="1"/>
          </p:nvPr>
        </p:nvPicPr>
        <p:blipFill>
          <a:blip r:embed="rId3"/>
          <a:stretch>
            <a:fillRect/>
          </a:stretch>
        </p:blipFill>
        <p:spPr>
          <a:xfrm>
            <a:off x="609599" y="1295400"/>
            <a:ext cx="5850732" cy="5181600"/>
          </a:xfrm>
          <a:prstGeom prst="rect">
            <a:avLst/>
          </a:prstGeom>
        </p:spPr>
      </p:pic>
    </p:spTree>
    <p:extLst>
      <p:ext uri="{BB962C8B-B14F-4D97-AF65-F5344CB8AC3E}">
        <p14:creationId xmlns:p14="http://schemas.microsoft.com/office/powerpoint/2010/main" val="3209308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402" y="471085"/>
            <a:ext cx="5988797" cy="609600"/>
          </a:xfrm>
        </p:spPr>
        <p:txBody>
          <a:bodyPr>
            <a:normAutofit fontScale="90000"/>
          </a:bodyPr>
          <a:lstStyle/>
          <a:p>
            <a:pPr algn="ctr"/>
            <a:r>
              <a:rPr lang="en-US" sz="1600" dirty="0"/>
              <a:t>23-24 Budget</a:t>
            </a:r>
            <a:br>
              <a:rPr lang="en-US" sz="1600" dirty="0"/>
            </a:br>
            <a:r>
              <a:rPr lang="en-US" sz="1600" dirty="0"/>
              <a:t>General Fund – Revenues by Source</a:t>
            </a:r>
            <a:r>
              <a:rPr lang="en-US" sz="1600" dirty="0">
                <a:solidFill>
                  <a:prstClr val="white"/>
                </a:solidFill>
              </a:rPr>
              <a:t>3 23 Budget</a:t>
            </a:r>
            <a:br>
              <a:rPr lang="en-US" sz="1600" dirty="0">
                <a:solidFill>
                  <a:prstClr val="white"/>
                </a:solidFill>
              </a:rPr>
            </a:br>
            <a:r>
              <a:rPr lang="en-US" sz="1600" dirty="0">
                <a:solidFill>
                  <a:prstClr val="white"/>
                </a:solidFill>
              </a:rPr>
              <a:t>General Fund– History of Revenues By Source</a:t>
            </a:r>
            <a:endParaRPr lang="en-US" sz="2800" dirty="0"/>
          </a:p>
        </p:txBody>
      </p:sp>
      <p:sp>
        <p:nvSpPr>
          <p:cNvPr id="3" name="TextBox 2">
            <a:extLst>
              <a:ext uri="{FF2B5EF4-FFF2-40B4-BE49-F238E27FC236}">
                <a16:creationId xmlns:a16="http://schemas.microsoft.com/office/drawing/2014/main" id="{8F2A3F4D-AD79-4C8F-8FE8-2C29EDD14242}"/>
              </a:ext>
            </a:extLst>
          </p:cNvPr>
          <p:cNvSpPr txBox="1"/>
          <p:nvPr/>
        </p:nvSpPr>
        <p:spPr>
          <a:xfrm>
            <a:off x="6912115" y="1451520"/>
            <a:ext cx="1828799" cy="4524315"/>
          </a:xfrm>
          <a:prstGeom prst="rect">
            <a:avLst/>
          </a:prstGeom>
          <a:noFill/>
        </p:spPr>
        <p:txBody>
          <a:bodyPr wrap="square" rtlCol="0">
            <a:spAutoFit/>
          </a:bodyPr>
          <a:lstStyle/>
          <a:p>
            <a:pPr lvl="0"/>
            <a:r>
              <a:rPr lang="en-US" sz="1200" dirty="0">
                <a:solidFill>
                  <a:prstClr val="black"/>
                </a:solidFill>
                <a:latin typeface="Arial" panose="020B0604020202020204" pitchFamily="34" charset="0"/>
                <a:cs typeface="Arial" panose="020B0604020202020204" pitchFamily="34" charset="0"/>
              </a:rPr>
              <a:t>This graph shows the changes we have seen in major revenues sources over the last several years.  This shows the severe drop in local revenues between 22-23 and 23-24 and the increase in Federal ESSER revenues in 20-21 through 22-23.  For 23-24, although projected enrollment is down, State funding is up slightly due to Apportionment cost of living increases and approx. $1.6M more in Transportation revenue than in the 22-23 budget. Special Education also had a large increase.</a:t>
            </a:r>
          </a:p>
        </p:txBody>
      </p:sp>
      <p:pic>
        <p:nvPicPr>
          <p:cNvPr id="10" name="Content Placeholder 9">
            <a:extLst>
              <a:ext uri="{FF2B5EF4-FFF2-40B4-BE49-F238E27FC236}">
                <a16:creationId xmlns:a16="http://schemas.microsoft.com/office/drawing/2014/main" id="{136B2547-1C41-4304-BF9B-541BC94578F6}"/>
              </a:ext>
            </a:extLst>
          </p:cNvPr>
          <p:cNvPicPr>
            <a:picLocks noGrp="1" noChangeAspect="1"/>
          </p:cNvPicPr>
          <p:nvPr>
            <p:ph idx="1"/>
          </p:nvPr>
        </p:nvPicPr>
        <p:blipFill>
          <a:blip r:embed="rId3"/>
          <a:stretch>
            <a:fillRect/>
          </a:stretch>
        </p:blipFill>
        <p:spPr>
          <a:xfrm>
            <a:off x="152401" y="1451520"/>
            <a:ext cx="6594508" cy="4796880"/>
          </a:xfrm>
          <a:prstGeom prst="rect">
            <a:avLst/>
          </a:prstGeom>
        </p:spPr>
      </p:pic>
    </p:spTree>
    <p:extLst>
      <p:ext uri="{BB962C8B-B14F-4D97-AF65-F5344CB8AC3E}">
        <p14:creationId xmlns:p14="http://schemas.microsoft.com/office/powerpoint/2010/main" val="281062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4E69C5E-4EAA-4D22-A6B6-72B309136A4D}"/>
              </a:ext>
            </a:extLst>
          </p:cNvPr>
          <p:cNvSpPr>
            <a:spLocks noGrp="1"/>
          </p:cNvSpPr>
          <p:nvPr>
            <p:ph type="title"/>
          </p:nvPr>
        </p:nvSpPr>
        <p:spPr>
          <a:xfrm>
            <a:off x="609599" y="609600"/>
            <a:ext cx="6347713" cy="762000"/>
          </a:xfrm>
        </p:spPr>
        <p:txBody>
          <a:bodyPr>
            <a:noAutofit/>
          </a:bodyPr>
          <a:lstStyle/>
          <a:p>
            <a:pPr algn="ctr"/>
            <a:r>
              <a:rPr lang="en-US" sz="1600" dirty="0"/>
              <a:t>23-24 Budget</a:t>
            </a:r>
            <a:br>
              <a:rPr lang="en-US" sz="1600" dirty="0"/>
            </a:br>
            <a:r>
              <a:rPr lang="en-US" sz="1600" dirty="0"/>
              <a:t>General Fund – Apportionment History</a:t>
            </a:r>
          </a:p>
        </p:txBody>
      </p:sp>
      <p:sp>
        <p:nvSpPr>
          <p:cNvPr id="3" name="Content Placeholder 2">
            <a:extLst>
              <a:ext uri="{FF2B5EF4-FFF2-40B4-BE49-F238E27FC236}">
                <a16:creationId xmlns:a16="http://schemas.microsoft.com/office/drawing/2014/main" id="{C7A0C44E-F834-402C-ADB9-C6EC18EFE0FE}"/>
              </a:ext>
            </a:extLst>
          </p:cNvPr>
          <p:cNvSpPr>
            <a:spLocks noGrp="1"/>
          </p:cNvSpPr>
          <p:nvPr>
            <p:ph idx="1"/>
          </p:nvPr>
        </p:nvSpPr>
        <p:spPr/>
        <p:txBody>
          <a:bodyPr/>
          <a:lstStyle/>
          <a:p>
            <a:pPr marL="0" indent="0">
              <a:buNone/>
            </a:pPr>
            <a:r>
              <a:rPr lang="en-US" dirty="0">
                <a:solidFill>
                  <a:srgbClr val="000000"/>
                </a:solidFill>
                <a:latin typeface="Arial" panose="020B0604020202020204" pitchFamily="34" charset="0"/>
              </a:rPr>
              <a:t> </a:t>
            </a:r>
            <a:r>
              <a:rPr lang="en-US" dirty="0"/>
              <a:t> </a:t>
            </a:r>
          </a:p>
        </p:txBody>
      </p:sp>
      <p:sp>
        <p:nvSpPr>
          <p:cNvPr id="4" name="TextBox 3">
            <a:extLst>
              <a:ext uri="{FF2B5EF4-FFF2-40B4-BE49-F238E27FC236}">
                <a16:creationId xmlns:a16="http://schemas.microsoft.com/office/drawing/2014/main" id="{C219A073-CB09-436D-9C75-0771589260C5}"/>
              </a:ext>
            </a:extLst>
          </p:cNvPr>
          <p:cNvSpPr txBox="1"/>
          <p:nvPr/>
        </p:nvSpPr>
        <p:spPr>
          <a:xfrm>
            <a:off x="350713" y="1659285"/>
            <a:ext cx="1630799" cy="4185761"/>
          </a:xfrm>
          <a:prstGeom prst="rect">
            <a:avLst/>
          </a:prstGeom>
          <a:noFill/>
        </p:spPr>
        <p:txBody>
          <a:bodyPr wrap="square" rtlCol="0">
            <a:spAutoFit/>
          </a:bodyPr>
          <a:lstStyle/>
          <a:p>
            <a:r>
              <a:rPr lang="en-US" sz="1400" dirty="0"/>
              <a:t>This graph shows the history of apportionment. The very slight increase in 23-24 shows the conservative enrollment estimate.  The enrollment is less than the prior year, but there are funded  increases of 3.7% to the funded salaries and a 7.2% increase to the funded health benefits.</a:t>
            </a:r>
          </a:p>
        </p:txBody>
      </p:sp>
      <p:pic>
        <p:nvPicPr>
          <p:cNvPr id="7" name="Picture 6">
            <a:extLst>
              <a:ext uri="{FF2B5EF4-FFF2-40B4-BE49-F238E27FC236}">
                <a16:creationId xmlns:a16="http://schemas.microsoft.com/office/drawing/2014/main" id="{10E3172A-D5C0-464B-B516-DF48B8CA034D}"/>
              </a:ext>
            </a:extLst>
          </p:cNvPr>
          <p:cNvPicPr>
            <a:picLocks noChangeAspect="1"/>
          </p:cNvPicPr>
          <p:nvPr/>
        </p:nvPicPr>
        <p:blipFill>
          <a:blip r:embed="rId3"/>
          <a:stretch>
            <a:fillRect/>
          </a:stretch>
        </p:blipFill>
        <p:spPr>
          <a:xfrm>
            <a:off x="2081468" y="1552868"/>
            <a:ext cx="5309932" cy="4114800"/>
          </a:xfrm>
          <a:prstGeom prst="rect">
            <a:avLst/>
          </a:prstGeom>
        </p:spPr>
      </p:pic>
    </p:spTree>
    <p:extLst>
      <p:ext uri="{BB962C8B-B14F-4D97-AF65-F5344CB8AC3E}">
        <p14:creationId xmlns:p14="http://schemas.microsoft.com/office/powerpoint/2010/main" val="4266408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AF845-CEC1-4E5E-8F16-5930A63C3510}"/>
              </a:ext>
            </a:extLst>
          </p:cNvPr>
          <p:cNvSpPr>
            <a:spLocks noGrp="1"/>
          </p:cNvSpPr>
          <p:nvPr>
            <p:ph type="title"/>
          </p:nvPr>
        </p:nvSpPr>
        <p:spPr>
          <a:xfrm>
            <a:off x="609599" y="609600"/>
            <a:ext cx="6347713" cy="838200"/>
          </a:xfrm>
        </p:spPr>
        <p:txBody>
          <a:bodyPr/>
          <a:lstStyle/>
          <a:p>
            <a:pPr algn="ctr"/>
            <a:r>
              <a:rPr lang="en-US" sz="1600" dirty="0"/>
              <a:t>23-24 Budget</a:t>
            </a:r>
            <a:br>
              <a:rPr lang="en-US" sz="1600" dirty="0"/>
            </a:br>
            <a:r>
              <a:rPr lang="en-US" sz="1600" dirty="0"/>
              <a:t>21-22 Actual, 22-23 Budget and 23-24 Budget Comparison – Revenues</a:t>
            </a:r>
          </a:p>
        </p:txBody>
      </p:sp>
      <p:sp>
        <p:nvSpPr>
          <p:cNvPr id="16" name="TextBox 15">
            <a:extLst>
              <a:ext uri="{FF2B5EF4-FFF2-40B4-BE49-F238E27FC236}">
                <a16:creationId xmlns:a16="http://schemas.microsoft.com/office/drawing/2014/main" id="{C9A9DB2E-C83C-4057-BD15-7457B1741934}"/>
              </a:ext>
            </a:extLst>
          </p:cNvPr>
          <p:cNvSpPr txBox="1"/>
          <p:nvPr/>
        </p:nvSpPr>
        <p:spPr>
          <a:xfrm>
            <a:off x="381000" y="5638800"/>
            <a:ext cx="8077200" cy="830997"/>
          </a:xfrm>
          <a:prstGeom prst="rect">
            <a:avLst/>
          </a:prstGeom>
          <a:noFill/>
        </p:spPr>
        <p:txBody>
          <a:bodyPr wrap="square" rtlCol="0">
            <a:spAutoFit/>
          </a:bodyPr>
          <a:lstStyle/>
          <a:p>
            <a:r>
              <a:rPr lang="en-US" sz="800" dirty="0"/>
              <a:t>Slide shows year to year budget comparison of revenues.  Large decrease in local taxes due to lost levy revenue.  Local Non-Tax increase of WCC fees, Food Service fees and investment earnings (increase of $80,000).  State Special Purpose increases in Special Education and Transportation (</a:t>
            </a:r>
            <a:r>
              <a:rPr lang="en-US" sz="800" dirty="0" err="1"/>
              <a:t>ncrease</a:t>
            </a:r>
            <a:r>
              <a:rPr lang="en-US" sz="800" dirty="0"/>
              <a:t> of $1.4M from 22-23).  Federal Special Purpose includes decrease in ESSER funds and $75,000 decrease in Title One.  Decrease from Other Districts for KWRL unfunded.  Also, the majority of students in the Partners in Transition program have been from LaCenter.  For 23-24, more students are estimated to be from Woodland, so less will be billed to LaCenter to support the program.  Decreased revenues from Other Entities includes funds from the ESD for the BEST new teacher mentoring program.  Funding is based on the number of staff that are new to the teaching program. We will have much fewer new teachers this year then in the past few years, resulting in less funds.</a:t>
            </a:r>
          </a:p>
        </p:txBody>
      </p:sp>
      <p:pic>
        <p:nvPicPr>
          <p:cNvPr id="6" name="Content Placeholder 5">
            <a:extLst>
              <a:ext uri="{FF2B5EF4-FFF2-40B4-BE49-F238E27FC236}">
                <a16:creationId xmlns:a16="http://schemas.microsoft.com/office/drawing/2014/main" id="{4F5216B2-2329-4F31-A335-318BE6BBCE89}"/>
              </a:ext>
            </a:extLst>
          </p:cNvPr>
          <p:cNvPicPr>
            <a:picLocks noGrp="1" noChangeAspect="1"/>
          </p:cNvPicPr>
          <p:nvPr>
            <p:ph idx="1"/>
          </p:nvPr>
        </p:nvPicPr>
        <p:blipFill>
          <a:blip r:embed="rId3"/>
          <a:stretch>
            <a:fillRect/>
          </a:stretch>
        </p:blipFill>
        <p:spPr>
          <a:xfrm>
            <a:off x="609599" y="1447800"/>
            <a:ext cx="7010401" cy="3962400"/>
          </a:xfrm>
          <a:prstGeom prst="rect">
            <a:avLst/>
          </a:prstGeom>
        </p:spPr>
      </p:pic>
    </p:spTree>
    <p:extLst>
      <p:ext uri="{BB962C8B-B14F-4D97-AF65-F5344CB8AC3E}">
        <p14:creationId xmlns:p14="http://schemas.microsoft.com/office/powerpoint/2010/main" val="2456548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6DC31-8D0A-46C5-82CF-208DF51FA9AD}"/>
              </a:ext>
            </a:extLst>
          </p:cNvPr>
          <p:cNvSpPr>
            <a:spLocks noGrp="1"/>
          </p:cNvSpPr>
          <p:nvPr>
            <p:ph type="title"/>
          </p:nvPr>
        </p:nvSpPr>
        <p:spPr>
          <a:xfrm>
            <a:off x="914400" y="447673"/>
            <a:ext cx="6343672" cy="368302"/>
          </a:xfrm>
        </p:spPr>
        <p:txBody>
          <a:bodyPr>
            <a:normAutofit/>
          </a:bodyPr>
          <a:lstStyle/>
          <a:p>
            <a:pPr algn="ctr"/>
            <a:r>
              <a:rPr lang="en-US" sz="1600" dirty="0"/>
              <a:t>23-24 Budget – Detailed Revenue Comparison</a:t>
            </a:r>
          </a:p>
        </p:txBody>
      </p:sp>
      <p:pic>
        <p:nvPicPr>
          <p:cNvPr id="19" name="Content Placeholder 18">
            <a:extLst>
              <a:ext uri="{FF2B5EF4-FFF2-40B4-BE49-F238E27FC236}">
                <a16:creationId xmlns:a16="http://schemas.microsoft.com/office/drawing/2014/main" id="{57974F86-F3E0-48BF-93C4-592D233709EB}"/>
              </a:ext>
            </a:extLst>
          </p:cNvPr>
          <p:cNvPicPr>
            <a:picLocks noGrp="1" noChangeAspect="1"/>
          </p:cNvPicPr>
          <p:nvPr>
            <p:ph idx="1"/>
          </p:nvPr>
        </p:nvPicPr>
        <p:blipFill>
          <a:blip r:embed="rId2"/>
          <a:stretch>
            <a:fillRect/>
          </a:stretch>
        </p:blipFill>
        <p:spPr>
          <a:xfrm>
            <a:off x="1371600" y="1143000"/>
            <a:ext cx="5791199" cy="5562600"/>
          </a:xfrm>
          <a:prstGeom prst="rect">
            <a:avLst/>
          </a:prstGeom>
        </p:spPr>
      </p:pic>
    </p:spTree>
    <p:extLst>
      <p:ext uri="{BB962C8B-B14F-4D97-AF65-F5344CB8AC3E}">
        <p14:creationId xmlns:p14="http://schemas.microsoft.com/office/powerpoint/2010/main" val="4211951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EBE9B-2D20-4EBD-A269-25CEBDE89F30}"/>
              </a:ext>
            </a:extLst>
          </p:cNvPr>
          <p:cNvSpPr>
            <a:spLocks noGrp="1"/>
          </p:cNvSpPr>
          <p:nvPr>
            <p:ph type="title"/>
          </p:nvPr>
        </p:nvSpPr>
        <p:spPr>
          <a:xfrm>
            <a:off x="609599" y="609600"/>
            <a:ext cx="6347713" cy="685800"/>
          </a:xfrm>
        </p:spPr>
        <p:txBody>
          <a:bodyPr>
            <a:normAutofit fontScale="90000"/>
          </a:bodyPr>
          <a:lstStyle/>
          <a:p>
            <a:pPr algn="ctr"/>
            <a:r>
              <a:rPr lang="en-US" sz="1600" dirty="0"/>
              <a:t>23-24 Budget</a:t>
            </a:r>
            <a:br>
              <a:rPr lang="en-US" sz="1600" dirty="0"/>
            </a:br>
            <a:r>
              <a:rPr lang="en-US" sz="1600" dirty="0"/>
              <a:t>                           Expenditure Comparison – By Object</a:t>
            </a:r>
            <a:r>
              <a:rPr lang="en-US" sz="1600" dirty="0">
                <a:solidFill>
                  <a:prstClr val="white"/>
                </a:solidFill>
              </a:rPr>
              <a:t>22-23 Budget Comparison – By Object</a:t>
            </a:r>
            <a:endParaRPr lang="en-US" dirty="0"/>
          </a:p>
        </p:txBody>
      </p:sp>
      <p:sp>
        <p:nvSpPr>
          <p:cNvPr id="5" name="TextBox 4">
            <a:extLst>
              <a:ext uri="{FF2B5EF4-FFF2-40B4-BE49-F238E27FC236}">
                <a16:creationId xmlns:a16="http://schemas.microsoft.com/office/drawing/2014/main" id="{81953F7A-21CC-4180-97B5-32808CF26910}"/>
              </a:ext>
            </a:extLst>
          </p:cNvPr>
          <p:cNvSpPr txBox="1"/>
          <p:nvPr/>
        </p:nvSpPr>
        <p:spPr>
          <a:xfrm>
            <a:off x="762000" y="5334000"/>
            <a:ext cx="8001000" cy="707886"/>
          </a:xfrm>
          <a:prstGeom prst="rect">
            <a:avLst/>
          </a:prstGeom>
          <a:noFill/>
        </p:spPr>
        <p:txBody>
          <a:bodyPr wrap="square" rtlCol="0">
            <a:spAutoFit/>
          </a:bodyPr>
          <a:lstStyle/>
          <a:p>
            <a:r>
              <a:rPr lang="en-US" sz="800" dirty="0"/>
              <a:t>Slide shows changes from budget year to budget year.  Decreases in salaries and benefits due to cuts to classified and certificated staff.  The Benefit decrease is larger due to the certificated retirement percentage dropping from 14.8% to 9.8% (34% decrease).  Decrease in supplies due to cuts to building budgets, technology and curriculum purchases.  Purchased Services decreased  as we are sending less special educations students out of district (decrease of $300,000) compared to last year and decreases for software (Forecast5).   Travel decreases due to levy reduction cuts.  Capital Outlay is budgeted for the remaining HVAC projects that are not yet complete.  These are offset by Federal (ESSER) revenue.  These revenues and expenditures will be transferred to the CPF, but serve to add capacity in the GF.</a:t>
            </a:r>
          </a:p>
        </p:txBody>
      </p:sp>
      <p:pic>
        <p:nvPicPr>
          <p:cNvPr id="7" name="Content Placeholder 6">
            <a:extLst>
              <a:ext uri="{FF2B5EF4-FFF2-40B4-BE49-F238E27FC236}">
                <a16:creationId xmlns:a16="http://schemas.microsoft.com/office/drawing/2014/main" id="{4A796E1B-12B3-475F-84D8-A8711FF2FF6B}"/>
              </a:ext>
            </a:extLst>
          </p:cNvPr>
          <p:cNvPicPr>
            <a:picLocks noGrp="1" noChangeAspect="1"/>
          </p:cNvPicPr>
          <p:nvPr>
            <p:ph idx="1"/>
          </p:nvPr>
        </p:nvPicPr>
        <p:blipFill>
          <a:blip r:embed="rId3"/>
          <a:stretch>
            <a:fillRect/>
          </a:stretch>
        </p:blipFill>
        <p:spPr>
          <a:xfrm>
            <a:off x="228600" y="1447800"/>
            <a:ext cx="7086601" cy="3276601"/>
          </a:xfrm>
          <a:prstGeom prst="rect">
            <a:avLst/>
          </a:prstGeom>
        </p:spPr>
      </p:pic>
    </p:spTree>
    <p:extLst>
      <p:ext uri="{BB962C8B-B14F-4D97-AF65-F5344CB8AC3E}">
        <p14:creationId xmlns:p14="http://schemas.microsoft.com/office/powerpoint/2010/main" val="5734949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18019</TotalTime>
  <Words>1574</Words>
  <Application>Microsoft Office PowerPoint</Application>
  <PresentationFormat>On-screen Show (4:3)</PresentationFormat>
  <Paragraphs>153</Paragraphs>
  <Slides>24</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Century Gothic</vt:lpstr>
      <vt:lpstr>Trebuchet MS</vt:lpstr>
      <vt:lpstr>Wingdings 3</vt:lpstr>
      <vt:lpstr>Facet</vt:lpstr>
      <vt:lpstr>Woodland School District 2023-24 BUDGET Summary</vt:lpstr>
      <vt:lpstr>23-24 Budget Enrollment History – Budget to Actual</vt:lpstr>
      <vt:lpstr>23-24 Budget Historical Fund Balance/FB as a % of Expenditures Summary</vt:lpstr>
      <vt:lpstr>23-24 Budget General Fund – Revenues by Source3 Budget General Fund – Revenues By Source </vt:lpstr>
      <vt:lpstr>23-24 Budget General Fund – Revenues by Source3 23 Budget General Fund– History of Revenues By Source</vt:lpstr>
      <vt:lpstr>23-24 Budget General Fund – Apportionment History</vt:lpstr>
      <vt:lpstr>23-24 Budget 21-22 Actual, 22-23 Budget and 23-24 Budget Comparison – Revenues</vt:lpstr>
      <vt:lpstr>23-24 Budget – Detailed Revenue Comparison</vt:lpstr>
      <vt:lpstr>23-24 Budget                            Expenditure Comparison – By Object22-23 Budget Comparison – By Object</vt:lpstr>
      <vt:lpstr>23-24 Budget General Fund Expenditures - % of Total by Object</vt:lpstr>
      <vt:lpstr>    23-24 Budget                            Expenditure Comparison – By Category-23 and 22-23 Budget Comparison – By Program</vt:lpstr>
      <vt:lpstr>23-24 Budget – Expenditures by Activity</vt:lpstr>
      <vt:lpstr>23-24 Budget Uses of Levy/Enrichment Funds</vt:lpstr>
      <vt:lpstr>23-24 Budget Transportation &amp; Food Service </vt:lpstr>
      <vt:lpstr>23-24 Budget Before and After School Care</vt:lpstr>
      <vt:lpstr>23-24 Budget Staff Changes</vt:lpstr>
      <vt:lpstr>23-24 Budget Certificated Staff Detail</vt:lpstr>
      <vt:lpstr>23-24 Budget Classified Staff Detail (See Next Slide for Explanation of Changes)</vt:lpstr>
      <vt:lpstr>23-24 Budget Classified Staff Positions Reduced from 22-23</vt:lpstr>
      <vt:lpstr>OTHER FUNDS</vt:lpstr>
      <vt:lpstr>CAPITAL PROJECTS FUND</vt:lpstr>
      <vt:lpstr>DEBT SERVICE FUND</vt:lpstr>
      <vt:lpstr>ASB FUND</vt:lpstr>
      <vt:lpstr>TRANSPORTATION VEHICLE FUND</vt:lpstr>
    </vt:vector>
  </TitlesOfParts>
  <Company>Camas School District #117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Woodland SD 19-20 Budget Presentation</dc:title>
  <dc:creator>donna.gregg</dc:creator>
  <cp:lastModifiedBy>Brown, Stacy</cp:lastModifiedBy>
  <cp:revision>834</cp:revision>
  <cp:lastPrinted>2017-08-14T23:58:02Z</cp:lastPrinted>
  <dcterms:created xsi:type="dcterms:W3CDTF">2010-10-18T22:51:52Z</dcterms:created>
  <dcterms:modified xsi:type="dcterms:W3CDTF">2023-08-07T23:36:33Z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