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77" r:id="rId4"/>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90" autoAdjust="0"/>
    <p:restoredTop sz="94660"/>
  </p:normalViewPr>
  <p:slideViewPr>
    <p:cSldViewPr snapToGrid="0">
      <p:cViewPr varScale="1">
        <p:scale>
          <a:sx n="78" d="100"/>
          <a:sy n="78" d="100"/>
        </p:scale>
        <p:origin x="504" y="6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1AEB2B2-775A-498D-96BD-240F894F7D48}" type="datetimeFigureOut">
              <a:rPr lang="en-US" smtClean="0"/>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259212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AEB2B2-775A-498D-96BD-240F894F7D48}" type="datetimeFigureOut">
              <a:rPr lang="en-US" smtClean="0"/>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761683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AEB2B2-775A-498D-96BD-240F894F7D48}" type="datetimeFigureOut">
              <a:rPr lang="en-US" smtClean="0"/>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444341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AEB2B2-775A-498D-96BD-240F894F7D48}" type="datetimeFigureOut">
              <a:rPr lang="en-US" smtClean="0"/>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3163047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AEB2B2-775A-498D-96BD-240F894F7D48}" type="datetimeFigureOut">
              <a:rPr lang="en-US" smtClean="0"/>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1080315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AEB2B2-775A-498D-96BD-240F894F7D48}" type="datetimeFigureOut">
              <a:rPr lang="en-US" smtClean="0"/>
              <a:t>5/18/2023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914508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1AEB2B2-775A-498D-96BD-240F894F7D48}" type="datetimeFigureOut">
              <a:rPr lang="en-US" smtClean="0"/>
              <a:t>5/18/2023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352620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1AEB2B2-775A-498D-96BD-240F894F7D48}" type="datetimeFigureOut">
              <a:rPr lang="en-US" smtClean="0"/>
              <a:t>5/18/2023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151089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EB2B2-775A-498D-96BD-240F894F7D48}" type="datetimeFigureOut">
              <a:rPr lang="en-US" smtClean="0"/>
              <a:t>5/18/2023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1598332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5/18/2023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850098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5/18/2023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739083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9000"/>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EB2B2-775A-498D-96BD-240F894F7D48}" type="datetimeFigureOut">
              <a:rPr lang="en-US" smtClean="0"/>
              <a:t>5/18/2023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1E6580-B9EC-43B6-BB55-B540F6816EEC}" type="slidenum">
              <a:rPr lang="en-US" smtClean="0"/>
              <a:t>‹#›</a:t>
            </a:fld>
            <a:endParaRPr lang="en-US" dirty="0"/>
          </a:p>
        </p:txBody>
      </p:sp>
    </p:spTree>
    <p:extLst>
      <p:ext uri="{BB962C8B-B14F-4D97-AF65-F5344CB8AC3E}">
        <p14:creationId xmlns:p14="http://schemas.microsoft.com/office/powerpoint/2010/main" val="2879345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4000"/>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23492" y="491298"/>
            <a:ext cx="9444507" cy="2380691"/>
          </a:xfrm>
        </p:spPr>
        <p:txBody>
          <a:bodyPr>
            <a:normAutofit/>
          </a:bodyPr>
          <a:lstStyle/>
          <a:p>
            <a:r>
              <a:rPr lang="en-US" sz="5000" b="1" i="1" dirty="0">
                <a:solidFill>
                  <a:schemeClr val="accent6">
                    <a:lumMod val="75000"/>
                  </a:schemeClr>
                </a:solidFill>
              </a:rPr>
              <a:t>Woodland Public Schools</a:t>
            </a:r>
          </a:p>
        </p:txBody>
      </p:sp>
      <p:sp>
        <p:nvSpPr>
          <p:cNvPr id="3" name="Subtitle 2"/>
          <p:cNvSpPr>
            <a:spLocks noGrp="1"/>
          </p:cNvSpPr>
          <p:nvPr>
            <p:ph type="subTitle" idx="1"/>
          </p:nvPr>
        </p:nvSpPr>
        <p:spPr>
          <a:xfrm>
            <a:off x="1388260" y="3222171"/>
            <a:ext cx="9144000" cy="1538515"/>
          </a:xfrm>
        </p:spPr>
        <p:txBody>
          <a:bodyPr>
            <a:normAutofit/>
          </a:bodyPr>
          <a:lstStyle/>
          <a:p>
            <a:r>
              <a:rPr lang="en-US" sz="3200" dirty="0">
                <a:solidFill>
                  <a:schemeClr val="accent6">
                    <a:lumMod val="75000"/>
                  </a:schemeClr>
                </a:solidFill>
              </a:rPr>
              <a:t>Facilities Report May</a:t>
            </a:r>
          </a:p>
          <a:p>
            <a:r>
              <a:rPr lang="en-US" sz="3200" dirty="0">
                <a:solidFill>
                  <a:schemeClr val="accent6">
                    <a:lumMod val="75000"/>
                  </a:schemeClr>
                </a:solidFill>
              </a:rPr>
              <a:t> 2023</a:t>
            </a:r>
          </a:p>
        </p:txBody>
      </p:sp>
    </p:spTree>
    <p:extLst>
      <p:ext uri="{BB962C8B-B14F-4D97-AF65-F5344CB8AC3E}">
        <p14:creationId xmlns:p14="http://schemas.microsoft.com/office/powerpoint/2010/main" val="115624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13287-C453-457B-8CB4-8DCCF3674F2E}"/>
              </a:ext>
            </a:extLst>
          </p:cNvPr>
          <p:cNvSpPr>
            <a:spLocks noGrp="1"/>
          </p:cNvSpPr>
          <p:nvPr>
            <p:ph type="title"/>
          </p:nvPr>
        </p:nvSpPr>
        <p:spPr>
          <a:xfrm>
            <a:off x="130030" y="130233"/>
            <a:ext cx="10515600" cy="549275"/>
          </a:xfrm>
        </p:spPr>
        <p:txBody>
          <a:bodyPr>
            <a:normAutofit/>
          </a:bodyPr>
          <a:lstStyle/>
          <a:p>
            <a:r>
              <a:rPr lang="en-US" sz="2800" i="1" u="sng" dirty="0"/>
              <a:t>Facilities Report </a:t>
            </a:r>
          </a:p>
        </p:txBody>
      </p:sp>
      <p:sp>
        <p:nvSpPr>
          <p:cNvPr id="3" name="TextBox 2">
            <a:extLst>
              <a:ext uri="{FF2B5EF4-FFF2-40B4-BE49-F238E27FC236}">
                <a16:creationId xmlns:a16="http://schemas.microsoft.com/office/drawing/2014/main" id="{02FC08E9-17F6-499E-9AE8-5B8EF480BF30}"/>
              </a:ext>
            </a:extLst>
          </p:cNvPr>
          <p:cNvSpPr txBox="1"/>
          <p:nvPr/>
        </p:nvSpPr>
        <p:spPr>
          <a:xfrm>
            <a:off x="223372" y="543594"/>
            <a:ext cx="11037903" cy="13018949"/>
          </a:xfrm>
          <a:prstGeom prst="rect">
            <a:avLst/>
          </a:prstGeom>
          <a:noFill/>
        </p:spPr>
        <p:txBody>
          <a:bodyPr wrap="square" rtlCol="0">
            <a:spAutoFit/>
          </a:bodyPr>
          <a:lstStyle/>
          <a:p>
            <a:endParaRPr lang="en-US" sz="1900" dirty="0"/>
          </a:p>
          <a:p>
            <a:pPr marL="342900" indent="-342900">
              <a:buFont typeface="Arial" panose="020B0604020202020204" pitchFamily="34" charset="0"/>
              <a:buChar char="•"/>
            </a:pPr>
            <a:r>
              <a:rPr lang="en-US" sz="1900" dirty="0"/>
              <a:t>Office Security installation update — New lockdown systems and AIPhones installations are complete. All systems are now operational. We are still fine tuning the systems, with a few additional adjustments for better performance and functionality.  </a:t>
            </a:r>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r>
              <a:rPr lang="en-US" sz="1900" dirty="0"/>
              <a:t>Middle School roof replacement update — We are looking at doing a phase replacement for our failing roof with the levy failure. We will be reaching out to our bidders for alternative estimates to address the areas with the most urgent need for replacement.  </a:t>
            </a:r>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r>
              <a:rPr lang="en-US" sz="1900" dirty="0"/>
              <a:t>In ground heating oil tank decommissioning at Yale is complete with no site contamination. </a:t>
            </a:r>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r>
              <a:rPr lang="en-US" sz="1900" dirty="0"/>
              <a:t>We had Walter E Nelson Company replaced all paper towel and toilet paper dispensers district wide at no cost to the district. The change was made to have the same product district wide with reduced cost. The new product comes with a similar cost per roll, but each roll has 20% more linear feet.</a:t>
            </a:r>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r>
              <a:rPr lang="en-US" sz="1900" dirty="0"/>
              <a:t>5</a:t>
            </a:r>
            <a:r>
              <a:rPr lang="en-US" sz="1900" baseline="30000" dirty="0"/>
              <a:t>th</a:t>
            </a:r>
            <a:r>
              <a:rPr lang="en-US" sz="1900" dirty="0"/>
              <a:t> Street update — We currently have this project on hold with levy failure</a:t>
            </a:r>
          </a:p>
          <a:p>
            <a:endParaRPr lang="en-US" sz="1900" dirty="0"/>
          </a:p>
          <a:p>
            <a:pPr marL="342900" indent="-342900">
              <a:buFont typeface="Arial" panose="020B0604020202020204" pitchFamily="34" charset="0"/>
              <a:buChar char="•"/>
            </a:pPr>
            <a:r>
              <a:rPr lang="en-US" sz="1900" dirty="0"/>
              <a:t>Additional parking lot lighting at Columbia elementary has been completed </a:t>
            </a:r>
          </a:p>
          <a:p>
            <a:endParaRPr lang="en-US" sz="1900" dirty="0"/>
          </a:p>
          <a:p>
            <a:pPr marL="342900" indent="-342900">
              <a:buFont typeface="Arial" panose="020B0604020202020204" pitchFamily="34" charset="0"/>
              <a:buChar char="•"/>
            </a:pPr>
            <a:r>
              <a:rPr lang="en-US" sz="1900" dirty="0"/>
              <a:t>In March and April we closed 69 work orders, with 22 in progress. </a:t>
            </a:r>
          </a:p>
          <a:p>
            <a:pPr marL="342900" indent="-342900">
              <a:buFont typeface="Arial" panose="020B0604020202020204" pitchFamily="34" charset="0"/>
              <a:buChar char="•"/>
            </a:pPr>
            <a:endParaRPr lang="en-US" sz="1900" dirty="0"/>
          </a:p>
          <a:p>
            <a:endParaRPr lang="en-US" sz="1900" dirty="0"/>
          </a:p>
          <a:p>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r>
              <a:rPr lang="en-US" sz="1900" dirty="0"/>
              <a:t>  </a:t>
            </a:r>
          </a:p>
          <a:p>
            <a:pPr marL="342900" indent="-342900">
              <a:buFont typeface="Arial" panose="020B0604020202020204" pitchFamily="34" charset="0"/>
              <a:buChar char="•"/>
            </a:pPr>
            <a:endParaRPr lang="en-US" sz="1900" dirty="0"/>
          </a:p>
          <a:p>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r>
              <a:rPr lang="en-US" sz="2000" dirty="0"/>
              <a:t> </a:t>
            </a:r>
          </a:p>
          <a:p>
            <a:endParaRPr lang="en-US" sz="2000" dirty="0"/>
          </a:p>
          <a:p>
            <a:r>
              <a:rPr lang="en-US" dirty="0"/>
              <a:t>  </a:t>
            </a:r>
          </a:p>
          <a:p>
            <a:pPr marL="285750"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r>
              <a:rPr lang="en-US" dirty="0"/>
              <a:t> </a:t>
            </a:r>
          </a:p>
          <a:p>
            <a:pPr lvl="1"/>
            <a:endParaRPr lang="en-US" sz="1700" dirty="0"/>
          </a:p>
          <a:p>
            <a:pPr marL="742950" lvl="1" indent="-285750">
              <a:buFont typeface="Arial" panose="020B0604020202020204" pitchFamily="34" charset="0"/>
              <a:buChar char="•"/>
            </a:pPr>
            <a:endParaRPr lang="en-US" sz="1700" dirty="0"/>
          </a:p>
          <a:p>
            <a:pPr marL="742950" lvl="1" indent="-285750">
              <a:buFont typeface="Arial" panose="020B0604020202020204" pitchFamily="34" charset="0"/>
              <a:buChar char="•"/>
            </a:pPr>
            <a:endParaRPr lang="en-US" sz="1700" dirty="0"/>
          </a:p>
          <a:p>
            <a:endParaRPr lang="en-US" sz="1700" dirty="0"/>
          </a:p>
          <a:p>
            <a:pPr marL="285750" indent="-285750">
              <a:buFont typeface="Arial" panose="020B0604020202020204" pitchFamily="34" charset="0"/>
              <a:buChar char="•"/>
            </a:pPr>
            <a:endParaRPr lang="en-US" sz="17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30550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13287-C453-457B-8CB4-8DCCF3674F2E}"/>
              </a:ext>
            </a:extLst>
          </p:cNvPr>
          <p:cNvSpPr>
            <a:spLocks noGrp="1"/>
          </p:cNvSpPr>
          <p:nvPr>
            <p:ph type="title"/>
          </p:nvPr>
        </p:nvSpPr>
        <p:spPr>
          <a:xfrm>
            <a:off x="130030" y="130233"/>
            <a:ext cx="10515600" cy="549275"/>
          </a:xfrm>
        </p:spPr>
        <p:txBody>
          <a:bodyPr>
            <a:normAutofit/>
          </a:bodyPr>
          <a:lstStyle/>
          <a:p>
            <a:r>
              <a:rPr lang="en-US" sz="2800" i="1" u="sng" dirty="0"/>
              <a:t>Facilities Report Cont. </a:t>
            </a:r>
          </a:p>
        </p:txBody>
      </p:sp>
      <p:sp>
        <p:nvSpPr>
          <p:cNvPr id="3" name="TextBox 2">
            <a:extLst>
              <a:ext uri="{FF2B5EF4-FFF2-40B4-BE49-F238E27FC236}">
                <a16:creationId xmlns:a16="http://schemas.microsoft.com/office/drawing/2014/main" id="{02FC08E9-17F6-499E-9AE8-5B8EF480BF30}"/>
              </a:ext>
            </a:extLst>
          </p:cNvPr>
          <p:cNvSpPr txBox="1"/>
          <p:nvPr/>
        </p:nvSpPr>
        <p:spPr>
          <a:xfrm>
            <a:off x="223372" y="543594"/>
            <a:ext cx="11037903" cy="8340745"/>
          </a:xfrm>
          <a:prstGeom prst="rect">
            <a:avLst/>
          </a:prstGeom>
          <a:noFill/>
        </p:spPr>
        <p:txBody>
          <a:bodyPr wrap="square" rtlCol="0">
            <a:spAutoFit/>
          </a:bodyPr>
          <a:lstStyle/>
          <a:p>
            <a:endParaRPr lang="en-US" sz="1900" dirty="0"/>
          </a:p>
          <a:p>
            <a:pPr marL="342900" indent="-342900">
              <a:buFont typeface="Arial" panose="020B0604020202020204" pitchFamily="34" charset="0"/>
              <a:buChar char="•"/>
            </a:pPr>
            <a:r>
              <a:rPr lang="en-US" sz="1900" dirty="0"/>
              <a:t>Our department is gearing up for summer 2023 projects. This is a list of some, but not all projects our maintenance and custodial staff will be working on this summer: Replacing and painting rotted fascia boards at WMS, Coating the flat roof on WMS wood/metal shop with silicone roof coating material that was purchased back in 2016, refinish/coat gym floors, replace and paint rotted siding at Columbia elementary.</a:t>
            </a:r>
          </a:p>
          <a:p>
            <a:pPr marL="342900" indent="-342900">
              <a:buFont typeface="Arial" panose="020B0604020202020204" pitchFamily="34" charset="0"/>
              <a:buChar char="•"/>
            </a:pPr>
            <a:endParaRPr lang="en-US" sz="1900" dirty="0"/>
          </a:p>
          <a:p>
            <a:endParaRPr lang="en-US" sz="1900" dirty="0"/>
          </a:p>
          <a:p>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r>
              <a:rPr lang="en-US" sz="1900" dirty="0"/>
              <a:t>  </a:t>
            </a:r>
          </a:p>
          <a:p>
            <a:endParaRPr lang="en-US" sz="1900" dirty="0"/>
          </a:p>
          <a:p>
            <a:pPr marL="342900" indent="-342900">
              <a:buFont typeface="Arial" panose="020B0604020202020204" pitchFamily="34" charset="0"/>
              <a:buChar char="•"/>
            </a:pPr>
            <a:endParaRPr lang="en-US" sz="1900" dirty="0"/>
          </a:p>
          <a:p>
            <a:pPr marL="342900" indent="-342900">
              <a:buFont typeface="Arial" panose="020B0604020202020204" pitchFamily="34" charset="0"/>
              <a:buChar char="•"/>
            </a:pPr>
            <a:endParaRPr lang="en-US" sz="1900" dirty="0"/>
          </a:p>
          <a:p>
            <a:r>
              <a:rPr lang="en-US" sz="2000" dirty="0"/>
              <a:t> </a:t>
            </a:r>
          </a:p>
          <a:p>
            <a:endParaRPr lang="en-US" sz="2000" dirty="0"/>
          </a:p>
          <a:p>
            <a:r>
              <a:rPr lang="en-US" dirty="0"/>
              <a:t>  </a:t>
            </a:r>
          </a:p>
          <a:p>
            <a:pPr marL="285750"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r>
              <a:rPr lang="en-US" dirty="0"/>
              <a:t> </a:t>
            </a:r>
          </a:p>
          <a:p>
            <a:pPr lvl="1"/>
            <a:endParaRPr lang="en-US" sz="1700" dirty="0"/>
          </a:p>
          <a:p>
            <a:pPr marL="742950" lvl="1" indent="-285750">
              <a:buFont typeface="Arial" panose="020B0604020202020204" pitchFamily="34" charset="0"/>
              <a:buChar char="•"/>
            </a:pPr>
            <a:endParaRPr lang="en-US" sz="1700" dirty="0"/>
          </a:p>
          <a:p>
            <a:pPr marL="742950" lvl="1" indent="-285750">
              <a:buFont typeface="Arial" panose="020B0604020202020204" pitchFamily="34" charset="0"/>
              <a:buChar char="•"/>
            </a:pPr>
            <a:endParaRPr lang="en-US" sz="1700" dirty="0"/>
          </a:p>
          <a:p>
            <a:endParaRPr lang="en-US" sz="1700" dirty="0"/>
          </a:p>
          <a:p>
            <a:pPr marL="285750" indent="-285750">
              <a:buFont typeface="Arial" panose="020B0604020202020204" pitchFamily="34" charset="0"/>
              <a:buChar char="•"/>
            </a:pPr>
            <a:endParaRPr lang="en-US" sz="17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279937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103239</TotalTime>
  <Words>299</Words>
  <Application>Microsoft Office PowerPoint</Application>
  <PresentationFormat>Widescreen</PresentationFormat>
  <Paragraphs>65</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Woodland Public Schools</vt:lpstr>
      <vt:lpstr>Facilities Report </vt:lpstr>
      <vt:lpstr>Facilities Report Cont. </vt:lpstr>
    </vt:vector>
  </TitlesOfParts>
  <Company>Woodland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Facilities and Safety</dc:title>
  <dc:creator>Landrigan, Scott</dc:creator>
  <cp:lastModifiedBy>Wrigley, Brian</cp:lastModifiedBy>
  <cp:revision>839</cp:revision>
  <cp:lastPrinted>2022-05-19T16:04:31Z</cp:lastPrinted>
  <dcterms:created xsi:type="dcterms:W3CDTF">2016-04-19T23:51:26Z</dcterms:created>
  <dcterms:modified xsi:type="dcterms:W3CDTF">2023-05-19T04:28:39Z</dcterms:modified>
</cp:coreProperties>
</file>