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iKFz9awQXJQgRV/d5UwmbtBN1dJ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83975" y="704125"/>
            <a:ext cx="4735200" cy="35206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25" y="4459525"/>
            <a:ext cx="5681975" cy="422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10225" y="4459525"/>
            <a:ext cx="5681975" cy="422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710225" y="4459525"/>
            <a:ext cx="5681975" cy="422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8" name="Google Shape;88;p2: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710225" y="4459525"/>
            <a:ext cx="5681975" cy="422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4" name="Google Shape;94;p3: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5" name="Google Shape;1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6" name="Google Shape;1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3" name="Google Shape;7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9" name="Google Shape;7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2" name="Google Shape;2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3" name="Google Shape;2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8" name="Google Shape;2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9" name="Google Shape;2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4" name="Google Shape;3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5" name="Google Shape;3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3" name="Google Shape;4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9" name="Google Shape;5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0" name="Google Shape;6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5183188" y="987425"/>
            <a:ext cx="6172200" cy="4873625"/>
          </a:xfrm>
          <a:prstGeom prst="rect">
            <a:avLst/>
          </a:prstGeom>
          <a:noFill/>
          <a:ln>
            <a:noFill/>
          </a:ln>
        </p:spPr>
      </p:sp>
      <p:sp>
        <p:nvSpPr>
          <p:cNvPr id="64" name="Google Shape;6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6" name="Google Shape;6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7" name="Google Shape;6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mt="19000"/>
          </a:blip>
          <a:stretch>
            <a:fillRect/>
          </a:stretch>
        </a:blip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mt="14000"/>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223492" y="491298"/>
            <a:ext cx="9444507" cy="238069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548135"/>
              </a:buClr>
              <a:buSzPts val="5000"/>
              <a:buFont typeface="Calibri"/>
              <a:buNone/>
            </a:pPr>
            <a:r>
              <a:rPr lang="en-US" sz="5000" b="1" i="1" dirty="0">
                <a:solidFill>
                  <a:srgbClr val="548135"/>
                </a:solidFill>
              </a:rPr>
              <a:t>Woodland Public Schools</a:t>
            </a:r>
            <a:endParaRPr dirty="0"/>
          </a:p>
        </p:txBody>
      </p:sp>
      <p:sp>
        <p:nvSpPr>
          <p:cNvPr id="85" name="Google Shape;85;p1"/>
          <p:cNvSpPr txBox="1">
            <a:spLocks noGrp="1"/>
          </p:cNvSpPr>
          <p:nvPr>
            <p:ph type="subTitle" idx="1"/>
          </p:nvPr>
        </p:nvSpPr>
        <p:spPr>
          <a:xfrm>
            <a:off x="1388260" y="3222171"/>
            <a:ext cx="9144000" cy="153851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548135"/>
              </a:buClr>
              <a:buSzPts val="3200"/>
              <a:buNone/>
            </a:pPr>
            <a:r>
              <a:rPr lang="en-US" sz="3200" dirty="0">
                <a:solidFill>
                  <a:srgbClr val="548135"/>
                </a:solidFill>
              </a:rPr>
              <a:t>Facilities Report </a:t>
            </a:r>
          </a:p>
          <a:p>
            <a:pPr marL="0" lvl="0" indent="0" algn="ctr" rtl="0">
              <a:lnSpc>
                <a:spcPct val="90000"/>
              </a:lnSpc>
              <a:spcBef>
                <a:spcPts val="0"/>
              </a:spcBef>
              <a:spcAft>
                <a:spcPts val="0"/>
              </a:spcAft>
              <a:buClr>
                <a:srgbClr val="548135"/>
              </a:buClr>
              <a:buSzPts val="3200"/>
              <a:buNone/>
            </a:pPr>
            <a:r>
              <a:rPr lang="en-US" sz="3200" dirty="0">
                <a:solidFill>
                  <a:srgbClr val="548135"/>
                </a:solidFill>
              </a:rPr>
              <a:t>March 2023</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130030" y="130233"/>
            <a:ext cx="10515600" cy="5492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Calibri"/>
              <a:buNone/>
            </a:pPr>
            <a:r>
              <a:rPr lang="en-US" sz="2800" i="1" u="sng" dirty="0"/>
              <a:t>Facilities Report </a:t>
            </a:r>
            <a:endParaRPr dirty="0"/>
          </a:p>
        </p:txBody>
      </p:sp>
      <p:sp>
        <p:nvSpPr>
          <p:cNvPr id="91" name="Google Shape;91;p2"/>
          <p:cNvSpPr txBox="1"/>
          <p:nvPr/>
        </p:nvSpPr>
        <p:spPr>
          <a:xfrm>
            <a:off x="223372" y="543594"/>
            <a:ext cx="11037900" cy="12437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Office Security Installation Update — We are nearing the home stretch for this project. Prewire is complete and AIPHONE video/intercom system hardware installation is scheduled for the last two weeks of March. The lockdown door system had a small setback, some of the door hardware that came in was the wrong type and had to be reordered. The estimated completion of the lockdown door system is now April 30th.</a:t>
            </a:r>
            <a:endParaRPr dirty="0"/>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In-ground heating oil tank decommissioning at Yale will take place over spring break, and should be complete by the end of the week. Preliminary soil samples don’t indicate any leakage from the in-ground tank. </a:t>
            </a:r>
            <a:endParaRPr dirty="0"/>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Our grounds crew has been hard at work completing landscaping pruning, trimming and removal of trees/bushes that were identified by Compass Consulting to increase visual sightlines, camera coverage, potential hiding spots and reduce a pathway to access the roof.</a:t>
            </a:r>
            <a:endParaRPr dirty="0"/>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Additional parking lot lighting has been ordered and will be installed at Columbia Elementary to address the issue of inadequate lighting. This work will be completed in April.</a:t>
            </a:r>
            <a:endParaRPr dirty="0"/>
          </a:p>
          <a:p>
            <a:pPr marL="0" marR="0" lvl="0" indent="0" algn="l" rtl="0">
              <a:spcBef>
                <a:spcPts val="0"/>
              </a:spcBef>
              <a:spcAft>
                <a:spcPts val="0"/>
              </a:spcAft>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In January and February we closed 132 work orders, with 47 in progress. </a:t>
            </a:r>
            <a:endParaRPr dirty="0"/>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Reviewed utility expenses for January/February billing cycle. All utility costs fall within statistical norm.</a:t>
            </a:r>
            <a:endParaRPr dirty="0"/>
          </a:p>
          <a:p>
            <a:pPr marL="0" marR="0" lvl="0" indent="0" algn="l" rtl="0">
              <a:spcBef>
                <a:spcPts val="0"/>
              </a:spcBef>
              <a:spcAft>
                <a:spcPts val="0"/>
              </a:spcAft>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900" dirty="0">
                <a:solidFill>
                  <a:schemeClr val="dk1"/>
                </a:solidFill>
                <a:latin typeface="Calibri"/>
                <a:ea typeface="Calibri"/>
                <a:cs typeface="Calibri"/>
                <a:sym typeface="Calibri"/>
              </a:rPr>
              <a:t>  </a:t>
            </a:r>
            <a:endParaRPr dirty="0"/>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0" marR="0" lvl="0" indent="0" algn="l" rtl="0">
              <a:spcBef>
                <a:spcPts val="0"/>
              </a:spcBef>
              <a:spcAft>
                <a:spcPts val="0"/>
              </a:spcAft>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20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  </a:t>
            </a:r>
            <a:endParaRPr dirty="0"/>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742950" marR="0" lvl="1" indent="-171450" algn="l" rtl="0">
              <a:spcBef>
                <a:spcPts val="0"/>
              </a:spcBef>
              <a:spcAft>
                <a:spcPts val="0"/>
              </a:spcAft>
              <a:buClr>
                <a:schemeClr val="dk1"/>
              </a:buClr>
              <a:buSzPts val="1800"/>
              <a:buFont typeface="Arial"/>
              <a:buNone/>
            </a:pPr>
            <a:endParaRPr sz="1800" b="0" i="0" u="none" strike="noStrike" cap="none"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 </a:t>
            </a:r>
            <a:endParaRPr dirty="0"/>
          </a:p>
          <a:p>
            <a:pPr marL="457200" marR="0" lvl="1" indent="0" algn="l" rtl="0">
              <a:spcBef>
                <a:spcPts val="0"/>
              </a:spcBef>
              <a:spcAft>
                <a:spcPts val="0"/>
              </a:spcAft>
              <a:buNone/>
            </a:pPr>
            <a:endParaRPr sz="1700" b="0" i="0" u="none" strike="noStrike" cap="none" dirty="0">
              <a:solidFill>
                <a:schemeClr val="dk1"/>
              </a:solidFill>
              <a:latin typeface="Calibri"/>
              <a:ea typeface="Calibri"/>
              <a:cs typeface="Calibri"/>
              <a:sym typeface="Calibri"/>
            </a:endParaRPr>
          </a:p>
          <a:p>
            <a:pPr marL="742950" marR="0" lvl="1" indent="-177800" algn="l" rtl="0">
              <a:spcBef>
                <a:spcPts val="0"/>
              </a:spcBef>
              <a:spcAft>
                <a:spcPts val="0"/>
              </a:spcAft>
              <a:buClr>
                <a:schemeClr val="dk1"/>
              </a:buClr>
              <a:buSzPts val="1700"/>
              <a:buFont typeface="Arial"/>
              <a:buNone/>
            </a:pPr>
            <a:endParaRPr sz="1700" b="0" i="0" u="none" strike="noStrike" cap="none" dirty="0">
              <a:solidFill>
                <a:schemeClr val="dk1"/>
              </a:solidFill>
              <a:latin typeface="Calibri"/>
              <a:ea typeface="Calibri"/>
              <a:cs typeface="Calibri"/>
              <a:sym typeface="Calibri"/>
            </a:endParaRPr>
          </a:p>
          <a:p>
            <a:pPr marL="742950" marR="0" lvl="1" indent="-177800" algn="l" rtl="0">
              <a:spcBef>
                <a:spcPts val="0"/>
              </a:spcBef>
              <a:spcAft>
                <a:spcPts val="0"/>
              </a:spcAft>
              <a:buClr>
                <a:schemeClr val="dk1"/>
              </a:buClr>
              <a:buSzPts val="1700"/>
              <a:buFont typeface="Arial"/>
              <a:buNone/>
            </a:pPr>
            <a:endParaRPr sz="17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700" dirty="0">
              <a:solidFill>
                <a:schemeClr val="dk1"/>
              </a:solidFill>
              <a:latin typeface="Calibri"/>
              <a:ea typeface="Calibri"/>
              <a:cs typeface="Calibri"/>
              <a:sym typeface="Calibri"/>
            </a:endParaRPr>
          </a:p>
          <a:p>
            <a:pPr marL="285750" marR="0" lvl="0" indent="-177800" algn="l" rtl="0">
              <a:spcBef>
                <a:spcPts val="0"/>
              </a:spcBef>
              <a:spcAft>
                <a:spcPts val="0"/>
              </a:spcAft>
              <a:buClr>
                <a:schemeClr val="dk1"/>
              </a:buClr>
              <a:buSzPts val="1700"/>
              <a:buFont typeface="Arial"/>
              <a:buNone/>
            </a:pPr>
            <a:endParaRPr sz="1700"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130030" y="130233"/>
            <a:ext cx="10515600" cy="5492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Calibri"/>
              <a:buNone/>
            </a:pPr>
            <a:r>
              <a:rPr lang="en-US" sz="2800" i="1" u="sng" dirty="0"/>
              <a:t>Facilities Report Cont. </a:t>
            </a:r>
            <a:endParaRPr dirty="0"/>
          </a:p>
        </p:txBody>
      </p:sp>
      <p:sp>
        <p:nvSpPr>
          <p:cNvPr id="97" name="Google Shape;97;p3"/>
          <p:cNvSpPr txBox="1"/>
          <p:nvPr/>
        </p:nvSpPr>
        <p:spPr>
          <a:xfrm>
            <a:off x="223372" y="543594"/>
            <a:ext cx="11037900" cy="921786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Middle School Roof Replacement Update — We have most of our project bids in for the replacement roof. We will be holding off on awarding the project until we know if the levy passes.</a:t>
            </a:r>
            <a:endParaRPr dirty="0"/>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5</a:t>
            </a:r>
            <a:r>
              <a:rPr lang="en-US" sz="1900" baseline="30000" dirty="0">
                <a:solidFill>
                  <a:schemeClr val="dk1"/>
                </a:solidFill>
                <a:latin typeface="Calibri"/>
                <a:ea typeface="Calibri"/>
                <a:cs typeface="Calibri"/>
                <a:sym typeface="Calibri"/>
              </a:rPr>
              <a:t>th</a:t>
            </a:r>
            <a:r>
              <a:rPr lang="en-US" sz="1900" dirty="0">
                <a:solidFill>
                  <a:schemeClr val="dk1"/>
                </a:solidFill>
                <a:latin typeface="Calibri"/>
                <a:ea typeface="Calibri"/>
                <a:cs typeface="Calibri"/>
                <a:sym typeface="Calibri"/>
              </a:rPr>
              <a:t> Street Update — We currently have this project on hold at the engineering level until we know if the levy passes.</a:t>
            </a:r>
            <a:endParaRPr dirty="0"/>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900"/>
              <a:buFont typeface="Arial"/>
              <a:buChar char="•"/>
            </a:pPr>
            <a:r>
              <a:rPr lang="en-US" sz="1900" dirty="0">
                <a:solidFill>
                  <a:schemeClr val="dk1"/>
                </a:solidFill>
                <a:latin typeface="Calibri"/>
                <a:ea typeface="Calibri"/>
                <a:cs typeface="Calibri"/>
                <a:sym typeface="Calibri"/>
              </a:rPr>
              <a:t>High School Exterior Door Security Upgrades — Added two keycard access points for staff,  to eliminate the need to program doors to be unlocked at the beginning and end of school for increased safety and security. Added a door alarm and emergency exit sign to the exterior doors exiting the east side of building towards Walmart. </a:t>
            </a:r>
            <a:endParaRPr dirty="0"/>
          </a:p>
          <a:p>
            <a:pPr marL="0" marR="0" lvl="0" indent="0" algn="l" rtl="0">
              <a:spcBef>
                <a:spcPts val="0"/>
              </a:spcBef>
              <a:spcAft>
                <a:spcPts val="0"/>
              </a:spcAft>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9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342900" marR="0" lvl="0" indent="-222250" algn="l" rtl="0">
              <a:spcBef>
                <a:spcPts val="0"/>
              </a:spcBef>
              <a:spcAft>
                <a:spcPts val="0"/>
              </a:spcAft>
              <a:buClr>
                <a:schemeClr val="dk1"/>
              </a:buClr>
              <a:buSzPts val="1900"/>
              <a:buFont typeface="Arial"/>
              <a:buNone/>
            </a:pPr>
            <a:endParaRPr sz="19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20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20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  </a:t>
            </a:r>
            <a:endParaRPr dirty="0"/>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742950" marR="0" lvl="1" indent="-171450" algn="l" rtl="0">
              <a:spcBef>
                <a:spcPts val="0"/>
              </a:spcBef>
              <a:spcAft>
                <a:spcPts val="0"/>
              </a:spcAft>
              <a:buClr>
                <a:schemeClr val="dk1"/>
              </a:buClr>
              <a:buSzPts val="1800"/>
              <a:buFont typeface="Arial"/>
              <a:buNone/>
            </a:pPr>
            <a:endParaRPr sz="1800" b="0" i="0" u="none" strike="noStrike" cap="none"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 </a:t>
            </a:r>
            <a:endParaRPr dirty="0"/>
          </a:p>
          <a:p>
            <a:pPr marL="457200" marR="0" lvl="1" indent="0" algn="l" rtl="0">
              <a:spcBef>
                <a:spcPts val="0"/>
              </a:spcBef>
              <a:spcAft>
                <a:spcPts val="0"/>
              </a:spcAft>
              <a:buNone/>
            </a:pPr>
            <a:endParaRPr sz="1700" b="0" i="0" u="none" strike="noStrike" cap="none" dirty="0">
              <a:solidFill>
                <a:schemeClr val="dk1"/>
              </a:solidFill>
              <a:latin typeface="Calibri"/>
              <a:ea typeface="Calibri"/>
              <a:cs typeface="Calibri"/>
              <a:sym typeface="Calibri"/>
            </a:endParaRPr>
          </a:p>
          <a:p>
            <a:pPr marL="742950" marR="0" lvl="1" indent="-177800" algn="l" rtl="0">
              <a:spcBef>
                <a:spcPts val="0"/>
              </a:spcBef>
              <a:spcAft>
                <a:spcPts val="0"/>
              </a:spcAft>
              <a:buClr>
                <a:schemeClr val="dk1"/>
              </a:buClr>
              <a:buSzPts val="1700"/>
              <a:buFont typeface="Arial"/>
              <a:buNone/>
            </a:pPr>
            <a:endParaRPr sz="1700" b="0" i="0" u="none" strike="noStrike" cap="none" dirty="0">
              <a:solidFill>
                <a:schemeClr val="dk1"/>
              </a:solidFill>
              <a:latin typeface="Calibri"/>
              <a:ea typeface="Calibri"/>
              <a:cs typeface="Calibri"/>
              <a:sym typeface="Calibri"/>
            </a:endParaRPr>
          </a:p>
          <a:p>
            <a:pPr marL="742950" marR="0" lvl="1" indent="-177800" algn="l" rtl="0">
              <a:spcBef>
                <a:spcPts val="0"/>
              </a:spcBef>
              <a:spcAft>
                <a:spcPts val="0"/>
              </a:spcAft>
              <a:buClr>
                <a:schemeClr val="dk1"/>
              </a:buClr>
              <a:buSzPts val="1700"/>
              <a:buFont typeface="Arial"/>
              <a:buNone/>
            </a:pPr>
            <a:endParaRPr sz="17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700" dirty="0">
              <a:solidFill>
                <a:schemeClr val="dk1"/>
              </a:solidFill>
              <a:latin typeface="Calibri"/>
              <a:ea typeface="Calibri"/>
              <a:cs typeface="Calibri"/>
              <a:sym typeface="Calibri"/>
            </a:endParaRPr>
          </a:p>
          <a:p>
            <a:pPr marL="285750" marR="0" lvl="0" indent="-177800" algn="l" rtl="0">
              <a:spcBef>
                <a:spcPts val="0"/>
              </a:spcBef>
              <a:spcAft>
                <a:spcPts val="0"/>
              </a:spcAft>
              <a:buClr>
                <a:schemeClr val="dk1"/>
              </a:buClr>
              <a:buSzPts val="1700"/>
              <a:buFont typeface="Arial"/>
              <a:buNone/>
            </a:pPr>
            <a:endParaRPr sz="1700"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360</Words>
  <Application>Microsoft Office PowerPoint</Application>
  <PresentationFormat>Widescreen</PresentationFormat>
  <Paragraphs>63</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Woodland Public Schools</vt:lpstr>
      <vt:lpstr>Facilities Report </vt:lpstr>
      <vt:lpstr>Facilities Report Cont.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Public Schools</dc:title>
  <dc:creator>Landrigan, Scott</dc:creator>
  <cp:lastModifiedBy>Galloway, Nicole</cp:lastModifiedBy>
  <cp:revision>1</cp:revision>
  <dcterms:created xsi:type="dcterms:W3CDTF">2016-04-19T23:51:26Z</dcterms:created>
  <dcterms:modified xsi:type="dcterms:W3CDTF">2023-03-17T14:57:53Z</dcterms:modified>
</cp:coreProperties>
</file>