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36075"/>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Tw Cen MT" panose="020B06020201040206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iiyTp1IAOMHAI8DtJzR1wU4sG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6E3F9B-4048-4F13-938C-DAFD8CE953D7}">
  <a:tblStyle styleId="{896E3F9B-4048-4F13-938C-DAFD8CE953D7}"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138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1804"/>
          </a:xfrm>
          <a:prstGeom prst="rect">
            <a:avLst/>
          </a:prstGeom>
          <a:noFill/>
          <a:ln>
            <a:noFill/>
          </a:ln>
        </p:spPr>
        <p:txBody>
          <a:bodyPr spcFirstLastPara="1" wrap="square" lIns="93725" tIns="46850" rIns="93725" bIns="468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1"/>
            <a:ext cx="3037840" cy="461804"/>
          </a:xfrm>
          <a:prstGeom prst="rect">
            <a:avLst/>
          </a:prstGeom>
          <a:noFill/>
          <a:ln>
            <a:noFill/>
          </a:ln>
        </p:spPr>
        <p:txBody>
          <a:bodyPr spcFirstLastPara="1" wrap="square" lIns="93725" tIns="46850" rIns="93725" bIns="468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37840" cy="461804"/>
          </a:xfrm>
          <a:prstGeom prst="rect">
            <a:avLst/>
          </a:prstGeom>
          <a:noFill/>
          <a:ln>
            <a:noFill/>
          </a:ln>
        </p:spPr>
        <p:txBody>
          <a:bodyPr spcFirstLastPara="1" wrap="square" lIns="93725" tIns="46850" rIns="93725" bIns="468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772669"/>
            <a:ext cx="3037840" cy="461804"/>
          </a:xfrm>
          <a:prstGeom prst="rect">
            <a:avLst/>
          </a:prstGeom>
          <a:noFill/>
          <a:ln>
            <a:noFill/>
          </a:ln>
        </p:spPr>
        <p:txBody>
          <a:bodyPr spcFirstLastPara="1" wrap="square" lIns="93725" tIns="46850" rIns="93725" bIns="46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notes"/>
          <p:cNvSpPr txBox="1">
            <a:spLocks noGrp="1"/>
          </p:cNvSpPr>
          <p:nvPr>
            <p:ph type="sldNum" idx="12"/>
          </p:nvPr>
        </p:nvSpPr>
        <p:spPr>
          <a:xfrm>
            <a:off x="3970938" y="8772669"/>
            <a:ext cx="3037840" cy="461804"/>
          </a:xfrm>
          <a:prstGeom prst="rect">
            <a:avLst/>
          </a:prstGeom>
          <a:noFill/>
          <a:ln>
            <a:noFill/>
          </a:ln>
        </p:spPr>
        <p:txBody>
          <a:bodyPr spcFirstLastPara="1" wrap="square" lIns="93725" tIns="46850" rIns="93725" bIns="46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61" name="Google Shape;161;p10: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67" name="Google Shape;167;p11: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173" name="Google Shape;173;p12: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179" name="Google Shape;179;p13: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186" name="Google Shape;186;p14: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195" name="Google Shape;195;p15: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201" name="Google Shape;201;p16: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207" name="Google Shape;207;p17: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214" name="Google Shape;214;p18: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p19: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109" name="Google Shape;109;p2: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230" name="Google Shape;230;p20: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116" name="Google Shape;116;p3: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122" name="Google Shape;122;p4: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28" name="Google Shape;128;p5: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36" name="Google Shape;136;p6: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43" name="Google Shape;143;p7: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lnSpc>
                <a:spcPct val="100000"/>
              </a:lnSpc>
              <a:spcBef>
                <a:spcPts val="360"/>
              </a:spcBef>
              <a:spcAft>
                <a:spcPts val="0"/>
              </a:spcAft>
              <a:buSzPts val="1400"/>
              <a:buNone/>
            </a:pPr>
            <a:endParaRPr/>
          </a:p>
        </p:txBody>
      </p:sp>
      <p:sp>
        <p:nvSpPr>
          <p:cNvPr id="149" name="Google Shape;149;p8: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55" name="Google Shape;155;p9: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2"/>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2"/>
          <p:cNvSpPr/>
          <p:nvPr/>
        </p:nvSpPr>
        <p:spPr>
          <a:xfrm>
            <a:off x="-9144" y="6053328"/>
            <a:ext cx="2249424"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22"/>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22"/>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400"/>
              <a:buFont typeface="Twentieth Century"/>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700"/>
              </a:spcBef>
              <a:spcAft>
                <a:spcPts val="0"/>
              </a:spcAft>
              <a:buSzPts val="1560"/>
              <a:buNone/>
              <a:defRPr sz="2600">
                <a:solidFill>
                  <a:srgbClr val="FFFFFF"/>
                </a:solidFill>
              </a:defRPr>
            </a:lvl1pPr>
            <a:lvl2pPr lvl="1" algn="ctr">
              <a:lnSpc>
                <a:spcPct val="100000"/>
              </a:lnSpc>
              <a:spcBef>
                <a:spcPts val="550"/>
              </a:spcBef>
              <a:spcAft>
                <a:spcPts val="0"/>
              </a:spcAft>
              <a:buSzPts val="1260"/>
              <a:buNone/>
              <a:defRPr/>
            </a:lvl2pPr>
            <a:lvl3pPr lvl="2" algn="ctr">
              <a:lnSpc>
                <a:spcPct val="100000"/>
              </a:lnSpc>
              <a:spcBef>
                <a:spcPts val="500"/>
              </a:spcBef>
              <a:spcAft>
                <a:spcPts val="0"/>
              </a:spcAft>
              <a:buSzPts val="1350"/>
              <a:buNone/>
              <a:defRPr/>
            </a:lvl3pPr>
            <a:lvl4pPr lvl="3" algn="ctr">
              <a:lnSpc>
                <a:spcPct val="100000"/>
              </a:lnSpc>
              <a:spcBef>
                <a:spcPts val="400"/>
              </a:spcBef>
              <a:spcAft>
                <a:spcPts val="0"/>
              </a:spcAft>
              <a:buSzPts val="1350"/>
              <a:buNone/>
              <a:defRPr/>
            </a:lvl4pPr>
            <a:lvl5pPr lvl="4" algn="ctr">
              <a:lnSpc>
                <a:spcPct val="100000"/>
              </a:lnSpc>
              <a:spcBef>
                <a:spcPts val="400"/>
              </a:spcBef>
              <a:spcAft>
                <a:spcPts val="0"/>
              </a:spcAft>
              <a:buSzPts val="117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4" name="Google Shape;24;p22"/>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2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3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8" name="Google Shape;88;p3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32"/>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2"/>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4" name="Google Shape;94;p32"/>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p32"/>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32"/>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32"/>
          <p:cNvSpPr txBox="1">
            <a:spLocks noGrp="1"/>
          </p:cNvSpPr>
          <p:nvPr>
            <p:ph type="sldNum" idx="12"/>
          </p:nvPr>
        </p:nvSpPr>
        <p:spPr>
          <a:xfrm rot="5400000">
            <a:off x="5989638" y="144462"/>
            <a:ext cx="533400" cy="24447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2" name="Google Shape;32;p2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4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25"/>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p2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4" name="Google Shape;44;p25"/>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5"/>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Autofit/>
          </a:bodyPr>
          <a:lstStyle>
            <a:lvl1pPr marL="457200" lvl="0" indent="-228600" algn="l">
              <a:lnSpc>
                <a:spcPct val="100000"/>
              </a:lnSpc>
              <a:spcBef>
                <a:spcPts val="700"/>
              </a:spcBef>
              <a:spcAft>
                <a:spcPts val="0"/>
              </a:spcAft>
              <a:buSzPts val="1200"/>
              <a:buFont typeface="Twentieth Century"/>
              <a:buNone/>
              <a:defRPr sz="2000" b="1">
                <a:solidFill>
                  <a:srgbClr val="FFFFFF"/>
                </a:solidFill>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6" name="Google Shape;46;p25"/>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Autofit/>
          </a:bodyPr>
          <a:lstStyle>
            <a:lvl1pPr marL="457200" lvl="0" indent="-228600" algn="l">
              <a:lnSpc>
                <a:spcPct val="100000"/>
              </a:lnSpc>
              <a:spcBef>
                <a:spcPts val="700"/>
              </a:spcBef>
              <a:spcAft>
                <a:spcPts val="0"/>
              </a:spcAft>
              <a:buSzPts val="1200"/>
              <a:buFont typeface="Twentieth Century"/>
              <a:buNone/>
              <a:defRPr sz="2000" b="1">
                <a:solidFill>
                  <a:srgbClr val="FFFFFF"/>
                </a:solidFill>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7"/>
        <p:cNvGrpSpPr/>
        <p:nvPr/>
      </p:nvGrpSpPr>
      <p:grpSpPr>
        <a:xfrm>
          <a:off x="0" y="0"/>
          <a:ext cx="0" cy="0"/>
          <a:chOff x="0" y="0"/>
          <a:chExt cx="0" cy="0"/>
        </a:xfrm>
      </p:grpSpPr>
      <p:sp>
        <p:nvSpPr>
          <p:cNvPr id="48" name="Google Shape;48;p26"/>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680"/>
              <a:buNone/>
              <a:defRPr sz="2800">
                <a:solidFill>
                  <a:schemeClr val="lt2"/>
                </a:solidFill>
              </a:defRPr>
            </a:lvl1pPr>
            <a:lvl2pPr marL="914400" lvl="1" indent="-228600" algn="l">
              <a:lnSpc>
                <a:spcPct val="100000"/>
              </a:lnSpc>
              <a:spcBef>
                <a:spcPts val="550"/>
              </a:spcBef>
              <a:spcAft>
                <a:spcPts val="0"/>
              </a:spcAft>
              <a:buSzPts val="1260"/>
              <a:buNone/>
              <a:defRPr sz="1800">
                <a:solidFill>
                  <a:schemeClr val="lt1"/>
                </a:solidFill>
              </a:defRPr>
            </a:lvl2pPr>
            <a:lvl3pPr marL="1371600" lvl="2" indent="-228600" algn="l">
              <a:lnSpc>
                <a:spcPct val="100000"/>
              </a:lnSpc>
              <a:spcBef>
                <a:spcPts val="500"/>
              </a:spcBef>
              <a:spcAft>
                <a:spcPts val="0"/>
              </a:spcAft>
              <a:buSzPts val="1200"/>
              <a:buNone/>
              <a:defRPr sz="1600">
                <a:solidFill>
                  <a:schemeClr val="lt1"/>
                </a:solidFill>
              </a:defRPr>
            </a:lvl3pPr>
            <a:lvl4pPr marL="1828800" lvl="3" indent="-228600" algn="l">
              <a:lnSpc>
                <a:spcPct val="100000"/>
              </a:lnSpc>
              <a:spcBef>
                <a:spcPts val="400"/>
              </a:spcBef>
              <a:spcAft>
                <a:spcPts val="0"/>
              </a:spcAft>
              <a:buSzPts val="1050"/>
              <a:buNone/>
              <a:defRPr sz="1400">
                <a:solidFill>
                  <a:schemeClr val="lt1"/>
                </a:solidFill>
              </a:defRPr>
            </a:lvl4pPr>
            <a:lvl5pPr marL="2286000" lvl="4" indent="-228600" algn="l">
              <a:lnSpc>
                <a:spcPct val="100000"/>
              </a:lnSpc>
              <a:spcBef>
                <a:spcPts val="400"/>
              </a:spcBef>
              <a:spcAft>
                <a:spcPts val="0"/>
              </a:spcAft>
              <a:buSzPts val="910"/>
              <a:buNone/>
              <a:defRPr sz="1400">
                <a:solidFill>
                  <a:schemeClr val="lt1"/>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9" name="Google Shape;49;p26"/>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26"/>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26"/>
          <p:cNvSpPr/>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6"/>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4400"/>
              <a:buFont typeface="Twentieth Century"/>
              <a:buNone/>
              <a:defRPr sz="44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0" y="1752600"/>
            <a:ext cx="1295400" cy="70167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2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400"/>
              <a:buFont typeface="Twentieth Century"/>
              <a:buNone/>
              <a:defRPr sz="4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1" name="Google Shape;61;p27"/>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Autofit/>
          </a:bodyPr>
          <a:lstStyle>
            <a:lvl1pPr marL="457200" lvl="0" indent="-228600" algn="l">
              <a:lnSpc>
                <a:spcPct val="100000"/>
              </a:lnSpc>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lnSpc>
                <a:spcPct val="100000"/>
              </a:lnSpc>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lnSpc>
                <a:spcPct val="100000"/>
              </a:lnSpc>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lnSpc>
                <a:spcPct val="100000"/>
              </a:lnSpc>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lnSpc>
                <a:spcPct val="100000"/>
              </a:lnSpc>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2" name="Google Shape;62;p27"/>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28"/>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7" name="Google Shape;67;p2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9" name="Google Shape;69;p2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0"/>
        <p:cNvGrpSpPr/>
        <p:nvPr/>
      </p:nvGrpSpPr>
      <p:grpSpPr>
        <a:xfrm>
          <a:off x="0" y="0"/>
          <a:ext cx="0" cy="0"/>
          <a:chOff x="0" y="0"/>
          <a:chExt cx="0" cy="0"/>
        </a:xfrm>
      </p:grpSpPr>
      <p:sp>
        <p:nvSpPr>
          <p:cNvPr id="71" name="Google Shape;71;p2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30"/>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1020"/>
              <a:buFont typeface="Twentieth Century"/>
              <a:buNone/>
              <a:defRPr sz="1700"/>
            </a:lvl1pPr>
            <a:lvl2pPr marL="914400" lvl="1" indent="-228600" algn="l">
              <a:lnSpc>
                <a:spcPct val="100000"/>
              </a:lnSpc>
              <a:spcBef>
                <a:spcPts val="550"/>
              </a:spcBef>
              <a:spcAft>
                <a:spcPts val="0"/>
              </a:spcAft>
              <a:buSzPts val="840"/>
              <a:buFont typeface="Twentieth Century"/>
              <a:buNone/>
              <a:defRPr sz="1200"/>
            </a:lvl2pPr>
            <a:lvl3pPr marL="1371600" lvl="2" indent="-228600" algn="l">
              <a:lnSpc>
                <a:spcPct val="100000"/>
              </a:lnSpc>
              <a:spcBef>
                <a:spcPts val="500"/>
              </a:spcBef>
              <a:spcAft>
                <a:spcPts val="0"/>
              </a:spcAft>
              <a:buSzPts val="750"/>
              <a:buFont typeface="Twentieth Century"/>
              <a:buNone/>
              <a:defRPr sz="1000"/>
            </a:lvl3pPr>
            <a:lvl4pPr marL="1828800" lvl="3" indent="-228600" algn="l">
              <a:lnSpc>
                <a:spcPct val="100000"/>
              </a:lnSpc>
              <a:spcBef>
                <a:spcPts val="400"/>
              </a:spcBef>
              <a:spcAft>
                <a:spcPts val="0"/>
              </a:spcAft>
              <a:buSzPts val="675"/>
              <a:buFont typeface="Twentieth Century"/>
              <a:buNone/>
              <a:defRPr sz="900"/>
            </a:lvl4pPr>
            <a:lvl5pPr marL="2286000" lvl="4" indent="-228600" algn="l">
              <a:lnSpc>
                <a:spcPct val="100000"/>
              </a:lnSpc>
              <a:spcBef>
                <a:spcPts val="400"/>
              </a:spcBef>
              <a:spcAft>
                <a:spcPts val="0"/>
              </a:spcAft>
              <a:buSzPts val="585"/>
              <a:buFont typeface="Twentieth Century"/>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6" name="Google Shape;76;p30"/>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 name="Google Shape;77;p30"/>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30"/>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30"/>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2800"/>
              <a:buFont typeface="Twentieth Century"/>
              <a:buNone/>
              <a:defRPr sz="28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30"/>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sldNum" idx="12"/>
          </p:nvPr>
        </p:nvSpPr>
        <p:spPr>
          <a:xfrm>
            <a:off x="0" y="4667249"/>
            <a:ext cx="1447800" cy="66357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3" name="Google Shape;83;p30"/>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0"/>
          <p:cNvSpPr>
            <a:spLocks noGrp="1"/>
          </p:cNvSpPr>
          <p:nvPr>
            <p:ph type="pic" idx="2"/>
          </p:nvPr>
        </p:nvSpPr>
        <p:spPr>
          <a:xfrm>
            <a:off x="1560576" y="0"/>
            <a:ext cx="7583424" cy="4568952"/>
          </a:xfrm>
          <a:prstGeom prst="rect">
            <a:avLst/>
          </a:prstGeom>
          <a:solidFill>
            <a:srgbClr val="CFD7E7"/>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4400"/>
              <a:buFont typeface="Twentieth Century"/>
              <a:buNone/>
              <a:defRPr sz="4400" b="0" i="0" u="none" strike="noStrike" cap="none">
                <a:solidFill>
                  <a:schemeClr val="lt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Autofit/>
          </a:bodyPr>
          <a:lstStyle>
            <a:lvl1pPr marL="457200" marR="0" lvl="0" indent="-339090" algn="l" rtl="0">
              <a:lnSpc>
                <a:spcPct val="100000"/>
              </a:lnSpc>
              <a:spcBef>
                <a:spcPts val="700"/>
              </a:spcBef>
              <a:spcAft>
                <a:spcPts val="0"/>
              </a:spcAft>
              <a:buClr>
                <a:schemeClr val="accent2"/>
              </a:buClr>
              <a:buSzPts val="1740"/>
              <a:buFont typeface="Noto Sans"/>
              <a:buChar char="◻"/>
              <a:defRPr sz="2900" b="0" i="0" u="none" strike="noStrike" cap="none">
                <a:solidFill>
                  <a:schemeClr val="lt1"/>
                </a:solidFill>
                <a:latin typeface="Twentieth Century"/>
                <a:ea typeface="Twentieth Century"/>
                <a:cs typeface="Twentieth Century"/>
                <a:sym typeface="Twentieth Century"/>
              </a:defRPr>
            </a:lvl1pPr>
            <a:lvl2pPr marL="914400" marR="0" lvl="1" indent="-344169" algn="l" rtl="0">
              <a:lnSpc>
                <a:spcPct val="100000"/>
              </a:lnSpc>
              <a:spcBef>
                <a:spcPts val="550"/>
              </a:spcBef>
              <a:spcAft>
                <a:spcPts val="0"/>
              </a:spcAft>
              <a:buClr>
                <a:schemeClr val="accent1"/>
              </a:buClr>
              <a:buSzPts val="1820"/>
              <a:buFont typeface="Noto Sans"/>
              <a:buChar char="🞑"/>
              <a:defRPr sz="2600" b="0" i="0" u="none" strike="noStrike" cap="none">
                <a:solidFill>
                  <a:schemeClr val="lt1"/>
                </a:solidFill>
                <a:latin typeface="Twentieth Century"/>
                <a:ea typeface="Twentieth Century"/>
                <a:cs typeface="Twentieth Century"/>
                <a:sym typeface="Twentieth Century"/>
              </a:defRPr>
            </a:lvl2pPr>
            <a:lvl3pPr marL="1371600" marR="0" lvl="2" indent="-338137" algn="l" rtl="0">
              <a:lnSpc>
                <a:spcPct val="100000"/>
              </a:lnSpc>
              <a:spcBef>
                <a:spcPts val="500"/>
              </a:spcBef>
              <a:spcAft>
                <a:spcPts val="0"/>
              </a:spcAft>
              <a:buClr>
                <a:schemeClr val="accent2"/>
              </a:buClr>
              <a:buSzPts val="1725"/>
              <a:buFont typeface="Noto Sans"/>
              <a:buChar char="■"/>
              <a:defRPr sz="2300" b="0" i="0" u="none" strike="noStrike" cap="none">
                <a:solidFill>
                  <a:schemeClr val="lt1"/>
                </a:solidFill>
                <a:latin typeface="Twentieth Century"/>
                <a:ea typeface="Twentieth Century"/>
                <a:cs typeface="Twentieth Century"/>
                <a:sym typeface="Twentieth Century"/>
              </a:defRPr>
            </a:lvl3pPr>
            <a:lvl4pPr marL="1828800" marR="0" lvl="3" indent="-323850" algn="l" rtl="0">
              <a:lnSpc>
                <a:spcPct val="100000"/>
              </a:lnSpc>
              <a:spcBef>
                <a:spcPts val="400"/>
              </a:spcBef>
              <a:spcAft>
                <a:spcPts val="0"/>
              </a:spcAft>
              <a:buClr>
                <a:schemeClr val="accent3"/>
              </a:buClr>
              <a:buSzPts val="1500"/>
              <a:buFont typeface="Noto Sans"/>
              <a:buChar char="■"/>
              <a:defRPr sz="2000" b="0" i="0" u="none" strike="noStrike" cap="none">
                <a:solidFill>
                  <a:schemeClr val="lt1"/>
                </a:solidFill>
                <a:latin typeface="Twentieth Century"/>
                <a:ea typeface="Twentieth Century"/>
                <a:cs typeface="Twentieth Century"/>
                <a:sym typeface="Twentieth Century"/>
              </a:defRPr>
            </a:lvl4pPr>
            <a:lvl5pPr marL="2286000" marR="0" lvl="4" indent="-311150" algn="l" rtl="0">
              <a:lnSpc>
                <a:spcPct val="100000"/>
              </a:lnSpc>
              <a:spcBef>
                <a:spcPts val="400"/>
              </a:spcBef>
              <a:spcAft>
                <a:spcPts val="0"/>
              </a:spcAft>
              <a:buClr>
                <a:schemeClr val="accent4"/>
              </a:buClr>
              <a:buSzPts val="1300"/>
              <a:buFont typeface="Noto Sans"/>
              <a:buChar char="■"/>
              <a:defRPr sz="2000" b="0" i="0" u="none" strike="noStrike" cap="none">
                <a:solidFill>
                  <a:schemeClr val="lt1"/>
                </a:solidFill>
                <a:latin typeface="Twentieth Century"/>
                <a:ea typeface="Twentieth Century"/>
                <a:cs typeface="Twentieth Century"/>
                <a:sym typeface="Twentieth Century"/>
              </a:defRPr>
            </a:lvl5pPr>
            <a:lvl6pPr marL="2743200" marR="0" lvl="5" indent="-342900" algn="l" rtl="0">
              <a:lnSpc>
                <a:spcPct val="100000"/>
              </a:lnSpc>
              <a:spcBef>
                <a:spcPts val="360"/>
              </a:spcBef>
              <a:spcAft>
                <a:spcPts val="0"/>
              </a:spcAft>
              <a:buClr>
                <a:schemeClr val="accent1"/>
              </a:buClr>
              <a:buSzPts val="1800"/>
              <a:buFont typeface="Noto Sans"/>
              <a:buChar char="▪"/>
              <a:defRPr sz="1800" b="0" i="0" u="none" strike="noStrike" cap="none">
                <a:solidFill>
                  <a:schemeClr val="lt1"/>
                </a:solidFill>
                <a:latin typeface="Twentieth Century"/>
                <a:ea typeface="Twentieth Century"/>
                <a:cs typeface="Twentieth Century"/>
                <a:sym typeface="Twentieth Century"/>
              </a:defRPr>
            </a:lvl6pPr>
            <a:lvl7pPr marL="3200400" marR="0" lvl="6" indent="-342900" algn="l" rtl="0">
              <a:lnSpc>
                <a:spcPct val="100000"/>
              </a:lnSpc>
              <a:spcBef>
                <a:spcPts val="360"/>
              </a:spcBef>
              <a:spcAft>
                <a:spcPts val="0"/>
              </a:spcAft>
              <a:buClr>
                <a:schemeClr val="accent2"/>
              </a:buClr>
              <a:buSzPts val="1800"/>
              <a:buFont typeface="Noto Sans"/>
              <a:buChar char="▪"/>
              <a:defRPr sz="1800" b="0" i="0" u="none" strike="noStrike" cap="none">
                <a:solidFill>
                  <a:schemeClr val="lt1"/>
                </a:solidFill>
                <a:latin typeface="Twentieth Century"/>
                <a:ea typeface="Twentieth Century"/>
                <a:cs typeface="Twentieth Century"/>
                <a:sym typeface="Twentieth Century"/>
              </a:defRPr>
            </a:lvl7pPr>
            <a:lvl8pPr marL="3657600" marR="0" lvl="7" indent="-342900" algn="l" rtl="0">
              <a:lnSpc>
                <a:spcPct val="100000"/>
              </a:lnSpc>
              <a:spcBef>
                <a:spcPts val="360"/>
              </a:spcBef>
              <a:spcAft>
                <a:spcPts val="0"/>
              </a:spcAft>
              <a:buClr>
                <a:schemeClr val="accent3"/>
              </a:buClr>
              <a:buSzPts val="1800"/>
              <a:buFont typeface="Noto Sans"/>
              <a:buChar char="▪"/>
              <a:defRPr sz="1800" b="0" i="0" u="none" strike="noStrike" cap="none">
                <a:solidFill>
                  <a:schemeClr val="lt1"/>
                </a:solidFill>
                <a:latin typeface="Twentieth Century"/>
                <a:ea typeface="Twentieth Century"/>
                <a:cs typeface="Twentieth Century"/>
                <a:sym typeface="Twentieth Century"/>
              </a:defRPr>
            </a:lvl8pPr>
            <a:lvl9pPr marL="4114800" marR="0" lvl="8" indent="-342900" algn="l" rtl="0">
              <a:lnSpc>
                <a:spcPct val="100000"/>
              </a:lnSpc>
              <a:spcBef>
                <a:spcPts val="360"/>
              </a:spcBef>
              <a:spcAft>
                <a:spcPts val="0"/>
              </a:spcAft>
              <a:buClr>
                <a:schemeClr val="accent4"/>
              </a:buClr>
              <a:buSzPts val="1800"/>
              <a:buFont typeface="Noto Sans"/>
              <a:buChar char="▪"/>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 name="Google Shape;12;p2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4" name="Google Shape;14;p21"/>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21"/>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1"/>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2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914400" y="838200"/>
            <a:ext cx="8229600" cy="14700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3959"/>
              <a:buFont typeface="Twentieth Century"/>
              <a:buNone/>
            </a:pPr>
            <a:r>
              <a:rPr lang="en-US" sz="3959"/>
              <a:t>WOODLAND SCHOOL DISTRICT</a:t>
            </a:r>
            <a:br>
              <a:rPr lang="en-US" sz="3959"/>
            </a:br>
            <a:r>
              <a:rPr lang="en-US" sz="3959"/>
              <a:t>2021-2022 YEAR END FINANCIAL SUMMARY</a:t>
            </a:r>
            <a:endParaRPr/>
          </a:p>
        </p:txBody>
      </p:sp>
      <p:sp>
        <p:nvSpPr>
          <p:cNvPr id="106" name="Google Shape;106;p1"/>
          <p:cNvSpPr txBox="1">
            <a:spLocks noGrp="1"/>
          </p:cNvSpPr>
          <p:nvPr>
            <p:ph type="subTitle" idx="1"/>
          </p:nvPr>
        </p:nvSpPr>
        <p:spPr>
          <a:xfrm>
            <a:off x="2590800" y="3733800"/>
            <a:ext cx="6400800" cy="1752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560"/>
              <a:buFont typeface="Arial"/>
              <a:buNone/>
            </a:pPr>
            <a:r>
              <a:rPr lang="en-US"/>
              <a:t>Presented by:</a:t>
            </a:r>
            <a:endParaRPr/>
          </a:p>
          <a:p>
            <a:pPr marL="0" lvl="0" indent="0" algn="l" rtl="0">
              <a:lnSpc>
                <a:spcPct val="100000"/>
              </a:lnSpc>
              <a:spcBef>
                <a:spcPts val="700"/>
              </a:spcBef>
              <a:spcAft>
                <a:spcPts val="0"/>
              </a:spcAft>
              <a:buSzPts val="1560"/>
              <a:buFont typeface="Arial"/>
              <a:buNone/>
            </a:pPr>
            <a:r>
              <a:rPr lang="en-US"/>
              <a:t>Stacy Brown</a:t>
            </a:r>
            <a:endParaRPr/>
          </a:p>
          <a:p>
            <a:pPr marL="0" lvl="0" indent="0" algn="l" rtl="0">
              <a:lnSpc>
                <a:spcPct val="100000"/>
              </a:lnSpc>
              <a:spcBef>
                <a:spcPts val="700"/>
              </a:spcBef>
              <a:spcAft>
                <a:spcPts val="0"/>
              </a:spcAft>
              <a:buSzPts val="1560"/>
              <a:buFont typeface="Arial"/>
              <a:buNone/>
            </a:pPr>
            <a:r>
              <a:rPr lang="en-US"/>
              <a:t>Exec Director of Business Services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1800"/>
              <a:buNone/>
            </a:pPr>
            <a:r>
              <a:rPr lang="en-US" sz="3600"/>
              <a:t>Detail Revenues Compared to Budget</a:t>
            </a:r>
            <a:endParaRPr/>
          </a:p>
        </p:txBody>
      </p:sp>
      <p:pic>
        <p:nvPicPr>
          <p:cNvPr id="164" name="Google Shape;164;p10"/>
          <p:cNvPicPr preferRelativeResize="0"/>
          <p:nvPr/>
        </p:nvPicPr>
        <p:blipFill rotWithShape="1">
          <a:blip r:embed="rId3">
            <a:alphaModFix/>
          </a:blip>
          <a:srcRect/>
          <a:stretch/>
        </p:blipFill>
        <p:spPr>
          <a:xfrm>
            <a:off x="0" y="1565752"/>
            <a:ext cx="9143999" cy="52922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1800"/>
              <a:buNone/>
            </a:pPr>
            <a:r>
              <a:rPr lang="en-US" sz="3600"/>
              <a:t>Detail Expenditures Compared to Budget</a:t>
            </a:r>
            <a:endParaRPr/>
          </a:p>
        </p:txBody>
      </p:sp>
      <p:pic>
        <p:nvPicPr>
          <p:cNvPr id="170" name="Google Shape;170;p11"/>
          <p:cNvPicPr preferRelativeResize="0"/>
          <p:nvPr/>
        </p:nvPicPr>
        <p:blipFill rotWithShape="1">
          <a:blip r:embed="rId3">
            <a:alphaModFix/>
          </a:blip>
          <a:srcRect/>
          <a:stretch/>
        </p:blipFill>
        <p:spPr>
          <a:xfrm>
            <a:off x="0" y="1219201"/>
            <a:ext cx="9144000" cy="563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959"/>
              <a:buFont typeface="Twentieth Century"/>
              <a:buNone/>
            </a:pPr>
            <a:r>
              <a:rPr lang="en-US" sz="2800"/>
              <a:t>GF Financial Summary Comparison to Prior Year</a:t>
            </a:r>
            <a:endParaRPr sz="2800"/>
          </a:p>
        </p:txBody>
      </p:sp>
      <p:pic>
        <p:nvPicPr>
          <p:cNvPr id="176" name="Google Shape;176;p12"/>
          <p:cNvPicPr preferRelativeResize="0"/>
          <p:nvPr/>
        </p:nvPicPr>
        <p:blipFill rotWithShape="1">
          <a:blip r:embed="rId3">
            <a:alphaModFix/>
          </a:blip>
          <a:srcRect/>
          <a:stretch/>
        </p:blipFill>
        <p:spPr>
          <a:xfrm>
            <a:off x="187890" y="1553226"/>
            <a:ext cx="8805798" cy="50761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400"/>
              <a:buFont typeface="Twentieth Century"/>
              <a:buNone/>
            </a:pPr>
            <a:r>
              <a:rPr lang="en-US"/>
              <a:t>Levy/Local Dollars</a:t>
            </a:r>
            <a:endParaRPr/>
          </a:p>
        </p:txBody>
      </p:sp>
      <p:sp>
        <p:nvSpPr>
          <p:cNvPr id="182" name="Google Shape;182;p13"/>
          <p:cNvSpPr txBox="1"/>
          <p:nvPr/>
        </p:nvSpPr>
        <p:spPr>
          <a:xfrm>
            <a:off x="5181600" y="5715000"/>
            <a:ext cx="3657600" cy="99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Twentieth Century"/>
              <a:ea typeface="Twentieth Century"/>
              <a:cs typeface="Twentieth Century"/>
              <a:sym typeface="Twentieth Century"/>
            </a:endParaRPr>
          </a:p>
        </p:txBody>
      </p:sp>
      <p:graphicFrame>
        <p:nvGraphicFramePr>
          <p:cNvPr id="183" name="Google Shape;183;p13"/>
          <p:cNvGraphicFramePr/>
          <p:nvPr>
            <p:extLst>
              <p:ext uri="{D42A27DB-BD31-4B8C-83A1-F6EECF244321}">
                <p14:modId xmlns:p14="http://schemas.microsoft.com/office/powerpoint/2010/main" val="263639707"/>
              </p:ext>
            </p:extLst>
          </p:nvPr>
        </p:nvGraphicFramePr>
        <p:xfrm>
          <a:off x="533400" y="1905000"/>
          <a:ext cx="7543800" cy="4038715"/>
        </p:xfrm>
        <a:graphic>
          <a:graphicData uri="http://schemas.openxmlformats.org/drawingml/2006/table">
            <a:tbl>
              <a:tblPr firstRow="1" bandRow="1">
                <a:noFill/>
                <a:tableStyleId>{896E3F9B-4048-4F13-938C-DAFD8CE953D7}</a:tableStyleId>
              </a:tblPr>
              <a:tblGrid>
                <a:gridCol w="4062050">
                  <a:extLst>
                    <a:ext uri="{9D8B030D-6E8A-4147-A177-3AD203B41FA5}">
                      <a16:colId xmlns:a16="http://schemas.microsoft.com/office/drawing/2014/main" val="20000"/>
                    </a:ext>
                  </a:extLst>
                </a:gridCol>
                <a:gridCol w="1823775">
                  <a:extLst>
                    <a:ext uri="{9D8B030D-6E8A-4147-A177-3AD203B41FA5}">
                      <a16:colId xmlns:a16="http://schemas.microsoft.com/office/drawing/2014/main" val="20001"/>
                    </a:ext>
                  </a:extLst>
                </a:gridCol>
                <a:gridCol w="1657975">
                  <a:extLst>
                    <a:ext uri="{9D8B030D-6E8A-4147-A177-3AD203B41FA5}">
                      <a16:colId xmlns:a16="http://schemas.microsoft.com/office/drawing/2014/main" val="20002"/>
                    </a:ext>
                  </a:extLst>
                </a:gridCol>
              </a:tblGrid>
              <a:tr h="5524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Expenditure Type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Levy Dollars</a:t>
                      </a:r>
                      <a:endParaRPr sz="14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2021-2022</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Levy Dollars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2020-2021</a:t>
                      </a:r>
                      <a:endParaRPr sz="1400" u="none" strike="noStrike" cap="none"/>
                    </a:p>
                  </a:txBody>
                  <a:tcPr marL="91450" marR="91450" marT="45725" marB="45725"/>
                </a:tc>
                <a:extLst>
                  <a:ext uri="{0D108BD9-81ED-4DB2-BD59-A6C34878D82A}">
                    <a16:rowId xmlns:a16="http://schemas.microsoft.com/office/drawing/2014/main" val="10000"/>
                  </a:ext>
                </a:extLst>
              </a:tr>
              <a:tr h="3505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Certificated Salaries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latin typeface="Twentieth Century"/>
                          <a:ea typeface="Twentieth Century"/>
                          <a:cs typeface="Twentieth Century"/>
                          <a:sym typeface="Twentieth Century"/>
                        </a:rPr>
                        <a:t>$   729,700</a:t>
                      </a:r>
                      <a:endParaRPr sz="1400" u="none" strike="noStrike" cap="none" dirty="0"/>
                    </a:p>
                  </a:txBody>
                  <a:tcPr marL="9525" marR="9525" marT="9525"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latin typeface="Twentieth Century"/>
                          <a:ea typeface="Twentieth Century"/>
                          <a:cs typeface="Twentieth Century"/>
                          <a:sym typeface="Twentieth Century"/>
                        </a:rPr>
                        <a:t>$   675,000</a:t>
                      </a:r>
                      <a:endParaRPr sz="1400" u="none" strike="noStrike" cap="none"/>
                    </a:p>
                  </a:txBody>
                  <a:tcPr marL="9525" marR="9525" marT="9525" marB="0" anchor="b"/>
                </a:tc>
                <a:extLst>
                  <a:ext uri="{0D108BD9-81ED-4DB2-BD59-A6C34878D82A}">
                    <a16:rowId xmlns:a16="http://schemas.microsoft.com/office/drawing/2014/main" val="10001"/>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Classified Salaries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latin typeface="Twentieth Century"/>
                          <a:ea typeface="Twentieth Century"/>
                          <a:cs typeface="Twentieth Century"/>
                          <a:sym typeface="Twentieth Century"/>
                        </a:rPr>
                        <a:t>$1,</a:t>
                      </a:r>
                      <a:r>
                        <a:rPr lang="en-US">
                          <a:latin typeface="Twentieth Century"/>
                          <a:ea typeface="Twentieth Century"/>
                          <a:cs typeface="Twentieth Century"/>
                          <a:sym typeface="Twentieth Century"/>
                        </a:rPr>
                        <a:t>757</a:t>
                      </a:r>
                      <a:r>
                        <a:rPr lang="en-US" sz="1400" b="0" i="0" u="none" strike="noStrike" cap="none">
                          <a:latin typeface="Twentieth Century"/>
                          <a:ea typeface="Twentieth Century"/>
                          <a:cs typeface="Twentieth Century"/>
                          <a:sym typeface="Twentieth Century"/>
                        </a:rPr>
                        <a:t>,000</a:t>
                      </a:r>
                      <a:endParaRPr sz="1400" u="none" strike="noStrike" cap="none"/>
                    </a:p>
                  </a:txBody>
                  <a:tcPr marL="9525" marR="9525" marT="9525"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latin typeface="Twentieth Century"/>
                          <a:ea typeface="Twentieth Century"/>
                          <a:cs typeface="Twentieth Century"/>
                          <a:sym typeface="Twentieth Century"/>
                        </a:rPr>
                        <a:t>$1,458,000</a:t>
                      </a:r>
                      <a:endParaRPr sz="1400" u="none" strike="noStrike" cap="none"/>
                    </a:p>
                  </a:txBody>
                  <a:tcPr marL="9525" marR="9525" marT="9525" marB="0" anchor="b"/>
                </a:tc>
                <a:extLst>
                  <a:ext uri="{0D108BD9-81ED-4DB2-BD59-A6C34878D82A}">
                    <a16:rowId xmlns:a16="http://schemas.microsoft.com/office/drawing/2014/main" val="10002"/>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Administrator Salaries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latin typeface="Twentieth Century"/>
                          <a:ea typeface="Twentieth Century"/>
                          <a:cs typeface="Twentieth Century"/>
                          <a:sym typeface="Twentieth Century"/>
                        </a:rPr>
                        <a:t>$   452</a:t>
                      </a:r>
                      <a:r>
                        <a:rPr lang="en-US" dirty="0">
                          <a:latin typeface="Twentieth Century"/>
                          <a:ea typeface="Twentieth Century"/>
                          <a:cs typeface="Twentieth Century"/>
                          <a:sym typeface="Twentieth Century"/>
                        </a:rPr>
                        <a:t>,5</a:t>
                      </a:r>
                      <a:r>
                        <a:rPr lang="en-US" sz="1400" b="0" i="0" u="none" strike="noStrike" cap="none" dirty="0">
                          <a:latin typeface="Twentieth Century"/>
                          <a:ea typeface="Twentieth Century"/>
                          <a:cs typeface="Twentieth Century"/>
                          <a:sym typeface="Twentieth Century"/>
                        </a:rPr>
                        <a:t>00</a:t>
                      </a:r>
                      <a:endParaRPr sz="1400" u="none" strike="noStrike" cap="none" dirty="0"/>
                    </a:p>
                  </a:txBody>
                  <a:tcPr marL="9525" marR="9525" marT="9525"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latin typeface="Twentieth Century"/>
                          <a:ea typeface="Twentieth Century"/>
                          <a:cs typeface="Twentieth Century"/>
                          <a:sym typeface="Twentieth Century"/>
                        </a:rPr>
                        <a:t>$  452,000</a:t>
                      </a:r>
                      <a:endParaRPr sz="1400" u="none" strike="noStrike" cap="none"/>
                    </a:p>
                  </a:txBody>
                  <a:tcPr marL="9525" marR="9525" marT="9525" marB="0" anchor="b"/>
                </a:tc>
                <a:extLst>
                  <a:ext uri="{0D108BD9-81ED-4DB2-BD59-A6C34878D82A}">
                    <a16:rowId xmlns:a16="http://schemas.microsoft.com/office/drawing/2014/main" val="10003"/>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Benefits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latin typeface="Twentieth Century"/>
                          <a:ea typeface="Twentieth Century"/>
                          <a:cs typeface="Twentieth Century"/>
                          <a:sym typeface="Twentieth Century"/>
                        </a:rPr>
                        <a:t>$1,201,500</a:t>
                      </a:r>
                      <a:endParaRPr sz="1400" u="none" strike="noStrike" cap="none" dirty="0"/>
                    </a:p>
                  </a:txBody>
                  <a:tcPr marL="9525" marR="9525" marT="9525"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latin typeface="Twentieth Century"/>
                          <a:ea typeface="Twentieth Century"/>
                          <a:cs typeface="Twentieth Century"/>
                          <a:sym typeface="Twentieth Century"/>
                        </a:rPr>
                        <a:t>$1,042,000</a:t>
                      </a:r>
                      <a:endParaRPr sz="1400" u="none" strike="noStrike" cap="none"/>
                    </a:p>
                  </a:txBody>
                  <a:tcPr marL="9525" marR="9525" marT="9525" marB="0" anchor="b"/>
                </a:tc>
                <a:extLst>
                  <a:ext uri="{0D108BD9-81ED-4DB2-BD59-A6C34878D82A}">
                    <a16:rowId xmlns:a16="http://schemas.microsoft.com/office/drawing/2014/main" val="10004"/>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Supplies/Services/Travel/Utilities/Insurance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latin typeface="Twentieth Century"/>
                          <a:ea typeface="Twentieth Century"/>
                          <a:cs typeface="Twentieth Century"/>
                          <a:sym typeface="Twentieth Century"/>
                        </a:rPr>
                        <a:t>$     79,000</a:t>
                      </a:r>
                      <a:endParaRPr sz="1400" u="none" strike="noStrike" cap="none" dirty="0"/>
                    </a:p>
                  </a:txBody>
                  <a:tcPr marL="9525" marR="9525" marT="9525"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latin typeface="Twentieth Century"/>
                          <a:ea typeface="Twentieth Century"/>
                          <a:cs typeface="Twentieth Century"/>
                          <a:sym typeface="Twentieth Century"/>
                        </a:rPr>
                        <a:t>$  780,000</a:t>
                      </a:r>
                      <a:endParaRPr sz="1400" u="none" strike="noStrike" cap="none"/>
                    </a:p>
                  </a:txBody>
                  <a:tcPr marL="9525" marR="9525" marT="9525" marB="0" anchor="b"/>
                </a:tc>
                <a:extLst>
                  <a:ext uri="{0D108BD9-81ED-4DB2-BD59-A6C34878D82A}">
                    <a16:rowId xmlns:a16="http://schemas.microsoft.com/office/drawing/2014/main" val="10005"/>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Extracurricular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Twentieth Century"/>
                          <a:ea typeface="Twentieth Century"/>
                          <a:cs typeface="Twentieth Century"/>
                          <a:sym typeface="Twentieth Century"/>
                        </a:rPr>
                        <a:t>$   612,500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  486,000</a:t>
                      </a:r>
                      <a:endParaRPr sz="1400" u="none" strike="noStrike" cap="none"/>
                    </a:p>
                  </a:txBody>
                  <a:tcPr marL="91450" marR="91450" marT="45725" marB="45725"/>
                </a:tc>
                <a:extLst>
                  <a:ext uri="{0D108BD9-81ED-4DB2-BD59-A6C34878D82A}">
                    <a16:rowId xmlns:a16="http://schemas.microsoft.com/office/drawing/2014/main" val="10006"/>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Special Education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Twentieth Century"/>
                          <a:ea typeface="Twentieth Century"/>
                          <a:cs typeface="Twentieth Century"/>
                          <a:sym typeface="Twentieth Century"/>
                        </a:rPr>
                        <a:t>$     56,000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  419,000</a:t>
                      </a:r>
                      <a:endParaRPr sz="1400" u="none" strike="noStrike" cap="none"/>
                    </a:p>
                  </a:txBody>
                  <a:tcPr marL="91450" marR="91450" marT="45725" marB="45725"/>
                </a:tc>
                <a:extLst>
                  <a:ext uri="{0D108BD9-81ED-4DB2-BD59-A6C34878D82A}">
                    <a16:rowId xmlns:a16="http://schemas.microsoft.com/office/drawing/2014/main" val="10007"/>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Food Service Program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Twentieth Century"/>
                          <a:ea typeface="Twentieth Century"/>
                          <a:cs typeface="Twentieth Century"/>
                          <a:sym typeface="Twentieth Century"/>
                        </a:rPr>
                        <a:t>$                0</a:t>
                      </a:r>
                      <a:endParaRPr sz="1400" u="none" strike="noStrike" cap="none" dirty="0">
                        <a:latin typeface="Twentieth Century"/>
                        <a:ea typeface="Twentieth Century"/>
                        <a:cs typeface="Twentieth Century"/>
                        <a:sym typeface="Twentieth Century"/>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    99,000</a:t>
                      </a:r>
                      <a:endParaRPr sz="1400" u="none" strike="noStrike" cap="none">
                        <a:latin typeface="Twentieth Century"/>
                        <a:ea typeface="Twentieth Century"/>
                        <a:cs typeface="Twentieth Century"/>
                        <a:sym typeface="Twentieth Century"/>
                      </a:endParaRPr>
                    </a:p>
                  </a:txBody>
                  <a:tcPr marL="91450" marR="91450" marT="45725" marB="45725"/>
                </a:tc>
                <a:extLst>
                  <a:ext uri="{0D108BD9-81ED-4DB2-BD59-A6C34878D82A}">
                    <a16:rowId xmlns:a16="http://schemas.microsoft.com/office/drawing/2014/main" val="10008"/>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To/From Transportation/Bus Purchase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Twentieth Century"/>
                          <a:ea typeface="Twentieth Century"/>
                          <a:cs typeface="Twentieth Century"/>
                          <a:sym typeface="Twentieth Century"/>
                        </a:rPr>
                        <a:t>$   474,500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   355,000</a:t>
                      </a:r>
                      <a:endParaRPr sz="1400" u="none" strike="noStrike" cap="none"/>
                    </a:p>
                  </a:txBody>
                  <a:tcPr marL="91450" marR="91450" marT="45725" marB="45725"/>
                </a:tc>
                <a:extLst>
                  <a:ext uri="{0D108BD9-81ED-4DB2-BD59-A6C34878D82A}">
                    <a16:rowId xmlns:a16="http://schemas.microsoft.com/office/drawing/2014/main" val="10009"/>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Daycare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Twentieth Century"/>
                          <a:ea typeface="Twentieth Century"/>
                          <a:cs typeface="Twentieth Century"/>
                          <a:sym typeface="Twentieth Century"/>
                        </a:rPr>
                        <a:t>$     73,000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Twentieth Century"/>
                          <a:ea typeface="Twentieth Century"/>
                          <a:cs typeface="Twentieth Century"/>
                          <a:sym typeface="Twentieth Century"/>
                        </a:rPr>
                        <a:t>$     86,000</a:t>
                      </a:r>
                      <a:endParaRPr sz="1400" u="none" strike="noStrike" cap="none"/>
                    </a:p>
                  </a:txBody>
                  <a:tcPr marL="91450" marR="91450" marT="45725" marB="45725"/>
                </a:tc>
                <a:extLst>
                  <a:ext uri="{0D108BD9-81ED-4DB2-BD59-A6C34878D82A}">
                    <a16:rowId xmlns:a16="http://schemas.microsoft.com/office/drawing/2014/main" val="10010"/>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Family Resource Center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Twentieth Century"/>
                          <a:ea typeface="Twentieth Century"/>
                          <a:cs typeface="Twentieth Century"/>
                          <a:sym typeface="Twentieth Century"/>
                        </a:rPr>
                        <a:t>$               0 </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Twentieth Century"/>
                          <a:ea typeface="Twentieth Century"/>
                          <a:cs typeface="Twentieth Century"/>
                          <a:sym typeface="Twentieth Century"/>
                        </a:rPr>
                        <a:t>$       2,000 </a:t>
                      </a:r>
                      <a:endParaRPr sz="1400" u="none" strike="noStrike" cap="none" dirty="0"/>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400"/>
              <a:buFont typeface="Twentieth Century"/>
              <a:buNone/>
            </a:pPr>
            <a:r>
              <a:rPr lang="en-US"/>
              <a:t>Transportation &amp; Food Service </a:t>
            </a:r>
            <a:endParaRPr/>
          </a:p>
        </p:txBody>
      </p:sp>
      <p:sp>
        <p:nvSpPr>
          <p:cNvPr id="189" name="Google Shape;189;p14"/>
          <p:cNvSpPr txBox="1">
            <a:spLocks noGrp="1"/>
          </p:cNvSpPr>
          <p:nvPr>
            <p:ph type="body" idx="1"/>
          </p:nvPr>
        </p:nvSpPr>
        <p:spPr>
          <a:xfrm>
            <a:off x="457200" y="2192055"/>
            <a:ext cx="4040188" cy="4208745"/>
          </a:xfrm>
          <a:prstGeom prst="rect">
            <a:avLst/>
          </a:prstGeom>
          <a:noFill/>
          <a:ln>
            <a:noFill/>
          </a:ln>
        </p:spPr>
        <p:txBody>
          <a:bodyPr spcFirstLastPara="1" wrap="square" lIns="91425" tIns="45700" rIns="91425" bIns="45700" anchor="t" anchorCtr="0">
            <a:noAutofit/>
          </a:bodyPr>
          <a:lstStyle/>
          <a:p>
            <a:pPr marL="320040" lvl="0" indent="-320040" algn="l" rtl="0">
              <a:lnSpc>
                <a:spcPct val="80000"/>
              </a:lnSpc>
              <a:spcBef>
                <a:spcPts val="0"/>
              </a:spcBef>
              <a:spcAft>
                <a:spcPts val="0"/>
              </a:spcAft>
              <a:buClr>
                <a:schemeClr val="lt2"/>
              </a:buClr>
              <a:buSzPts val="837"/>
              <a:buFont typeface="Noto Sans"/>
              <a:buChar char="❑"/>
            </a:pPr>
            <a:r>
              <a:rPr lang="en-US" sz="1600" dirty="0"/>
              <a:t>Total Students transported = </a:t>
            </a:r>
            <a:r>
              <a:rPr lang="en-US" sz="1600" dirty="0" err="1"/>
              <a:t>Approx</a:t>
            </a:r>
            <a:r>
              <a:rPr lang="en-US" sz="1600" dirty="0"/>
              <a:t> 5,850 Basic average per day and 269 Special Ed/Homeless per day average </a:t>
            </a:r>
          </a:p>
          <a:p>
            <a:pPr marL="320040" lvl="0" indent="-320040" algn="l" rtl="0">
              <a:lnSpc>
                <a:spcPct val="80000"/>
              </a:lnSpc>
              <a:spcBef>
                <a:spcPts val="0"/>
              </a:spcBef>
              <a:spcAft>
                <a:spcPts val="0"/>
              </a:spcAft>
              <a:buClr>
                <a:schemeClr val="lt2"/>
              </a:buClr>
              <a:buSzPts val="837"/>
              <a:buFont typeface="Noto Sans"/>
              <a:buChar char="❑"/>
            </a:pPr>
            <a:endParaRPr lang="en-US" sz="1600" dirty="0"/>
          </a:p>
          <a:p>
            <a:pPr marL="320040" lvl="0" indent="-320040" algn="l" rtl="0">
              <a:lnSpc>
                <a:spcPct val="80000"/>
              </a:lnSpc>
              <a:spcBef>
                <a:spcPts val="0"/>
              </a:spcBef>
              <a:spcAft>
                <a:spcPts val="0"/>
              </a:spcAft>
              <a:buClr>
                <a:schemeClr val="lt2"/>
              </a:buClr>
              <a:buSzPts val="837"/>
              <a:buFont typeface="Noto Sans"/>
              <a:buChar char="❑"/>
            </a:pPr>
            <a:r>
              <a:rPr lang="en-US" sz="1600" dirty="0"/>
              <a:t>Total Expenditures (</a:t>
            </a:r>
            <a:r>
              <a:rPr lang="en-US" sz="1600" dirty="0" err="1"/>
              <a:t>inc</a:t>
            </a:r>
            <a:r>
              <a:rPr lang="en-US" sz="1600" dirty="0"/>
              <a:t> Utilities)   =  $6,650,000</a:t>
            </a:r>
            <a:endParaRPr sz="1600" dirty="0"/>
          </a:p>
          <a:p>
            <a:pPr marL="320040" lvl="0" indent="-320040" algn="l" rtl="0">
              <a:lnSpc>
                <a:spcPct val="80000"/>
              </a:lnSpc>
              <a:spcBef>
                <a:spcPts val="700"/>
              </a:spcBef>
              <a:spcAft>
                <a:spcPts val="0"/>
              </a:spcAft>
              <a:buClr>
                <a:schemeClr val="lt2"/>
              </a:buClr>
              <a:buSzPts val="837"/>
              <a:buFont typeface="Noto Sans"/>
              <a:buChar char="❑"/>
            </a:pPr>
            <a:r>
              <a:rPr lang="en-US" sz="1600" dirty="0"/>
              <a:t>Total Revenues        =  $5,699,000</a:t>
            </a:r>
            <a:endParaRPr sz="1600" dirty="0"/>
          </a:p>
          <a:p>
            <a:pPr marL="320040" lvl="0" indent="-320040">
              <a:lnSpc>
                <a:spcPct val="80000"/>
              </a:lnSpc>
              <a:buClr>
                <a:schemeClr val="lt2"/>
              </a:buClr>
              <a:buSzPts val="837"/>
              <a:buFont typeface="Noto Sans"/>
              <a:buChar char="❑"/>
            </a:pPr>
            <a:r>
              <a:rPr lang="en-US" sz="1600" dirty="0"/>
              <a:t>Total Unfunded = $950,500  Budgeted unfunded plus utilities was $908,500.</a:t>
            </a:r>
            <a:endParaRPr sz="1600" dirty="0"/>
          </a:p>
          <a:p>
            <a:pPr marL="320040" lvl="0" indent="-320040" algn="l" rtl="0">
              <a:lnSpc>
                <a:spcPct val="80000"/>
              </a:lnSpc>
              <a:spcBef>
                <a:spcPts val="700"/>
              </a:spcBef>
              <a:spcAft>
                <a:spcPts val="0"/>
              </a:spcAft>
              <a:buClr>
                <a:schemeClr val="lt2"/>
              </a:buClr>
              <a:buSzPts val="837"/>
              <a:buFont typeface="Noto Sans"/>
              <a:buChar char="❑"/>
            </a:pPr>
            <a:r>
              <a:rPr lang="en-US" sz="1600" dirty="0"/>
              <a:t>District received funds from other districts based on budgeted unfunded through August.  This resulted in a deficit of ($44,860) received versus owed.  This will be carried forward into 22-23 (increasing what the districts owe for next year).</a:t>
            </a:r>
            <a:endParaRPr sz="1600" dirty="0"/>
          </a:p>
          <a:p>
            <a:pPr marL="320040" lvl="0" indent="-320040" algn="l" rtl="0">
              <a:lnSpc>
                <a:spcPct val="80000"/>
              </a:lnSpc>
              <a:spcBef>
                <a:spcPts val="700"/>
              </a:spcBef>
              <a:spcAft>
                <a:spcPts val="0"/>
              </a:spcAft>
              <a:buClr>
                <a:schemeClr val="lt2"/>
              </a:buClr>
              <a:buSzPts val="837"/>
              <a:buFont typeface="Noto Sans"/>
              <a:buChar char="❑"/>
            </a:pPr>
            <a:r>
              <a:rPr lang="en-US" sz="1600" dirty="0"/>
              <a:t>Woodland’s portion of unfunded plus CPF Transfer is $324,000, which represents 34.09% ownership of the Co-Op compared to 36.11% from 19-20 (the last normal year before </a:t>
            </a:r>
            <a:r>
              <a:rPr lang="en-US" sz="1600" dirty="0" err="1"/>
              <a:t>Covid</a:t>
            </a:r>
            <a:r>
              <a:rPr lang="en-US" sz="1600" dirty="0"/>
              <a:t>)</a:t>
            </a:r>
            <a:endParaRPr sz="1600" dirty="0"/>
          </a:p>
          <a:p>
            <a:pPr marL="320040" lvl="0" indent="-266890" algn="l" rtl="0">
              <a:lnSpc>
                <a:spcPct val="80000"/>
              </a:lnSpc>
              <a:spcBef>
                <a:spcPts val="700"/>
              </a:spcBef>
              <a:spcAft>
                <a:spcPts val="0"/>
              </a:spcAft>
              <a:buClr>
                <a:schemeClr val="lt2"/>
              </a:buClr>
              <a:buSzPts val="837"/>
              <a:buFont typeface="Noto Sans"/>
              <a:buNone/>
            </a:pPr>
            <a:endParaRPr sz="1395" dirty="0"/>
          </a:p>
          <a:p>
            <a:pPr marL="320040" lvl="0" indent="-266890" algn="l" rtl="0">
              <a:lnSpc>
                <a:spcPct val="80000"/>
              </a:lnSpc>
              <a:spcBef>
                <a:spcPts val="700"/>
              </a:spcBef>
              <a:spcAft>
                <a:spcPts val="0"/>
              </a:spcAft>
              <a:buClr>
                <a:schemeClr val="lt2"/>
              </a:buClr>
              <a:buSzPts val="837"/>
              <a:buFont typeface="Noto Sans"/>
              <a:buNone/>
            </a:pPr>
            <a:endParaRPr sz="1395" dirty="0"/>
          </a:p>
        </p:txBody>
      </p:sp>
      <p:sp>
        <p:nvSpPr>
          <p:cNvPr id="190" name="Google Shape;190;p14"/>
          <p:cNvSpPr txBox="1">
            <a:spLocks noGrp="1"/>
          </p:cNvSpPr>
          <p:nvPr>
            <p:ph type="body" idx="2"/>
          </p:nvPr>
        </p:nvSpPr>
        <p:spPr>
          <a:xfrm>
            <a:off x="4645025" y="2079321"/>
            <a:ext cx="4041775" cy="4626280"/>
          </a:xfrm>
          <a:prstGeom prst="rect">
            <a:avLst/>
          </a:prstGeom>
          <a:noFill/>
          <a:ln>
            <a:noFill/>
          </a:ln>
        </p:spPr>
        <p:txBody>
          <a:bodyPr spcFirstLastPara="1" wrap="square" lIns="91425" tIns="45700" rIns="91425" bIns="45700" anchor="t" anchorCtr="0">
            <a:noAutofit/>
          </a:bodyPr>
          <a:lstStyle/>
          <a:p>
            <a:pPr marL="320040" lvl="0" indent="-320040" algn="l" rtl="0">
              <a:lnSpc>
                <a:spcPct val="80000"/>
              </a:lnSpc>
              <a:spcBef>
                <a:spcPts val="700"/>
              </a:spcBef>
              <a:spcAft>
                <a:spcPts val="0"/>
              </a:spcAft>
              <a:buClr>
                <a:schemeClr val="lt2"/>
              </a:buClr>
              <a:buSzPts val="837"/>
              <a:buFont typeface="Noto Sans"/>
              <a:buChar char="❑"/>
            </a:pPr>
            <a:r>
              <a:rPr lang="en-US" sz="1600" dirty="0"/>
              <a:t>Due to the pandemic, the Summer Food Service Program was run for the entire year.  This means that meals were served free of charge to all students all year.  </a:t>
            </a:r>
            <a:endParaRPr sz="1600" dirty="0"/>
          </a:p>
          <a:p>
            <a:pPr marL="320040" lvl="0" indent="-320040" algn="l" rtl="0">
              <a:lnSpc>
                <a:spcPct val="80000"/>
              </a:lnSpc>
              <a:spcBef>
                <a:spcPts val="700"/>
              </a:spcBef>
              <a:spcAft>
                <a:spcPts val="0"/>
              </a:spcAft>
              <a:buClr>
                <a:schemeClr val="lt2"/>
              </a:buClr>
              <a:buSzPts val="837"/>
              <a:buFont typeface="Noto Sans"/>
              <a:buChar char="❑"/>
            </a:pPr>
            <a:r>
              <a:rPr lang="en-US" sz="1600" dirty="0"/>
              <a:t>There was no delivery this year and all meals were served in the school cafeterias.</a:t>
            </a:r>
            <a:endParaRPr sz="1600" dirty="0"/>
          </a:p>
          <a:p>
            <a:pPr marL="320040" lvl="0" indent="-320040" algn="l" rtl="0">
              <a:lnSpc>
                <a:spcPct val="80000"/>
              </a:lnSpc>
              <a:spcBef>
                <a:spcPts val="700"/>
              </a:spcBef>
              <a:spcAft>
                <a:spcPts val="0"/>
              </a:spcAft>
              <a:buClr>
                <a:schemeClr val="lt2"/>
              </a:buClr>
              <a:buSzPts val="837"/>
              <a:buFont typeface="Noto Sans"/>
              <a:buChar char="❑"/>
            </a:pPr>
            <a:r>
              <a:rPr lang="en-US" sz="1600" dirty="0"/>
              <a:t>We returned to the traditional summer program at WMS in July and August. </a:t>
            </a:r>
            <a:endParaRPr sz="1600" dirty="0"/>
          </a:p>
          <a:p>
            <a:pPr marL="320040" lvl="0" indent="-320040">
              <a:lnSpc>
                <a:spcPct val="80000"/>
              </a:lnSpc>
              <a:buClr>
                <a:schemeClr val="lt2"/>
              </a:buClr>
              <a:buSzPts val="837"/>
              <a:buFont typeface="Noto Sans"/>
              <a:buChar char="❑"/>
            </a:pPr>
            <a:r>
              <a:rPr lang="en-US" sz="1600" dirty="0"/>
              <a:t>Because all meals were free district participation increased.  We served an average of 430 breakfasts and 1,330 lunches per day (compared to 750 per day last year).</a:t>
            </a:r>
            <a:endParaRPr sz="1600" dirty="0"/>
          </a:p>
          <a:p>
            <a:pPr marL="320040" lvl="0" indent="-320040" algn="l" rtl="0">
              <a:lnSpc>
                <a:spcPct val="80000"/>
              </a:lnSpc>
              <a:spcBef>
                <a:spcPts val="700"/>
              </a:spcBef>
              <a:spcAft>
                <a:spcPts val="0"/>
              </a:spcAft>
              <a:buClr>
                <a:schemeClr val="lt2"/>
              </a:buClr>
              <a:buSzPts val="837"/>
              <a:buFont typeface="Noto Sans"/>
              <a:buChar char="❑"/>
            </a:pPr>
            <a:r>
              <a:rPr lang="en-US" sz="1600" dirty="0"/>
              <a:t>Sodexo Guarantee was ($170,760) and this year the food service program broke even.  This means that the guarantee was met. </a:t>
            </a:r>
            <a:endParaRPr sz="1600" dirty="0"/>
          </a:p>
          <a:p>
            <a:pPr marL="320040" lvl="0" indent="-320040" algn="l" rtl="0">
              <a:lnSpc>
                <a:spcPct val="80000"/>
              </a:lnSpc>
              <a:spcBef>
                <a:spcPts val="700"/>
              </a:spcBef>
              <a:spcAft>
                <a:spcPts val="0"/>
              </a:spcAft>
              <a:buSzPts val="837"/>
              <a:buNone/>
            </a:pPr>
            <a:endParaRPr sz="1395" dirty="0"/>
          </a:p>
        </p:txBody>
      </p:sp>
      <p:sp>
        <p:nvSpPr>
          <p:cNvPr id="191" name="Google Shape;191;p14"/>
          <p:cNvSpPr txBox="1">
            <a:spLocks noGrp="1"/>
          </p:cNvSpPr>
          <p:nvPr>
            <p:ph type="body" idx="3"/>
          </p:nvPr>
        </p:nvSpPr>
        <p:spPr>
          <a:xfrm>
            <a:off x="381000" y="1676400"/>
            <a:ext cx="4040188" cy="487362"/>
          </a:xfrm>
          <a:prstGeom prst="rect">
            <a:avLst/>
          </a:prstGeom>
          <a:solidFill>
            <a:srgbClr val="BABABA"/>
          </a:solidFill>
          <a:ln w="10000" cap="flat" cmpd="sng">
            <a:solidFill>
              <a:schemeClr val="dk1"/>
            </a:solidFill>
            <a:prstDash val="solid"/>
            <a:round/>
            <a:headEnd type="none" w="sm" len="sm"/>
            <a:tailEnd type="none" w="sm" len="sm"/>
          </a:ln>
          <a:effectLst>
            <a:outerShdw blurRad="38100" dist="30000" dir="5400000" rotWithShape="0">
              <a:srgbClr val="000000">
                <a:alpha val="44313"/>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Font typeface="Twentieth Century"/>
              <a:buNone/>
            </a:pPr>
            <a:r>
              <a:rPr lang="en-US">
                <a:solidFill>
                  <a:schemeClr val="dk1"/>
                </a:solidFill>
                <a:latin typeface="Twentieth Century"/>
                <a:ea typeface="Twentieth Century"/>
                <a:cs typeface="Twentieth Century"/>
                <a:sym typeface="Twentieth Century"/>
              </a:rPr>
              <a:t>Transportation	</a:t>
            </a:r>
            <a:endParaRPr/>
          </a:p>
        </p:txBody>
      </p:sp>
      <p:sp>
        <p:nvSpPr>
          <p:cNvPr id="192" name="Google Shape;192;p14"/>
          <p:cNvSpPr txBox="1">
            <a:spLocks noGrp="1"/>
          </p:cNvSpPr>
          <p:nvPr>
            <p:ph type="body" idx="4"/>
          </p:nvPr>
        </p:nvSpPr>
        <p:spPr>
          <a:xfrm>
            <a:off x="4800600" y="1676400"/>
            <a:ext cx="3886200" cy="487680"/>
          </a:xfrm>
          <a:prstGeom prst="rect">
            <a:avLst/>
          </a:prstGeom>
          <a:solidFill>
            <a:srgbClr val="BABABA"/>
          </a:solidFill>
          <a:ln w="10000" cap="flat" cmpd="sng">
            <a:solidFill>
              <a:schemeClr val="dk1"/>
            </a:solidFill>
            <a:prstDash val="solid"/>
            <a:round/>
            <a:headEnd type="none" w="sm" len="sm"/>
            <a:tailEnd type="none" w="sm" len="sm"/>
          </a:ln>
          <a:effectLst>
            <a:outerShdw blurRad="38100" dist="30000" dir="5400000" rotWithShape="0">
              <a:srgbClr val="000000">
                <a:alpha val="44313"/>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Font typeface="Twentieth Century"/>
              <a:buNone/>
            </a:pPr>
            <a:r>
              <a:rPr lang="en-US">
                <a:solidFill>
                  <a:schemeClr val="dk1"/>
                </a:solidFill>
                <a:latin typeface="Twentieth Century"/>
                <a:ea typeface="Twentieth Century"/>
                <a:cs typeface="Twentieth Century"/>
                <a:sym typeface="Twentieth Century"/>
              </a:rPr>
              <a:t>Food Service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400"/>
              <a:buFont typeface="Twentieth Century"/>
              <a:buNone/>
            </a:pPr>
            <a:r>
              <a:rPr lang="en-US"/>
              <a:t>Before and After School Care</a:t>
            </a:r>
            <a:endParaRPr/>
          </a:p>
        </p:txBody>
      </p:sp>
      <p:sp>
        <p:nvSpPr>
          <p:cNvPr id="198" name="Google Shape;198;p15"/>
          <p:cNvSpPr txBox="1">
            <a:spLocks noGrp="1"/>
          </p:cNvSpPr>
          <p:nvPr>
            <p:ph type="body" idx="1"/>
          </p:nvPr>
        </p:nvSpPr>
        <p:spPr>
          <a:xfrm>
            <a:off x="187890" y="1676400"/>
            <a:ext cx="8780746" cy="4648200"/>
          </a:xfrm>
          <a:prstGeom prst="rect">
            <a:avLst/>
          </a:prstGeom>
          <a:noFill/>
          <a:ln>
            <a:noFill/>
          </a:ln>
        </p:spPr>
        <p:txBody>
          <a:bodyPr spcFirstLastPara="1" wrap="square" lIns="91425" tIns="45700" rIns="91425" bIns="45700" anchor="t" anchorCtr="0">
            <a:noAutofit/>
          </a:bodyPr>
          <a:lstStyle/>
          <a:p>
            <a:pPr marL="320040" lvl="0" indent="-320040" algn="l" rtl="0">
              <a:lnSpc>
                <a:spcPct val="80000"/>
              </a:lnSpc>
              <a:spcBef>
                <a:spcPts val="0"/>
              </a:spcBef>
              <a:spcAft>
                <a:spcPts val="0"/>
              </a:spcAft>
              <a:buSzPts val="1217"/>
              <a:buChar char="◻"/>
            </a:pPr>
            <a:r>
              <a:rPr lang="en-US" sz="2000" dirty="0"/>
              <a:t>The WCC and YCC programs add opportunities for parents and students in a small community without many daycare options for families</a:t>
            </a:r>
            <a:endParaRPr sz="2000" dirty="0"/>
          </a:p>
          <a:p>
            <a:pPr marL="320040" lvl="0" indent="-320040" algn="l" rtl="0">
              <a:lnSpc>
                <a:spcPct val="80000"/>
              </a:lnSpc>
              <a:spcBef>
                <a:spcPts val="700"/>
              </a:spcBef>
              <a:spcAft>
                <a:spcPts val="0"/>
              </a:spcAft>
              <a:buSzPts val="1217"/>
              <a:buChar char="◻"/>
            </a:pPr>
            <a:r>
              <a:rPr lang="en-US" sz="2000" dirty="0"/>
              <a:t>Programs served about 130 families throughout the year and also provided summer care.  Although the schools were closed at the beginning of the school year, WCC was open all year.  They also extended their hours to provide service to families during the school day so that students had a place to go during hybrid learning on their days off.</a:t>
            </a:r>
            <a:endParaRPr sz="2000" dirty="0"/>
          </a:p>
          <a:p>
            <a:pPr marL="320040" lvl="0" indent="-320040" algn="l" rtl="0">
              <a:lnSpc>
                <a:spcPct val="80000"/>
              </a:lnSpc>
              <a:spcBef>
                <a:spcPts val="700"/>
              </a:spcBef>
              <a:spcAft>
                <a:spcPts val="0"/>
              </a:spcAft>
              <a:buSzPts val="1217"/>
              <a:buChar char="◻"/>
            </a:pPr>
            <a:r>
              <a:rPr lang="en-US" sz="2000" dirty="0"/>
              <a:t>WCC program is licensed by the state and able to provide options for low income families</a:t>
            </a:r>
            <a:endParaRPr sz="2000" dirty="0"/>
          </a:p>
          <a:p>
            <a:pPr marL="320040" lvl="0" indent="-320040" algn="l" rtl="0">
              <a:lnSpc>
                <a:spcPct val="80000"/>
              </a:lnSpc>
              <a:spcBef>
                <a:spcPts val="700"/>
              </a:spcBef>
              <a:spcAft>
                <a:spcPts val="0"/>
              </a:spcAft>
              <a:buSzPts val="1217"/>
              <a:buChar char="◻"/>
            </a:pPr>
            <a:r>
              <a:rPr lang="en-US" sz="2000" dirty="0"/>
              <a:t>Daycare programs ran at a loss of $73,000.  Last year they had a loss of $86,000.  With the extended hours and additional staffing, we were thankful for $96,000 in grants from the Cowlitz Tribe and DSHS to help cover the additional costs. </a:t>
            </a:r>
            <a:endParaRPr sz="2000" dirty="0"/>
          </a:p>
          <a:p>
            <a:pPr marL="320040" lvl="0" indent="-320040" algn="l" rtl="0">
              <a:lnSpc>
                <a:spcPct val="80000"/>
              </a:lnSpc>
              <a:spcBef>
                <a:spcPts val="700"/>
              </a:spcBef>
              <a:spcAft>
                <a:spcPts val="0"/>
              </a:spcAft>
              <a:buSzPts val="1217"/>
              <a:buChar char="◻"/>
            </a:pPr>
            <a:r>
              <a:rPr lang="en-US" sz="2000" dirty="0"/>
              <a:t>The program continues to provide an important service in a community with very little daycare available and providing convenience for parents (now at both schools).  It was good to get back to normal after all of the hybrid learning, masks, additional staff, </a:t>
            </a:r>
            <a:r>
              <a:rPr lang="en-US" sz="2000" dirty="0" err="1"/>
              <a:t>etc</a:t>
            </a:r>
            <a:r>
              <a:rPr lang="en-US" sz="2000" dirty="0"/>
              <a:t>….</a:t>
            </a:r>
            <a:endParaRPr sz="2000" dirty="0"/>
          </a:p>
          <a:p>
            <a:pPr marL="320040" lvl="0" indent="-320040" algn="l" rtl="0">
              <a:lnSpc>
                <a:spcPct val="80000"/>
              </a:lnSpc>
              <a:spcBef>
                <a:spcPts val="700"/>
              </a:spcBef>
              <a:spcAft>
                <a:spcPts val="0"/>
              </a:spcAft>
              <a:buSzPts val="1218"/>
              <a:buNone/>
            </a:pPr>
            <a:endParaRPr sz="2029" dirty="0"/>
          </a:p>
          <a:p>
            <a:pPr marL="320040" lvl="0" indent="-242697" algn="l" rtl="0">
              <a:lnSpc>
                <a:spcPct val="80000"/>
              </a:lnSpc>
              <a:spcBef>
                <a:spcPts val="700"/>
              </a:spcBef>
              <a:spcAft>
                <a:spcPts val="0"/>
              </a:spcAft>
              <a:buSzPts val="1218"/>
              <a:buNone/>
            </a:pPr>
            <a:endParaRPr sz="2029" dirty="0"/>
          </a:p>
          <a:p>
            <a:pPr marL="320040" lvl="0" indent="-242697" algn="l" rtl="0">
              <a:lnSpc>
                <a:spcPct val="80000"/>
              </a:lnSpc>
              <a:spcBef>
                <a:spcPts val="700"/>
              </a:spcBef>
              <a:spcAft>
                <a:spcPts val="0"/>
              </a:spcAft>
              <a:buSzPts val="1218"/>
              <a:buNone/>
            </a:pPr>
            <a:endParaRPr sz="2029" dirty="0"/>
          </a:p>
          <a:p>
            <a:pPr marL="320040" lvl="0" indent="-242697" algn="l" rtl="0">
              <a:lnSpc>
                <a:spcPct val="80000"/>
              </a:lnSpc>
              <a:spcBef>
                <a:spcPts val="700"/>
              </a:spcBef>
              <a:spcAft>
                <a:spcPts val="0"/>
              </a:spcAft>
              <a:buSzPts val="1218"/>
              <a:buNone/>
            </a:pPr>
            <a:endParaRPr sz="2029" dirty="0"/>
          </a:p>
          <a:p>
            <a:pPr marL="320040" lvl="0" indent="-242697" algn="l" rtl="0">
              <a:lnSpc>
                <a:spcPct val="80000"/>
              </a:lnSpc>
              <a:spcBef>
                <a:spcPts val="700"/>
              </a:spcBef>
              <a:spcAft>
                <a:spcPts val="0"/>
              </a:spcAft>
              <a:buSzPts val="1218"/>
              <a:buNone/>
            </a:pPr>
            <a:endParaRPr sz="2029"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 calcmode="lin" valueType="num">
                                      <p:cBhvr additive="base">
                                        <p:cTn id="7" dur="500"/>
                                        <p:tgtEl>
                                          <p:spTgt spid="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8">
                                            <p:txEl>
                                              <p:pRg st="1" end="1"/>
                                            </p:txEl>
                                          </p:spTgt>
                                        </p:tgtEl>
                                        <p:attrNameLst>
                                          <p:attrName>style.visibility</p:attrName>
                                        </p:attrNameLst>
                                      </p:cBhvr>
                                      <p:to>
                                        <p:strVal val="visible"/>
                                      </p:to>
                                    </p:set>
                                    <p:anim calcmode="lin" valueType="num">
                                      <p:cBhvr additive="base">
                                        <p:cTn id="12" dur="500"/>
                                        <p:tgtEl>
                                          <p:spTgt spid="1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8">
                                            <p:txEl>
                                              <p:pRg st="2" end="2"/>
                                            </p:txEl>
                                          </p:spTgt>
                                        </p:tgtEl>
                                        <p:attrNameLst>
                                          <p:attrName>style.visibility</p:attrName>
                                        </p:attrNameLst>
                                      </p:cBhvr>
                                      <p:to>
                                        <p:strVal val="visible"/>
                                      </p:to>
                                    </p:set>
                                    <p:anim calcmode="lin" valueType="num">
                                      <p:cBhvr additive="base">
                                        <p:cTn id="17" dur="500"/>
                                        <p:tgtEl>
                                          <p:spTgt spid="1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8">
                                            <p:txEl>
                                              <p:pRg st="3" end="3"/>
                                            </p:txEl>
                                          </p:spTgt>
                                        </p:tgtEl>
                                        <p:attrNameLst>
                                          <p:attrName>style.visibility</p:attrName>
                                        </p:attrNameLst>
                                      </p:cBhvr>
                                      <p:to>
                                        <p:strVal val="visible"/>
                                      </p:to>
                                    </p:set>
                                    <p:anim calcmode="lin" valueType="num">
                                      <p:cBhvr additive="base">
                                        <p:cTn id="22" dur="500"/>
                                        <p:tgtEl>
                                          <p:spTgt spid="1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8">
                                            <p:txEl>
                                              <p:pRg st="4" end="4"/>
                                            </p:txEl>
                                          </p:spTgt>
                                        </p:tgtEl>
                                        <p:attrNameLst>
                                          <p:attrName>style.visibility</p:attrName>
                                        </p:attrNameLst>
                                      </p:cBhvr>
                                      <p:to>
                                        <p:strVal val="visible"/>
                                      </p:to>
                                    </p:set>
                                    <p:anim calcmode="lin" valueType="num">
                                      <p:cBhvr additive="base">
                                        <p:cTn id="27" dur="500"/>
                                        <p:tgtEl>
                                          <p:spTgt spid="19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a:spLocks noGrp="1"/>
          </p:cNvSpPr>
          <p:nvPr>
            <p:ph type="body" idx="1"/>
          </p:nvPr>
        </p:nvSpPr>
        <p:spPr>
          <a:xfrm>
            <a:off x="3048000" y="2895600"/>
            <a:ext cx="5410200" cy="213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80"/>
              <a:buNone/>
            </a:pPr>
            <a:r>
              <a:rPr lang="en-US"/>
              <a:t>Capital Projects  </a:t>
            </a:r>
            <a:endParaRPr/>
          </a:p>
          <a:p>
            <a:pPr marL="0" lvl="0" indent="0" algn="l" rtl="0">
              <a:lnSpc>
                <a:spcPct val="100000"/>
              </a:lnSpc>
              <a:spcBef>
                <a:spcPts val="700"/>
              </a:spcBef>
              <a:spcAft>
                <a:spcPts val="0"/>
              </a:spcAft>
              <a:buSzPts val="1680"/>
              <a:buNone/>
            </a:pPr>
            <a:r>
              <a:rPr lang="en-US"/>
              <a:t>Debt Service</a:t>
            </a:r>
            <a:endParaRPr/>
          </a:p>
          <a:p>
            <a:pPr marL="0" lvl="0" indent="0" algn="l" rtl="0">
              <a:lnSpc>
                <a:spcPct val="100000"/>
              </a:lnSpc>
              <a:spcBef>
                <a:spcPts val="700"/>
              </a:spcBef>
              <a:spcAft>
                <a:spcPts val="0"/>
              </a:spcAft>
              <a:buSzPts val="1680"/>
              <a:buNone/>
            </a:pPr>
            <a:r>
              <a:rPr lang="en-US"/>
              <a:t>ASB	 </a:t>
            </a:r>
            <a:endParaRPr/>
          </a:p>
          <a:p>
            <a:pPr marL="0" lvl="0" indent="0" algn="l" rtl="0">
              <a:lnSpc>
                <a:spcPct val="100000"/>
              </a:lnSpc>
              <a:spcBef>
                <a:spcPts val="700"/>
              </a:spcBef>
              <a:spcAft>
                <a:spcPts val="0"/>
              </a:spcAft>
              <a:buSzPts val="1680"/>
              <a:buNone/>
            </a:pPr>
            <a:r>
              <a:rPr lang="en-US"/>
              <a:t>Transportation vehicle</a:t>
            </a:r>
            <a:endParaRPr/>
          </a:p>
        </p:txBody>
      </p:sp>
      <p:sp>
        <p:nvSpPr>
          <p:cNvPr id="204" name="Google Shape;204;p16"/>
          <p:cNvSpPr txBox="1">
            <a:spLocks noGrp="1"/>
          </p:cNvSpPr>
          <p:nvPr>
            <p:ph type="title"/>
          </p:nvPr>
        </p:nvSpPr>
        <p:spPr>
          <a:xfrm>
            <a:off x="1371600" y="1219200"/>
            <a:ext cx="6858000" cy="13620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400"/>
              <a:buFont typeface="Twentieth Century"/>
              <a:buNone/>
            </a:pPr>
            <a:r>
              <a:rPr lang="en-US"/>
              <a:t>Other Funds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a:spLocks noGrp="1"/>
          </p:cNvSpPr>
          <p:nvPr>
            <p:ph type="title"/>
          </p:nvPr>
        </p:nvSpPr>
        <p:spPr>
          <a:xfrm>
            <a:off x="609600" y="0"/>
            <a:ext cx="81534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400"/>
              <a:buFont typeface="Century Gothic"/>
              <a:buNone/>
            </a:pPr>
            <a:r>
              <a:rPr lang="en-US" b="1">
                <a:solidFill>
                  <a:srgbClr val="FFFFFF"/>
                </a:solidFill>
                <a:latin typeface="Century Gothic"/>
                <a:ea typeface="Century Gothic"/>
                <a:cs typeface="Century Gothic"/>
                <a:sym typeface="Century Gothic"/>
              </a:rPr>
              <a:t>Capital Projects Fund</a:t>
            </a:r>
            <a:endParaRPr/>
          </a:p>
        </p:txBody>
      </p:sp>
      <p:sp>
        <p:nvSpPr>
          <p:cNvPr id="210" name="Google Shape;210;p17"/>
          <p:cNvSpPr txBox="1">
            <a:spLocks noGrp="1"/>
          </p:cNvSpPr>
          <p:nvPr>
            <p:ph type="body" idx="1"/>
          </p:nvPr>
        </p:nvSpPr>
        <p:spPr>
          <a:xfrm>
            <a:off x="533400" y="1981200"/>
            <a:ext cx="8153400" cy="4495800"/>
          </a:xfrm>
          <a:prstGeom prst="rect">
            <a:avLst/>
          </a:prstGeom>
          <a:no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320040" lvl="0" indent="-320040" algn="l" rtl="0">
              <a:lnSpc>
                <a:spcPct val="100000"/>
              </a:lnSpc>
              <a:spcBef>
                <a:spcPts val="0"/>
              </a:spcBef>
              <a:spcAft>
                <a:spcPts val="0"/>
              </a:spcAft>
              <a:buClr>
                <a:srgbClr val="C5D8F1"/>
              </a:buClr>
              <a:buSzPts val="1440"/>
              <a:buChar char="◻"/>
            </a:pPr>
            <a:r>
              <a:rPr lang="en-US" sz="2400" dirty="0"/>
              <a:t>Beginning Fund Balance		$   670,237</a:t>
            </a:r>
            <a:endParaRPr dirty="0"/>
          </a:p>
          <a:p>
            <a:pPr marL="320040" lvl="0" indent="-320040" algn="l" rtl="0">
              <a:lnSpc>
                <a:spcPct val="100000"/>
              </a:lnSpc>
              <a:spcBef>
                <a:spcPts val="700"/>
              </a:spcBef>
              <a:spcAft>
                <a:spcPts val="0"/>
              </a:spcAft>
              <a:buClr>
                <a:srgbClr val="C5D8F1"/>
              </a:buClr>
              <a:buSzPts val="1440"/>
              <a:buNone/>
            </a:pPr>
            <a:endParaRPr sz="2400" dirty="0"/>
          </a:p>
          <a:p>
            <a:pPr marL="320040" lvl="0" indent="-320040" algn="l" rtl="0">
              <a:lnSpc>
                <a:spcPct val="100000"/>
              </a:lnSpc>
              <a:spcBef>
                <a:spcPts val="700"/>
              </a:spcBef>
              <a:spcAft>
                <a:spcPts val="0"/>
              </a:spcAft>
              <a:buClr>
                <a:srgbClr val="C5D8F1"/>
              </a:buClr>
              <a:buSzPts val="1440"/>
              <a:buChar char="◻"/>
            </a:pPr>
            <a:r>
              <a:rPr lang="en-US" sz="2400" dirty="0"/>
              <a:t>Revenues/Other Fin </a:t>
            </a:r>
            <a:r>
              <a:rPr lang="en-US" sz="2400" dirty="0" err="1"/>
              <a:t>Srce</a:t>
            </a:r>
            <a:r>
              <a:rPr lang="en-US" sz="2400" dirty="0"/>
              <a:t>		$   407,769</a:t>
            </a:r>
            <a:endParaRPr dirty="0"/>
          </a:p>
          <a:p>
            <a:pPr marL="320040" lvl="0" indent="-320040" algn="l" rtl="0">
              <a:lnSpc>
                <a:spcPct val="100000"/>
              </a:lnSpc>
              <a:spcBef>
                <a:spcPts val="700"/>
              </a:spcBef>
              <a:spcAft>
                <a:spcPts val="0"/>
              </a:spcAft>
              <a:buClr>
                <a:srgbClr val="C5D8F1"/>
              </a:buClr>
              <a:buSzPts val="1440"/>
              <a:buChar char="◻"/>
            </a:pPr>
            <a:r>
              <a:rPr lang="en-US" sz="2400" dirty="0"/>
              <a:t>	</a:t>
            </a:r>
            <a:endParaRPr dirty="0"/>
          </a:p>
          <a:p>
            <a:pPr marL="320040" lvl="0" indent="-320040" algn="l" rtl="0">
              <a:lnSpc>
                <a:spcPct val="100000"/>
              </a:lnSpc>
              <a:spcBef>
                <a:spcPts val="700"/>
              </a:spcBef>
              <a:spcAft>
                <a:spcPts val="0"/>
              </a:spcAft>
              <a:buClr>
                <a:srgbClr val="C5D8F1"/>
              </a:buClr>
              <a:buSzPts val="1440"/>
              <a:buChar char="◻"/>
            </a:pPr>
            <a:r>
              <a:rPr lang="en-US" sz="2400" dirty="0"/>
              <a:t>Expend/Other Fin Uses		$   </a:t>
            </a:r>
            <a:r>
              <a:rPr lang="en-US" sz="2400" u="sng" dirty="0"/>
              <a:t>382,320</a:t>
            </a:r>
            <a:endParaRPr dirty="0"/>
          </a:p>
          <a:p>
            <a:pPr marL="320040" lvl="0" indent="-320040" algn="l" rtl="0">
              <a:lnSpc>
                <a:spcPct val="100000"/>
              </a:lnSpc>
              <a:spcBef>
                <a:spcPts val="700"/>
              </a:spcBef>
              <a:spcAft>
                <a:spcPts val="0"/>
              </a:spcAft>
              <a:buClr>
                <a:srgbClr val="C5D8F1"/>
              </a:buClr>
              <a:buSzPts val="1440"/>
              <a:buNone/>
            </a:pPr>
            <a:endParaRPr sz="2400" dirty="0"/>
          </a:p>
          <a:p>
            <a:pPr marL="320040" lvl="0" indent="-320040" algn="l" rtl="0">
              <a:lnSpc>
                <a:spcPct val="100000"/>
              </a:lnSpc>
              <a:spcBef>
                <a:spcPts val="700"/>
              </a:spcBef>
              <a:spcAft>
                <a:spcPts val="0"/>
              </a:spcAft>
              <a:buClr>
                <a:srgbClr val="C5D8F1"/>
              </a:buClr>
              <a:buSzPts val="1440"/>
              <a:buChar char="◻"/>
            </a:pPr>
            <a:r>
              <a:rPr lang="en-US" sz="2400" dirty="0"/>
              <a:t>Ending Fund Balance		$   695,686</a:t>
            </a:r>
            <a:endParaRPr dirty="0"/>
          </a:p>
        </p:txBody>
      </p:sp>
      <p:sp>
        <p:nvSpPr>
          <p:cNvPr id="211" name="Google Shape;211;p17"/>
          <p:cNvSpPr txBox="1"/>
          <p:nvPr/>
        </p:nvSpPr>
        <p:spPr>
          <a:xfrm>
            <a:off x="838200" y="5257800"/>
            <a:ext cx="6629400"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Expenditures were </a:t>
            </a:r>
            <a:r>
              <a:rPr lang="en-US" sz="1600" dirty="0">
                <a:solidFill>
                  <a:schemeClr val="lt1"/>
                </a:solidFill>
              </a:rPr>
              <a:t>approx. $374,000 for</a:t>
            </a:r>
            <a:r>
              <a:rPr lang="en-US" sz="1600" b="0" i="0" u="none" strike="noStrike" cap="none" dirty="0">
                <a:solidFill>
                  <a:schemeClr val="lt1"/>
                </a:solidFill>
                <a:latin typeface="Arial"/>
                <a:ea typeface="Arial"/>
                <a:cs typeface="Arial"/>
                <a:sym typeface="Arial"/>
              </a:rPr>
              <a:t> ESSER funded HVAC projects and a about $8,000 for the KWRL projects. Total Fund Balance is made up of $255,354 in Impact Fees, $95,284 Designated for Future Capital Projects and $345,048 for KWRL projects.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p:nvPr/>
        </p:nvSpPr>
        <p:spPr>
          <a:xfrm>
            <a:off x="609600" y="0"/>
            <a:ext cx="7924800" cy="1219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Century Gothic"/>
              <a:buNone/>
            </a:pPr>
            <a:r>
              <a:rPr lang="en-US" sz="4400" b="1" i="0" u="none" strike="noStrike" cap="none">
                <a:solidFill>
                  <a:schemeClr val="lt1"/>
                </a:solidFill>
                <a:latin typeface="Century Gothic"/>
                <a:ea typeface="Century Gothic"/>
                <a:cs typeface="Century Gothic"/>
                <a:sym typeface="Century Gothic"/>
              </a:rPr>
              <a:t>Debt Service Fund</a:t>
            </a:r>
            <a:endParaRPr sz="1400" b="0" i="0" u="none" strike="noStrike" cap="none">
              <a:solidFill>
                <a:srgbClr val="000000"/>
              </a:solidFill>
              <a:latin typeface="Arial"/>
              <a:ea typeface="Arial"/>
              <a:cs typeface="Arial"/>
              <a:sym typeface="Arial"/>
            </a:endParaRPr>
          </a:p>
        </p:txBody>
      </p:sp>
      <p:sp>
        <p:nvSpPr>
          <p:cNvPr id="217" name="Google Shape;217;p18"/>
          <p:cNvSpPr/>
          <p:nvPr/>
        </p:nvSpPr>
        <p:spPr>
          <a:xfrm>
            <a:off x="304800" y="1524000"/>
            <a:ext cx="85344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This fund is used to collect tax revenue and pay the principal and interest on bonds. Payments are made twice a year, December and June.</a:t>
            </a:r>
            <a:endParaRPr sz="1400" b="0" i="0" u="none" strike="noStrike" cap="none">
              <a:solidFill>
                <a:srgbClr val="000000"/>
              </a:solidFill>
              <a:latin typeface="Arial"/>
              <a:ea typeface="Arial"/>
              <a:cs typeface="Arial"/>
              <a:sym typeface="Arial"/>
            </a:endParaRPr>
          </a:p>
        </p:txBody>
      </p:sp>
      <p:sp>
        <p:nvSpPr>
          <p:cNvPr id="218" name="Google Shape;218;p18"/>
          <p:cNvSpPr txBox="1"/>
          <p:nvPr/>
        </p:nvSpPr>
        <p:spPr>
          <a:xfrm>
            <a:off x="152400" y="6096000"/>
            <a:ext cx="8534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Amount available for principal/interest at August 31, 2022 = $1,653,000</a:t>
            </a:r>
            <a:endParaRPr sz="1400" b="0" i="0" u="none" strike="noStrike" cap="none" dirty="0">
              <a:solidFill>
                <a:srgbClr val="000000"/>
              </a:solidFill>
              <a:latin typeface="Arial"/>
              <a:ea typeface="Arial"/>
              <a:cs typeface="Arial"/>
              <a:sym typeface="Arial"/>
            </a:endParaRPr>
          </a:p>
        </p:txBody>
      </p:sp>
      <p:graphicFrame>
        <p:nvGraphicFramePr>
          <p:cNvPr id="219" name="Google Shape;219;p18"/>
          <p:cNvGraphicFramePr/>
          <p:nvPr>
            <p:extLst>
              <p:ext uri="{D42A27DB-BD31-4B8C-83A1-F6EECF244321}">
                <p14:modId xmlns:p14="http://schemas.microsoft.com/office/powerpoint/2010/main" val="1228494046"/>
              </p:ext>
            </p:extLst>
          </p:nvPr>
        </p:nvGraphicFramePr>
        <p:xfrm>
          <a:off x="350729" y="2170331"/>
          <a:ext cx="8336071" cy="3590491"/>
        </p:xfrm>
        <a:graphic>
          <a:graphicData uri="http://schemas.openxmlformats.org/drawingml/2006/table">
            <a:tbl>
              <a:tblPr firstRow="1" bandRow="1">
                <a:noFill/>
                <a:tableStyleId>{896E3F9B-4048-4F13-938C-DAFD8CE953D7}</a:tableStyleId>
              </a:tblPr>
              <a:tblGrid>
                <a:gridCol w="1691471">
                  <a:extLst>
                    <a:ext uri="{9D8B030D-6E8A-4147-A177-3AD203B41FA5}">
                      <a16:colId xmlns:a16="http://schemas.microsoft.com/office/drawing/2014/main" val="20000"/>
                    </a:ext>
                  </a:extLst>
                </a:gridCol>
                <a:gridCol w="1661150">
                  <a:extLst>
                    <a:ext uri="{9D8B030D-6E8A-4147-A177-3AD203B41FA5}">
                      <a16:colId xmlns:a16="http://schemas.microsoft.com/office/drawing/2014/main" val="20001"/>
                    </a:ext>
                  </a:extLst>
                </a:gridCol>
                <a:gridCol w="1661150">
                  <a:extLst>
                    <a:ext uri="{9D8B030D-6E8A-4147-A177-3AD203B41FA5}">
                      <a16:colId xmlns:a16="http://schemas.microsoft.com/office/drawing/2014/main" val="20002"/>
                    </a:ext>
                  </a:extLst>
                </a:gridCol>
                <a:gridCol w="1661150">
                  <a:extLst>
                    <a:ext uri="{9D8B030D-6E8A-4147-A177-3AD203B41FA5}">
                      <a16:colId xmlns:a16="http://schemas.microsoft.com/office/drawing/2014/main" val="20003"/>
                    </a:ext>
                  </a:extLst>
                </a:gridCol>
                <a:gridCol w="1661150">
                  <a:extLst>
                    <a:ext uri="{9D8B030D-6E8A-4147-A177-3AD203B41FA5}">
                      <a16:colId xmlns:a16="http://schemas.microsoft.com/office/drawing/2014/main" val="20004"/>
                    </a:ext>
                  </a:extLst>
                </a:gridCol>
              </a:tblGrid>
              <a:tr h="836004">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Twentieth Century"/>
                        <a:buNone/>
                      </a:pPr>
                      <a:r>
                        <a:rPr lang="en-US" sz="1800" u="none" strike="noStrike" cap="none" dirty="0">
                          <a:solidFill>
                            <a:schemeClr val="dk1"/>
                          </a:solidFill>
                        </a:rPr>
                        <a:t>Debt Balance 9/1/21</a:t>
                      </a:r>
                      <a:endParaRPr sz="1800" u="none" strike="noStrike" cap="none"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Debt Issued/</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Increased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Debt Redeemed/</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Decreased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Debt Balance 8/31/22</a:t>
                      </a:r>
                      <a:endParaRPr sz="1400" u="none" strike="noStrike" cap="none" dirty="0"/>
                    </a:p>
                  </a:txBody>
                  <a:tcPr marL="91450" marR="91450" marT="45725" marB="45725"/>
                </a:tc>
                <a:extLst>
                  <a:ext uri="{0D108BD9-81ED-4DB2-BD59-A6C34878D82A}">
                    <a16:rowId xmlns:a16="http://schemas.microsoft.com/office/drawing/2014/main" val="10000"/>
                  </a:ext>
                </a:extLst>
              </a:tr>
              <a:tr h="334407">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Voted Debt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$47,690,000</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$ 19,220,000</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$23,530,000</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$43,380,000</a:t>
                      </a:r>
                      <a:endParaRPr sz="1400" u="none" strike="noStrike" cap="none" dirty="0"/>
                    </a:p>
                  </a:txBody>
                  <a:tcPr marL="91450" marR="91450" marT="45725" marB="45725"/>
                </a:tc>
                <a:extLst>
                  <a:ext uri="{0D108BD9-81ED-4DB2-BD59-A6C34878D82A}">
                    <a16:rowId xmlns:a16="http://schemas.microsoft.com/office/drawing/2014/main" val="10001"/>
                  </a:ext>
                </a:extLst>
              </a:tr>
              <a:tr h="585206">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Pension Liability**</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1,829,909</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3,131,512</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0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4,961,421</a:t>
                      </a:r>
                      <a:endParaRPr sz="1400" u="none" strike="noStrike" cap="none" dirty="0"/>
                    </a:p>
                  </a:txBody>
                  <a:tcPr marL="91450" marR="91450" marT="45725" marB="45725"/>
                </a:tc>
                <a:extLst>
                  <a:ext uri="{0D108BD9-81ED-4DB2-BD59-A6C34878D82A}">
                    <a16:rowId xmlns:a16="http://schemas.microsoft.com/office/drawing/2014/main" val="10002"/>
                  </a:ext>
                </a:extLst>
              </a:tr>
              <a:tr h="585206">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Compensated Absences**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630,623</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0</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74,585</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556,038</a:t>
                      </a:r>
                      <a:endParaRPr sz="1400" u="none" strike="noStrike" cap="none" dirty="0"/>
                    </a:p>
                  </a:txBody>
                  <a:tcPr marL="91450" marR="91450" marT="45725" marB="45725"/>
                </a:tc>
                <a:extLst>
                  <a:ext uri="{0D108BD9-81ED-4DB2-BD59-A6C34878D82A}">
                    <a16:rowId xmlns:a16="http://schemas.microsoft.com/office/drawing/2014/main" val="10003"/>
                  </a:ext>
                </a:extLst>
              </a:tr>
              <a:tr h="585206">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Leases Payable**</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b="0" u="none" strike="noStrike" cap="none" dirty="0"/>
                        <a:t>$     146,972</a:t>
                      </a:r>
                      <a:endParaRPr sz="1800" b="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0       </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104,722</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42,250</a:t>
                      </a:r>
                      <a:endParaRPr sz="1800" u="none" strike="noStrike" cap="none" dirty="0"/>
                    </a:p>
                  </a:txBody>
                  <a:tcPr marL="91450" marR="91450" marT="45725" marB="45725"/>
                </a:tc>
                <a:extLst>
                  <a:ext uri="{0D108BD9-81ED-4DB2-BD59-A6C34878D82A}">
                    <a16:rowId xmlns:a16="http://schemas.microsoft.com/office/drawing/2014/main" val="971360742"/>
                  </a:ext>
                </a:extLst>
              </a:tr>
              <a:tr h="390041">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Total</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$50,297,504</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$ 22,351,512</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$23,709,307</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$48,939,709</a:t>
                      </a:r>
                      <a:endParaRPr sz="1400" u="none" strike="noStrike" cap="none" dirty="0"/>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8"/>
          <p:cNvSpPr txBox="1"/>
          <p:nvPr/>
        </p:nvSpPr>
        <p:spPr>
          <a:xfrm>
            <a:off x="457200" y="5715000"/>
            <a:ext cx="822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 Required to be reported, per accounting rules.  Not debt owed.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title"/>
          </p:nvPr>
        </p:nvSpPr>
        <p:spPr>
          <a:xfrm>
            <a:off x="609600" y="1524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400"/>
              <a:buFont typeface="Century Gothic"/>
              <a:buNone/>
            </a:pPr>
            <a:r>
              <a:rPr lang="en-US" b="1">
                <a:solidFill>
                  <a:schemeClr val="lt1"/>
                </a:solidFill>
                <a:latin typeface="Century Gothic"/>
                <a:ea typeface="Century Gothic"/>
                <a:cs typeface="Century Gothic"/>
                <a:sym typeface="Century Gothic"/>
              </a:rPr>
              <a:t>ASB FUND</a:t>
            </a:r>
            <a:endParaRPr/>
          </a:p>
        </p:txBody>
      </p:sp>
      <p:sp>
        <p:nvSpPr>
          <p:cNvPr id="226" name="Google Shape;226;p19"/>
          <p:cNvSpPr txBox="1">
            <a:spLocks noGrp="1"/>
          </p:cNvSpPr>
          <p:nvPr>
            <p:ph type="body" idx="1"/>
          </p:nvPr>
        </p:nvSpPr>
        <p:spPr>
          <a:xfrm>
            <a:off x="612648" y="2286000"/>
            <a:ext cx="7769352" cy="3810000"/>
          </a:xfrm>
          <a:prstGeom prst="rect">
            <a:avLst/>
          </a:prstGeom>
          <a:noFill/>
          <a:ln>
            <a:noFill/>
          </a:ln>
        </p:spPr>
        <p:txBody>
          <a:bodyPr spcFirstLastPara="1" wrap="square" lIns="91425" tIns="45700" rIns="91425" bIns="45700" anchor="t" anchorCtr="0">
            <a:noAutofit/>
          </a:bodyPr>
          <a:lstStyle/>
          <a:p>
            <a:pPr marL="320040" lvl="0" indent="-320040" algn="l" rtl="0">
              <a:lnSpc>
                <a:spcPct val="100000"/>
              </a:lnSpc>
              <a:spcBef>
                <a:spcPts val="0"/>
              </a:spcBef>
              <a:spcAft>
                <a:spcPts val="0"/>
              </a:spcAft>
              <a:buSzPts val="1740"/>
              <a:buNone/>
            </a:pPr>
            <a:endParaRPr dirty="0"/>
          </a:p>
          <a:p>
            <a:pPr marL="320040" lvl="0" indent="-320040" algn="l" rtl="0">
              <a:lnSpc>
                <a:spcPct val="100000"/>
              </a:lnSpc>
              <a:spcBef>
                <a:spcPts val="700"/>
              </a:spcBef>
              <a:spcAft>
                <a:spcPts val="0"/>
              </a:spcAft>
              <a:buClr>
                <a:schemeClr val="lt2"/>
              </a:buClr>
              <a:buSzPts val="1740"/>
              <a:buFont typeface="Noto Sans"/>
              <a:buChar char="❑"/>
            </a:pPr>
            <a:r>
              <a:rPr lang="en-US" dirty="0"/>
              <a:t>  Beginning Fund Balance		$256,211</a:t>
            </a:r>
            <a:endParaRPr dirty="0"/>
          </a:p>
          <a:p>
            <a:pPr marL="320040" lvl="0" indent="-320040" algn="l" rtl="0">
              <a:lnSpc>
                <a:spcPct val="100000"/>
              </a:lnSpc>
              <a:spcBef>
                <a:spcPts val="700"/>
              </a:spcBef>
              <a:spcAft>
                <a:spcPts val="0"/>
              </a:spcAft>
              <a:buClr>
                <a:schemeClr val="lt2"/>
              </a:buClr>
              <a:buSzPts val="840"/>
              <a:buNone/>
            </a:pPr>
            <a:endParaRPr sz="1400" dirty="0"/>
          </a:p>
          <a:p>
            <a:pPr marL="320040" lvl="0" indent="-320040" algn="l" rtl="0">
              <a:lnSpc>
                <a:spcPct val="100000"/>
              </a:lnSpc>
              <a:spcBef>
                <a:spcPts val="700"/>
              </a:spcBef>
              <a:spcAft>
                <a:spcPts val="0"/>
              </a:spcAft>
              <a:buClr>
                <a:schemeClr val="lt2"/>
              </a:buClr>
              <a:buSzPts val="1740"/>
              <a:buFont typeface="Noto Sans"/>
              <a:buChar char="❑"/>
            </a:pPr>
            <a:r>
              <a:rPr lang="en-US" dirty="0"/>
              <a:t>  Revenues				$245,179</a:t>
            </a:r>
            <a:endParaRPr dirty="0"/>
          </a:p>
          <a:p>
            <a:pPr marL="320040" lvl="0" indent="-320040" algn="l" rtl="0">
              <a:lnSpc>
                <a:spcPct val="100000"/>
              </a:lnSpc>
              <a:spcBef>
                <a:spcPts val="700"/>
              </a:spcBef>
              <a:spcAft>
                <a:spcPts val="0"/>
              </a:spcAft>
              <a:buClr>
                <a:schemeClr val="lt2"/>
              </a:buClr>
              <a:buSzPts val="840"/>
              <a:buNone/>
            </a:pPr>
            <a:endParaRPr sz="1400" dirty="0"/>
          </a:p>
          <a:p>
            <a:pPr marL="320040" lvl="0" indent="-320040" algn="l" rtl="0">
              <a:lnSpc>
                <a:spcPct val="100000"/>
              </a:lnSpc>
              <a:spcBef>
                <a:spcPts val="700"/>
              </a:spcBef>
              <a:spcAft>
                <a:spcPts val="0"/>
              </a:spcAft>
              <a:buClr>
                <a:schemeClr val="lt2"/>
              </a:buClr>
              <a:buSzPts val="1740"/>
              <a:buFont typeface="Noto Sans"/>
              <a:buChar char="❑"/>
            </a:pPr>
            <a:r>
              <a:rPr lang="en-US" dirty="0"/>
              <a:t>  Expenditures				$237,099</a:t>
            </a:r>
            <a:endParaRPr dirty="0"/>
          </a:p>
          <a:p>
            <a:pPr marL="320040" lvl="0" indent="-320040" algn="l" rtl="0">
              <a:lnSpc>
                <a:spcPct val="100000"/>
              </a:lnSpc>
              <a:spcBef>
                <a:spcPts val="700"/>
              </a:spcBef>
              <a:spcAft>
                <a:spcPts val="0"/>
              </a:spcAft>
              <a:buClr>
                <a:schemeClr val="lt2"/>
              </a:buClr>
              <a:buSzPts val="840"/>
              <a:buNone/>
            </a:pPr>
            <a:endParaRPr sz="1400" dirty="0"/>
          </a:p>
          <a:p>
            <a:pPr marL="320040" lvl="0" indent="-320040" algn="l" rtl="0">
              <a:lnSpc>
                <a:spcPct val="100000"/>
              </a:lnSpc>
              <a:spcBef>
                <a:spcPts val="700"/>
              </a:spcBef>
              <a:spcAft>
                <a:spcPts val="0"/>
              </a:spcAft>
              <a:buClr>
                <a:schemeClr val="lt2"/>
              </a:buClr>
              <a:buSzPts val="1740"/>
              <a:buFont typeface="Noto Sans"/>
              <a:buChar char="❑"/>
            </a:pPr>
            <a:r>
              <a:rPr lang="en-US" dirty="0"/>
              <a:t>  Ending Fund Balance			$264,390</a:t>
            </a:r>
            <a:endParaRPr dirty="0"/>
          </a:p>
          <a:p>
            <a:pPr marL="320040" lvl="0" indent="-209550" algn="l" rtl="0">
              <a:lnSpc>
                <a:spcPct val="100000"/>
              </a:lnSpc>
              <a:spcBef>
                <a:spcPts val="700"/>
              </a:spcBef>
              <a:spcAft>
                <a:spcPts val="0"/>
              </a:spcAft>
              <a:buSzPts val="1740"/>
              <a:buNone/>
            </a:pPr>
            <a:endParaRPr dirty="0"/>
          </a:p>
        </p:txBody>
      </p:sp>
      <p:sp>
        <p:nvSpPr>
          <p:cNvPr id="227" name="Google Shape;227;p19"/>
          <p:cNvSpPr txBox="1"/>
          <p:nvPr/>
        </p:nvSpPr>
        <p:spPr>
          <a:xfrm>
            <a:off x="762000" y="1600200"/>
            <a:ext cx="7696200"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ASB funds are for the extracurricular benefit for the students.  Their involvement in the decision-making process is an integral part of associated student body government.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400"/>
              <a:buFont typeface="Twentieth Century"/>
              <a:buNone/>
            </a:pPr>
            <a:r>
              <a:rPr lang="en-US"/>
              <a:t>Historical Fund Balance Summary</a:t>
            </a:r>
            <a:endParaRPr/>
          </a:p>
        </p:txBody>
      </p:sp>
      <p:sp>
        <p:nvSpPr>
          <p:cNvPr id="112" name="Google Shape;112;p2"/>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marL="320040" lvl="0" indent="-320040" algn="l" rtl="0">
              <a:lnSpc>
                <a:spcPct val="100000"/>
              </a:lnSpc>
              <a:spcBef>
                <a:spcPts val="0"/>
              </a:spcBef>
              <a:spcAft>
                <a:spcPts val="0"/>
              </a:spcAft>
              <a:buSzPts val="1740"/>
              <a:buChar char="◻"/>
            </a:pPr>
            <a:r>
              <a:rPr lang="en-US"/>
              <a:t>History of total fund balance at year-end and the percentage of budgeted expenditures</a:t>
            </a:r>
            <a:endParaRPr/>
          </a:p>
          <a:p>
            <a:pPr marL="0" lvl="0" indent="0" algn="l" rtl="0">
              <a:lnSpc>
                <a:spcPct val="100000"/>
              </a:lnSpc>
              <a:spcBef>
                <a:spcPts val="700"/>
              </a:spcBef>
              <a:spcAft>
                <a:spcPts val="0"/>
              </a:spcAft>
              <a:buSzPts val="1740"/>
              <a:buNone/>
            </a:pPr>
            <a:endParaRPr/>
          </a:p>
        </p:txBody>
      </p:sp>
      <p:graphicFrame>
        <p:nvGraphicFramePr>
          <p:cNvPr id="113" name="Google Shape;113;p2"/>
          <p:cNvGraphicFramePr/>
          <p:nvPr/>
        </p:nvGraphicFramePr>
        <p:xfrm>
          <a:off x="1026942" y="2895600"/>
          <a:ext cx="7355050" cy="3363050"/>
        </p:xfrm>
        <a:graphic>
          <a:graphicData uri="http://schemas.openxmlformats.org/drawingml/2006/table">
            <a:tbl>
              <a:tblPr firstRow="1" bandRow="1">
                <a:noFill/>
                <a:tableStyleId>{896E3F9B-4048-4F13-938C-DAFD8CE953D7}</a:tableStyleId>
              </a:tblPr>
              <a:tblGrid>
                <a:gridCol w="141145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96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Year Ended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of Expenditures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Budget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Total Fund Balance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2015</a:t>
                      </a:r>
                      <a:endParaRPr sz="1400" u="none" strike="noStrike" cap="none"/>
                    </a:p>
                  </a:txBody>
                  <a:tcPr marL="9525" marR="9525" marT="952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11.4%</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25,016,430.00</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2,842,390.00</a:t>
                      </a:r>
                      <a:endParaRPr sz="1400" u="none" strike="noStrike" cap="none"/>
                    </a:p>
                  </a:txBody>
                  <a:tcPr marL="9525" marR="9525" marT="9525" marB="0" anchor="b"/>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2016</a:t>
                      </a:r>
                      <a:endParaRPr sz="1400" u="none" strike="noStrike" cap="none"/>
                    </a:p>
                  </a:txBody>
                  <a:tcPr marL="9525" marR="9525" marT="952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9.5%</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28,233,915.00</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2,676,560.00</a:t>
                      </a:r>
                      <a:endParaRPr sz="1400" u="none" strike="noStrike" cap="none"/>
                    </a:p>
                  </a:txBody>
                  <a:tcPr marL="9525" marR="9525" marT="9525" marB="0" anchor="b"/>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2017</a:t>
                      </a:r>
                      <a:endParaRPr sz="1400" u="none" strike="noStrike" cap="none"/>
                    </a:p>
                  </a:txBody>
                  <a:tcPr marL="9525" marR="9525" marT="952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9.1%</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30,270,375.00</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2,764,560.00</a:t>
                      </a:r>
                      <a:endParaRPr sz="1400" u="none" strike="noStrike" cap="none"/>
                    </a:p>
                  </a:txBody>
                  <a:tcPr marL="9525" marR="9525" marT="9525" marB="0" anchor="b"/>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2018</a:t>
                      </a:r>
                      <a:endParaRPr sz="1400" u="none" strike="noStrike" cap="none"/>
                    </a:p>
                  </a:txBody>
                  <a:tcPr marL="9525" marR="9525" marT="952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7.9%</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33,573,646.00</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2,636,629.00</a:t>
                      </a:r>
                      <a:endParaRPr sz="1400" u="none" strike="noStrike" cap="none"/>
                    </a:p>
                  </a:txBody>
                  <a:tcPr marL="9525" marR="9525" marT="9525" marB="0" anchor="b"/>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2019</a:t>
                      </a:r>
                      <a:endParaRPr sz="1400" u="none" strike="noStrike" cap="none"/>
                    </a:p>
                  </a:txBody>
                  <a:tcPr marL="9525" marR="9525" marT="952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7.2%</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37,468,437.00</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2,695,935.00</a:t>
                      </a:r>
                      <a:endParaRPr sz="1400" u="none" strike="noStrike" cap="none"/>
                    </a:p>
                  </a:txBody>
                  <a:tcPr marL="9525" marR="9525" marT="9525" marB="0" anchor="b"/>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2020</a:t>
                      </a:r>
                      <a:endParaRPr sz="1400" u="none" strike="noStrike" cap="none"/>
                    </a:p>
                  </a:txBody>
                  <a:tcPr marL="9525" marR="9525" marT="952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9.9%</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40,114,208.00</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3,953,697.00</a:t>
                      </a:r>
                      <a:endParaRPr sz="1400" u="none" strike="noStrike" cap="none"/>
                    </a:p>
                  </a:txBody>
                  <a:tcPr marL="9525" marR="9525" marT="9525" marB="0" anchor="b"/>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2021</a:t>
                      </a:r>
                      <a:endParaRPr sz="1400" u="none" strike="noStrike" cap="none"/>
                    </a:p>
                  </a:txBody>
                  <a:tcPr marL="9525" marR="9525" marT="952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10.6%</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42,894,083.00</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4,542,036.00</a:t>
                      </a:r>
                      <a:endParaRPr sz="1400" u="none" strike="noStrike" cap="none"/>
                    </a:p>
                  </a:txBody>
                  <a:tcPr marL="9525" marR="9525" marT="9525" marB="0" anchor="b"/>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2022</a:t>
                      </a:r>
                      <a:endParaRPr sz="1400" u="none" strike="noStrike" cap="none"/>
                    </a:p>
                  </a:txBody>
                  <a:tcPr marL="9525" marR="9525" marT="952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12.4%</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44,157,085.00</a:t>
                      </a:r>
                      <a:endParaRPr sz="1400" u="none" strike="noStrike" cap="none"/>
                    </a:p>
                  </a:txBody>
                  <a:tcPr marL="9525" marR="9525" marT="9525" marB="0" anchor="b"/>
                </a:tc>
                <a:tc>
                  <a:txBody>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  5,456,894.00</a:t>
                      </a:r>
                      <a:endParaRPr sz="1400" u="none" strike="noStrike" cap="none"/>
                    </a:p>
                  </a:txBody>
                  <a:tcPr marL="9525" marR="9525" marT="9525" marB="0" anchor="b"/>
                </a:tc>
                <a:extLst>
                  <a:ext uri="{0D108BD9-81ED-4DB2-BD59-A6C34878D82A}">
                    <a16:rowId xmlns:a16="http://schemas.microsoft.com/office/drawing/2014/main" val="1000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0"/>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400"/>
              <a:buFont typeface="Twentieth Century"/>
              <a:buNone/>
            </a:pPr>
            <a:r>
              <a:rPr lang="en-US">
                <a:solidFill>
                  <a:schemeClr val="lt1"/>
                </a:solidFill>
              </a:rPr>
              <a:t>TRANSPORTATION VEHICLE FUND</a:t>
            </a:r>
            <a:endParaRPr/>
          </a:p>
        </p:txBody>
      </p:sp>
      <p:sp>
        <p:nvSpPr>
          <p:cNvPr id="233" name="Google Shape;233;p20"/>
          <p:cNvSpPr txBox="1">
            <a:spLocks noGrp="1"/>
          </p:cNvSpPr>
          <p:nvPr>
            <p:ph type="body" idx="1"/>
          </p:nvPr>
        </p:nvSpPr>
        <p:spPr>
          <a:xfrm>
            <a:off x="381000" y="2724329"/>
            <a:ext cx="8229600" cy="3505199"/>
          </a:xfrm>
          <a:prstGeom prst="rect">
            <a:avLst/>
          </a:prstGeom>
          <a:noFill/>
          <a:ln>
            <a:noFill/>
          </a:ln>
        </p:spPr>
        <p:txBody>
          <a:bodyPr spcFirstLastPara="1" wrap="square" lIns="91425" tIns="45700" rIns="91425" bIns="45700" anchor="t" anchorCtr="0">
            <a:noAutofit/>
          </a:bodyPr>
          <a:lstStyle/>
          <a:p>
            <a:pPr marL="320040" lvl="0" indent="-320040" algn="l" rtl="0">
              <a:lnSpc>
                <a:spcPct val="90000"/>
              </a:lnSpc>
              <a:spcBef>
                <a:spcPts val="0"/>
              </a:spcBef>
              <a:spcAft>
                <a:spcPts val="0"/>
              </a:spcAft>
              <a:buSzPts val="1740"/>
              <a:buNone/>
            </a:pPr>
            <a:endParaRPr dirty="0"/>
          </a:p>
          <a:p>
            <a:pPr marL="320040" lvl="0" indent="-320040" algn="l" rtl="0">
              <a:lnSpc>
                <a:spcPct val="90000"/>
              </a:lnSpc>
              <a:spcBef>
                <a:spcPts val="700"/>
              </a:spcBef>
              <a:spcAft>
                <a:spcPts val="0"/>
              </a:spcAft>
              <a:buClr>
                <a:schemeClr val="lt2"/>
              </a:buClr>
              <a:buSzPts val="1740"/>
              <a:buFont typeface="Noto Sans"/>
              <a:buChar char="❑"/>
            </a:pPr>
            <a:r>
              <a:rPr lang="en-US" dirty="0"/>
              <a:t>  Beginning Fund Balance		$2,464,372</a:t>
            </a:r>
            <a:endParaRPr dirty="0"/>
          </a:p>
          <a:p>
            <a:pPr marL="320040" lvl="0" indent="-320040" algn="l" rtl="0">
              <a:lnSpc>
                <a:spcPct val="90000"/>
              </a:lnSpc>
              <a:spcBef>
                <a:spcPts val="700"/>
              </a:spcBef>
              <a:spcAft>
                <a:spcPts val="0"/>
              </a:spcAft>
              <a:buClr>
                <a:schemeClr val="lt2"/>
              </a:buClr>
              <a:buSzPts val="840"/>
              <a:buNone/>
            </a:pPr>
            <a:endParaRPr sz="1400" dirty="0"/>
          </a:p>
          <a:p>
            <a:pPr marL="320040" lvl="0" indent="-320040" algn="l" rtl="0">
              <a:lnSpc>
                <a:spcPct val="90000"/>
              </a:lnSpc>
              <a:spcBef>
                <a:spcPts val="700"/>
              </a:spcBef>
              <a:spcAft>
                <a:spcPts val="0"/>
              </a:spcAft>
              <a:buClr>
                <a:schemeClr val="lt2"/>
              </a:buClr>
              <a:buSzPts val="1740"/>
              <a:buFont typeface="Noto Sans"/>
              <a:buChar char="❑"/>
            </a:pPr>
            <a:r>
              <a:rPr lang="en-US" dirty="0"/>
              <a:t>  Revenues				$1,293,850</a:t>
            </a:r>
            <a:endParaRPr dirty="0"/>
          </a:p>
          <a:p>
            <a:pPr marL="320040" lvl="0" indent="-320040" algn="l" rtl="0">
              <a:lnSpc>
                <a:spcPct val="90000"/>
              </a:lnSpc>
              <a:spcBef>
                <a:spcPts val="700"/>
              </a:spcBef>
              <a:spcAft>
                <a:spcPts val="0"/>
              </a:spcAft>
              <a:buClr>
                <a:schemeClr val="lt2"/>
              </a:buClr>
              <a:buSzPts val="840"/>
              <a:buNone/>
            </a:pPr>
            <a:endParaRPr sz="1400" dirty="0"/>
          </a:p>
          <a:p>
            <a:pPr marL="320040" lvl="0" indent="-320040" algn="l" rtl="0">
              <a:lnSpc>
                <a:spcPct val="90000"/>
              </a:lnSpc>
              <a:spcBef>
                <a:spcPts val="700"/>
              </a:spcBef>
              <a:spcAft>
                <a:spcPts val="0"/>
              </a:spcAft>
              <a:buClr>
                <a:schemeClr val="lt2"/>
              </a:buClr>
              <a:buSzPts val="1740"/>
              <a:buFont typeface="Noto Sans"/>
              <a:buChar char="❑"/>
            </a:pPr>
            <a:r>
              <a:rPr lang="en-US" dirty="0"/>
              <a:t>  Expenditures				$1,091,152</a:t>
            </a:r>
            <a:endParaRPr dirty="0"/>
          </a:p>
          <a:p>
            <a:pPr marL="320040" lvl="0" indent="-320040" algn="l" rtl="0">
              <a:lnSpc>
                <a:spcPct val="90000"/>
              </a:lnSpc>
              <a:spcBef>
                <a:spcPts val="700"/>
              </a:spcBef>
              <a:spcAft>
                <a:spcPts val="0"/>
              </a:spcAft>
              <a:buClr>
                <a:schemeClr val="lt2"/>
              </a:buClr>
              <a:buSzPts val="840"/>
              <a:buNone/>
            </a:pPr>
            <a:endParaRPr sz="1400" dirty="0"/>
          </a:p>
          <a:p>
            <a:pPr marL="320040" lvl="0" indent="-320040" algn="l" rtl="0">
              <a:lnSpc>
                <a:spcPct val="90000"/>
              </a:lnSpc>
              <a:spcBef>
                <a:spcPts val="700"/>
              </a:spcBef>
              <a:spcAft>
                <a:spcPts val="0"/>
              </a:spcAft>
              <a:buClr>
                <a:schemeClr val="lt2"/>
              </a:buClr>
              <a:buSzPts val="1740"/>
              <a:buFont typeface="Noto Sans"/>
              <a:buChar char="❑"/>
            </a:pPr>
            <a:r>
              <a:rPr lang="en-US" dirty="0"/>
              <a:t>  Ending Fund Balance			$2,667,069</a:t>
            </a:r>
            <a:endParaRPr dirty="0"/>
          </a:p>
          <a:p>
            <a:pPr marL="320040" lvl="0" indent="-320040" algn="l" rtl="0">
              <a:lnSpc>
                <a:spcPct val="90000"/>
              </a:lnSpc>
              <a:spcBef>
                <a:spcPts val="700"/>
              </a:spcBef>
              <a:spcAft>
                <a:spcPts val="0"/>
              </a:spcAft>
              <a:buSzPts val="1740"/>
              <a:buNone/>
            </a:pPr>
            <a:endParaRPr dirty="0"/>
          </a:p>
        </p:txBody>
      </p:sp>
      <p:sp>
        <p:nvSpPr>
          <p:cNvPr id="234" name="Google Shape;234;p20"/>
          <p:cNvSpPr txBox="1"/>
          <p:nvPr/>
        </p:nvSpPr>
        <p:spPr>
          <a:xfrm>
            <a:off x="685800" y="1524000"/>
            <a:ext cx="7467600"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This fund is used to replace buses.  Revenue comes from the State (in the form of depreciation payments), interest earned on the investments and the annual levy payments made by the for Co-Op districts.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400"/>
              <a:buFont typeface="Twentieth Century"/>
              <a:buNone/>
            </a:pPr>
            <a:r>
              <a:rPr lang="en-US"/>
              <a:t>Monthly FB Summary</a:t>
            </a:r>
            <a:endParaRPr/>
          </a:p>
        </p:txBody>
      </p:sp>
      <p:pic>
        <p:nvPicPr>
          <p:cNvPr id="119" name="Google Shape;119;p3"/>
          <p:cNvPicPr preferRelativeResize="0"/>
          <p:nvPr/>
        </p:nvPicPr>
        <p:blipFill rotWithShape="1">
          <a:blip r:embed="rId3">
            <a:alphaModFix/>
          </a:blip>
          <a:srcRect/>
          <a:stretch/>
        </p:blipFill>
        <p:spPr>
          <a:xfrm>
            <a:off x="0" y="1662262"/>
            <a:ext cx="9144000" cy="49671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400"/>
              <a:buFont typeface="Twentieth Century"/>
              <a:buNone/>
            </a:pPr>
            <a:r>
              <a:rPr lang="en-US"/>
              <a:t>Fund Balance/Enrollment</a:t>
            </a:r>
            <a:endParaRPr/>
          </a:p>
        </p:txBody>
      </p:sp>
      <p:graphicFrame>
        <p:nvGraphicFramePr>
          <p:cNvPr id="125" name="Google Shape;125;p4"/>
          <p:cNvGraphicFramePr/>
          <p:nvPr>
            <p:extLst>
              <p:ext uri="{D42A27DB-BD31-4B8C-83A1-F6EECF244321}">
                <p14:modId xmlns:p14="http://schemas.microsoft.com/office/powerpoint/2010/main" val="4136615773"/>
              </p:ext>
            </p:extLst>
          </p:nvPr>
        </p:nvGraphicFramePr>
        <p:xfrm>
          <a:off x="457200" y="1676399"/>
          <a:ext cx="8308850" cy="5264855"/>
        </p:xfrm>
        <a:graphic>
          <a:graphicData uri="http://schemas.openxmlformats.org/drawingml/2006/table">
            <a:tbl>
              <a:tblPr firstRow="1" bandRow="1">
                <a:noFill/>
                <a:tableStyleId>{896E3F9B-4048-4F13-938C-DAFD8CE953D7}</a:tableStyleId>
              </a:tblPr>
              <a:tblGrid>
                <a:gridCol w="2908100">
                  <a:extLst>
                    <a:ext uri="{9D8B030D-6E8A-4147-A177-3AD203B41FA5}">
                      <a16:colId xmlns:a16="http://schemas.microsoft.com/office/drawing/2014/main" val="20000"/>
                    </a:ext>
                  </a:extLst>
                </a:gridCol>
                <a:gridCol w="2813078">
                  <a:extLst>
                    <a:ext uri="{9D8B030D-6E8A-4147-A177-3AD203B41FA5}">
                      <a16:colId xmlns:a16="http://schemas.microsoft.com/office/drawing/2014/main" val="20001"/>
                    </a:ext>
                  </a:extLst>
                </a:gridCol>
                <a:gridCol w="2587672">
                  <a:extLst>
                    <a:ext uri="{9D8B030D-6E8A-4147-A177-3AD203B41FA5}">
                      <a16:colId xmlns:a16="http://schemas.microsoft.com/office/drawing/2014/main" val="20002"/>
                    </a:ext>
                  </a:extLst>
                </a:gridCol>
              </a:tblGrid>
              <a:tr h="3502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August 31, 2022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August 31, 2021</a:t>
                      </a:r>
                      <a:endParaRPr sz="1400" u="none" strike="noStrike" cap="none"/>
                    </a:p>
                  </a:txBody>
                  <a:tcPr marL="91450" marR="91450" marT="45725" marB="45725"/>
                </a:tc>
                <a:extLst>
                  <a:ext uri="{0D108BD9-81ED-4DB2-BD59-A6C34878D82A}">
                    <a16:rowId xmlns:a16="http://schemas.microsoft.com/office/drawing/2014/main" val="10000"/>
                  </a:ext>
                </a:extLst>
              </a:tr>
              <a:tr h="8756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Total Ending Fund Bal – (SF0/SF1)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a:t>
                      </a:r>
                      <a:r>
                        <a:rPr lang="en-US" sz="1800" b="0" i="0" u="none" strike="noStrike" cap="none" dirty="0">
                          <a:latin typeface="Arial"/>
                          <a:ea typeface="Arial"/>
                          <a:cs typeface="Arial"/>
                          <a:sym typeface="Arial"/>
                        </a:rPr>
                        <a:t>5,456,894</a:t>
                      </a:r>
                      <a:endParaRPr sz="1400" u="none" strike="noStrike" cap="none" dirty="0"/>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latin typeface="Arial"/>
                          <a:ea typeface="Arial"/>
                          <a:cs typeface="Arial"/>
                          <a:sym typeface="Arial"/>
                        </a:rPr>
                        <a:t>$2,897,528/$2,559,366</a:t>
                      </a:r>
                      <a:endParaRPr sz="1800" b="0" i="0"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r>
                        <a:rPr lang="en-US" sz="1800" b="0" i="0" u="none" strike="noStrike" cap="none">
                          <a:latin typeface="Arial"/>
                          <a:ea typeface="Arial"/>
                          <a:cs typeface="Arial"/>
                          <a:sym typeface="Arial"/>
                        </a:rPr>
                        <a:t>4,542,036</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latin typeface="Arial"/>
                          <a:ea typeface="Arial"/>
                          <a:cs typeface="Arial"/>
                          <a:sym typeface="Arial"/>
                        </a:rPr>
                        <a:t>$2,859,880/$1,682,156</a:t>
                      </a:r>
                      <a:endParaRPr sz="1800" b="0" i="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50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Restricted for Pgm Carryover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849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0</a:t>
                      </a:r>
                      <a:endParaRPr sz="1400" u="none" strike="noStrike" cap="none"/>
                    </a:p>
                  </a:txBody>
                  <a:tcPr marL="91450" marR="91450" marT="45725" marB="45725"/>
                </a:tc>
                <a:extLst>
                  <a:ext uri="{0D108BD9-81ED-4DB2-BD59-A6C34878D82A}">
                    <a16:rowId xmlns:a16="http://schemas.microsoft.com/office/drawing/2014/main" val="10002"/>
                  </a:ext>
                </a:extLst>
              </a:tr>
              <a:tr h="350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Nonspendable for Prepaid Exp</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151,600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190,879</a:t>
                      </a:r>
                      <a:endParaRPr sz="1400" u="none" strike="noStrike" cap="none"/>
                    </a:p>
                  </a:txBody>
                  <a:tcPr marL="91450" marR="91450" marT="45725" marB="45725"/>
                </a:tc>
                <a:extLst>
                  <a:ext uri="{0D108BD9-81ED-4DB2-BD59-A6C34878D82A}">
                    <a16:rowId xmlns:a16="http://schemas.microsoft.com/office/drawing/2014/main" val="10003"/>
                  </a:ext>
                </a:extLst>
              </a:tr>
              <a:tr h="4961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Assigned for Building/Dept CO – 2022 inc ELA Curriculum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709,220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304,918</a:t>
                      </a:r>
                      <a:endParaRPr sz="1400" u="none" strike="noStrike" cap="none"/>
                    </a:p>
                  </a:txBody>
                  <a:tcPr marL="91450" marR="91450" marT="45725" marB="45725"/>
                </a:tc>
                <a:extLst>
                  <a:ext uri="{0D108BD9-81ED-4DB2-BD59-A6C34878D82A}">
                    <a16:rowId xmlns:a16="http://schemas.microsoft.com/office/drawing/2014/main" val="10004"/>
                  </a:ext>
                </a:extLst>
              </a:tr>
              <a:tr h="3502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Unassigned Fund Bal</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$4,595,225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$4,046,239</a:t>
                      </a:r>
                      <a:endParaRPr sz="1400" u="none" strike="noStrike" cap="none"/>
                    </a:p>
                  </a:txBody>
                  <a:tcPr marL="91450" marR="91450" marT="45725" marB="45725"/>
                </a:tc>
                <a:extLst>
                  <a:ext uri="{0D108BD9-81ED-4DB2-BD59-A6C34878D82A}">
                    <a16:rowId xmlns:a16="http://schemas.microsoft.com/office/drawing/2014/main" val="10005"/>
                  </a:ext>
                </a:extLst>
              </a:tr>
              <a:tr h="5545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Unreserved FB Increase                                                  20-21 to 21-22</a:t>
                      </a: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548,986</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556,349</a:t>
                      </a:r>
                      <a:endParaRPr sz="1400" u="none" strike="noStrike" cap="none"/>
                    </a:p>
                  </a:txBody>
                  <a:tcPr marL="91450" marR="91450" marT="45725" marB="45725"/>
                </a:tc>
                <a:extLst>
                  <a:ext uri="{0D108BD9-81ED-4DB2-BD59-A6C34878D82A}">
                    <a16:rowId xmlns:a16="http://schemas.microsoft.com/office/drawing/2014/main" val="10006"/>
                  </a:ext>
                </a:extLst>
              </a:tr>
              <a:tr h="3502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7"/>
                  </a:ext>
                </a:extLst>
              </a:tr>
              <a:tr h="3502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Budgeted Inc/(Dec) in FB</a:t>
                      </a: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493,807)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259,219)</a:t>
                      </a:r>
                      <a:endParaRPr sz="1400" u="none" strike="noStrike" cap="none"/>
                    </a:p>
                  </a:txBody>
                  <a:tcPr marL="91450" marR="91450" marT="45725" marB="45725"/>
                </a:tc>
                <a:extLst>
                  <a:ext uri="{0D108BD9-81ED-4DB2-BD59-A6C34878D82A}">
                    <a16:rowId xmlns:a16="http://schemas.microsoft.com/office/drawing/2014/main" val="10008"/>
                  </a:ext>
                </a:extLst>
              </a:tr>
              <a:tr h="3502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Actual Inc/(Dec) in FB</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914,858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   588,339</a:t>
                      </a:r>
                      <a:endParaRPr sz="1400" u="none" strike="noStrike" cap="none"/>
                    </a:p>
                  </a:txBody>
                  <a:tcPr marL="91450" marR="91450" marT="45725" marB="45725"/>
                </a:tc>
                <a:extLst>
                  <a:ext uri="{0D108BD9-81ED-4DB2-BD59-A6C34878D82A}">
                    <a16:rowId xmlns:a16="http://schemas.microsoft.com/office/drawing/2014/main" val="10009"/>
                  </a:ext>
                </a:extLst>
              </a:tr>
              <a:tr h="3502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Budgeted Enrollment</a:t>
                      </a: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2,306.00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2,366.00</a:t>
                      </a:r>
                      <a:endParaRPr sz="1400" u="none" strike="noStrike" cap="none"/>
                    </a:p>
                  </a:txBody>
                  <a:tcPr marL="91450" marR="91450" marT="45725" marB="45725"/>
                </a:tc>
                <a:extLst>
                  <a:ext uri="{0D108BD9-81ED-4DB2-BD59-A6C34878D82A}">
                    <a16:rowId xmlns:a16="http://schemas.microsoft.com/office/drawing/2014/main" val="10010"/>
                  </a:ext>
                </a:extLst>
              </a:tr>
              <a:tr h="3502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Actual Enrollment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2,285.52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2,291.39</a:t>
                      </a:r>
                      <a:endParaRPr sz="1400" u="none" strike="noStrike" cap="none" dirty="0"/>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1800"/>
              <a:buNone/>
            </a:pPr>
            <a:r>
              <a:rPr lang="en-US"/>
              <a:t>GF Revenues – Variance to Budget</a:t>
            </a:r>
            <a:endParaRPr/>
          </a:p>
        </p:txBody>
      </p:sp>
      <p:pic>
        <p:nvPicPr>
          <p:cNvPr id="131" name="Google Shape;131;p5"/>
          <p:cNvPicPr preferRelativeResize="0"/>
          <p:nvPr/>
        </p:nvPicPr>
        <p:blipFill rotWithShape="1">
          <a:blip r:embed="rId3">
            <a:alphaModFix/>
          </a:blip>
          <a:srcRect/>
          <a:stretch/>
        </p:blipFill>
        <p:spPr>
          <a:xfrm>
            <a:off x="3970751" y="1600200"/>
            <a:ext cx="4560601" cy="4258353"/>
          </a:xfrm>
          <a:prstGeom prst="rect">
            <a:avLst/>
          </a:prstGeom>
          <a:noFill/>
          <a:ln>
            <a:noFill/>
          </a:ln>
        </p:spPr>
      </p:pic>
      <p:pic>
        <p:nvPicPr>
          <p:cNvPr id="132" name="Google Shape;132;p5"/>
          <p:cNvPicPr preferRelativeResize="0"/>
          <p:nvPr/>
        </p:nvPicPr>
        <p:blipFill rotWithShape="1">
          <a:blip r:embed="rId4">
            <a:alphaModFix/>
          </a:blip>
          <a:srcRect/>
          <a:stretch/>
        </p:blipFill>
        <p:spPr>
          <a:xfrm>
            <a:off x="612649" y="1523999"/>
            <a:ext cx="3358102" cy="4334553"/>
          </a:xfrm>
          <a:prstGeom prst="rect">
            <a:avLst/>
          </a:prstGeom>
          <a:noFill/>
          <a:ln>
            <a:noFill/>
          </a:ln>
        </p:spPr>
      </p:pic>
      <p:sp>
        <p:nvSpPr>
          <p:cNvPr id="133" name="Google Shape;133;p5"/>
          <p:cNvSpPr txBox="1">
            <a:spLocks noGrp="1"/>
          </p:cNvSpPr>
          <p:nvPr>
            <p:ph type="body" idx="1"/>
          </p:nvPr>
        </p:nvSpPr>
        <p:spPr>
          <a:xfrm>
            <a:off x="612648" y="1402915"/>
            <a:ext cx="8153400" cy="4760436"/>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700"/>
              </a:spcBef>
              <a:spcAft>
                <a:spcPts val="0"/>
              </a:spcAft>
              <a:buSzPts val="108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1800"/>
              <a:buNone/>
            </a:pPr>
            <a:r>
              <a:rPr lang="en-US" sz="3200"/>
              <a:t>GF Object Expenditures – Variance to Budget</a:t>
            </a:r>
            <a:endParaRPr/>
          </a:p>
        </p:txBody>
      </p:sp>
      <p:pic>
        <p:nvPicPr>
          <p:cNvPr id="139" name="Google Shape;139;p6"/>
          <p:cNvPicPr preferRelativeResize="0"/>
          <p:nvPr/>
        </p:nvPicPr>
        <p:blipFill rotWithShape="1">
          <a:blip r:embed="rId3">
            <a:alphaModFix/>
          </a:blip>
          <a:srcRect/>
          <a:stretch/>
        </p:blipFill>
        <p:spPr>
          <a:xfrm>
            <a:off x="237995" y="1505464"/>
            <a:ext cx="8730641" cy="4820179"/>
          </a:xfrm>
          <a:prstGeom prst="rect">
            <a:avLst/>
          </a:prstGeom>
          <a:noFill/>
          <a:ln>
            <a:noFill/>
          </a:ln>
        </p:spPr>
      </p:pic>
      <p:sp>
        <p:nvSpPr>
          <p:cNvPr id="140" name="Google Shape;140;p6"/>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700"/>
              </a:spcBef>
              <a:spcAft>
                <a:spcPts val="0"/>
              </a:spcAft>
              <a:buSzPts val="108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1800"/>
              <a:buNone/>
            </a:pPr>
            <a:r>
              <a:rPr lang="en-US" sz="3200"/>
              <a:t>GF Program Expenditures – Variance to Budget</a:t>
            </a:r>
            <a:endParaRPr/>
          </a:p>
        </p:txBody>
      </p:sp>
      <p:pic>
        <p:nvPicPr>
          <p:cNvPr id="146" name="Google Shape;146;p7"/>
          <p:cNvPicPr preferRelativeResize="0"/>
          <p:nvPr/>
        </p:nvPicPr>
        <p:blipFill rotWithShape="1">
          <a:blip r:embed="rId3">
            <a:alphaModFix/>
          </a:blip>
          <a:srcRect/>
          <a:stretch/>
        </p:blipFill>
        <p:spPr>
          <a:xfrm>
            <a:off x="826718" y="1653435"/>
            <a:ext cx="7290147" cy="49854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2800"/>
              <a:buFont typeface="Twentieth Century"/>
              <a:buNone/>
            </a:pPr>
            <a:r>
              <a:rPr lang="en-US" sz="2800"/>
              <a:t>Revenues/Expenditures By Object, Compared to Prior Year (does not include transfers)</a:t>
            </a:r>
            <a:endParaRPr/>
          </a:p>
        </p:txBody>
      </p:sp>
      <p:pic>
        <p:nvPicPr>
          <p:cNvPr id="152" name="Google Shape;152;p8"/>
          <p:cNvPicPr preferRelativeResize="0"/>
          <p:nvPr/>
        </p:nvPicPr>
        <p:blipFill rotWithShape="1">
          <a:blip r:embed="rId3">
            <a:alphaModFix/>
          </a:blip>
          <a:srcRect/>
          <a:stretch/>
        </p:blipFill>
        <p:spPr>
          <a:xfrm>
            <a:off x="118997" y="1961123"/>
            <a:ext cx="8906006" cy="411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1800"/>
              <a:buNone/>
            </a:pPr>
            <a:r>
              <a:rPr lang="en-US" sz="3600"/>
              <a:t>GF Financial Summary-YTD % of Budget</a:t>
            </a:r>
            <a:endParaRPr/>
          </a:p>
        </p:txBody>
      </p:sp>
      <p:pic>
        <p:nvPicPr>
          <p:cNvPr id="158" name="Google Shape;158;p9"/>
          <p:cNvPicPr preferRelativeResize="0"/>
          <p:nvPr/>
        </p:nvPicPr>
        <p:blipFill rotWithShape="1">
          <a:blip r:embed="rId3">
            <a:alphaModFix/>
          </a:blip>
          <a:srcRect/>
          <a:stretch/>
        </p:blipFill>
        <p:spPr>
          <a:xfrm>
            <a:off x="125260" y="1628384"/>
            <a:ext cx="8918532" cy="5001016"/>
          </a:xfrm>
          <a:prstGeom prst="rect">
            <a:avLst/>
          </a:prstGeom>
          <a:noFill/>
          <a:ln>
            <a:noFill/>
          </a:ln>
        </p:spPr>
      </p:pic>
    </p:spTree>
  </p:cSld>
  <p:clrMapOvr>
    <a:masterClrMapping/>
  </p:clrMapOvr>
</p:sld>
</file>

<file path=ppt/theme/theme1.xml><?xml version="1.0" encoding="utf-8"?>
<a:theme xmlns:a="http://schemas.openxmlformats.org/drawingml/2006/main" name="Media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1179</Words>
  <Application>Microsoft Office PowerPoint</Application>
  <PresentationFormat>On-screen Show (4:3)</PresentationFormat>
  <Paragraphs>231</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Century Gothic</vt:lpstr>
      <vt:lpstr>Noto Sans</vt:lpstr>
      <vt:lpstr>Arial</vt:lpstr>
      <vt:lpstr>Calibri</vt:lpstr>
      <vt:lpstr>Tw Cen MT</vt:lpstr>
      <vt:lpstr>Twentieth Century</vt:lpstr>
      <vt:lpstr>Median</vt:lpstr>
      <vt:lpstr>WOODLAND SCHOOL DISTRICT 2021-2022 YEAR END FINANCIAL SUMMARY</vt:lpstr>
      <vt:lpstr>Historical Fund Balance Summary</vt:lpstr>
      <vt:lpstr>Monthly FB Summary</vt:lpstr>
      <vt:lpstr>Fund Balance/Enrollment</vt:lpstr>
      <vt:lpstr>GF Revenues – Variance to Budget</vt:lpstr>
      <vt:lpstr>GF Object Expenditures – Variance to Budget</vt:lpstr>
      <vt:lpstr>GF Program Expenditures – Variance to Budget</vt:lpstr>
      <vt:lpstr>Revenues/Expenditures By Object, Compared to Prior Year (does not include transfers)</vt:lpstr>
      <vt:lpstr>GF Financial Summary-YTD % of Budget</vt:lpstr>
      <vt:lpstr>Detail Revenues Compared to Budget</vt:lpstr>
      <vt:lpstr>Detail Expenditures Compared to Budget</vt:lpstr>
      <vt:lpstr>GF Financial Summary Comparison to Prior Year</vt:lpstr>
      <vt:lpstr>Levy/Local Dollars</vt:lpstr>
      <vt:lpstr>Transportation &amp; Food Service </vt:lpstr>
      <vt:lpstr>Before and After School Care</vt:lpstr>
      <vt:lpstr>Other Funds</vt:lpstr>
      <vt:lpstr>Capital Projects Fund</vt:lpstr>
      <vt:lpstr>PowerPoint Presentation</vt:lpstr>
      <vt:lpstr>ASB FUND</vt:lpstr>
      <vt:lpstr>TRANSPORTATION VEHICLE FUND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WOODLAND SCHOOL DISTRICT 2021-2022 YEAR END FINANCIAL SUMMARY</dc:title>
  <dc:creator>Brown, Stacy</dc:creator>
  <cp:lastModifiedBy>Brown, Stacy</cp:lastModifiedBy>
  <cp:revision>14</cp:revision>
  <dcterms:modified xsi:type="dcterms:W3CDTF">2022-12-15T22:27:36Z</dcterms:modified>
</cp:coreProperties>
</file>