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jOPCEGGrVPjC+94GvYCeJf4FHD5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3975" y="704125"/>
            <a:ext cx="4735200" cy="3520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25" y="4459525"/>
            <a:ext cx="5681975" cy="422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19000"/>
          </a:blip>
          <a:stretch>
            <a:fillRect/>
          </a:stretch>
        </a:blip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223492" y="491298"/>
            <a:ext cx="9444507" cy="238069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48135"/>
              </a:buClr>
              <a:buSzPts val="5000"/>
              <a:buFont typeface="Calibri"/>
              <a:buNone/>
            </a:pPr>
            <a:r>
              <a:rPr lang="en-US" sz="5000" b="1" i="1">
                <a:solidFill>
                  <a:srgbClr val="548135"/>
                </a:solidFill>
              </a:rPr>
              <a:t>Woodland Public Schools</a:t>
            </a:r>
            <a:endParaRPr/>
          </a:p>
        </p:txBody>
      </p:sp>
      <p:sp>
        <p:nvSpPr>
          <p:cNvPr id="85" name="Google Shape;85;p1"/>
          <p:cNvSpPr txBox="1">
            <a:spLocks noGrp="1"/>
          </p:cNvSpPr>
          <p:nvPr>
            <p:ph type="subTitle" idx="1"/>
          </p:nvPr>
        </p:nvSpPr>
        <p:spPr>
          <a:xfrm>
            <a:off x="1388260" y="3222171"/>
            <a:ext cx="9144000" cy="15385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48135"/>
              </a:buClr>
              <a:buSzPts val="3200"/>
              <a:buNone/>
            </a:pPr>
            <a:r>
              <a:rPr lang="en-US" sz="3200">
                <a:solidFill>
                  <a:srgbClr val="548135"/>
                </a:solidFill>
              </a:rPr>
              <a:t>Facilities and Safety Report</a:t>
            </a:r>
            <a:endParaRPr/>
          </a:p>
          <a:p>
            <a:pPr marL="0" lvl="0" indent="0" algn="ctr" rtl="0">
              <a:lnSpc>
                <a:spcPct val="90000"/>
              </a:lnSpc>
              <a:spcBef>
                <a:spcPts val="1000"/>
              </a:spcBef>
              <a:spcAft>
                <a:spcPts val="0"/>
              </a:spcAft>
              <a:buClr>
                <a:srgbClr val="548135"/>
              </a:buClr>
              <a:buSzPts val="3200"/>
              <a:buNone/>
            </a:pPr>
            <a:r>
              <a:rPr lang="en-US" sz="3200">
                <a:solidFill>
                  <a:srgbClr val="548135"/>
                </a:solidFill>
              </a:rPr>
              <a:t>May 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130030" y="130233"/>
            <a:ext cx="10515600" cy="549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i="1" u="sng"/>
              <a:t>Facilities Report </a:t>
            </a:r>
            <a:endParaRPr/>
          </a:p>
        </p:txBody>
      </p:sp>
      <p:sp>
        <p:nvSpPr>
          <p:cNvPr id="91" name="Google Shape;91;p2"/>
          <p:cNvSpPr txBox="1"/>
          <p:nvPr/>
        </p:nvSpPr>
        <p:spPr>
          <a:xfrm>
            <a:off x="223372" y="543594"/>
            <a:ext cx="11037900" cy="9804900"/>
          </a:xfrm>
          <a:prstGeom prst="rect">
            <a:avLst/>
          </a:prstGeom>
          <a:noFill/>
          <a:ln>
            <a:noFill/>
          </a:ln>
        </p:spPr>
        <p:txBody>
          <a:bodyPr spcFirstLastPara="1" wrap="square" lIns="91425" tIns="45700" rIns="91425" bIns="45700" anchor="t" anchorCtr="0">
            <a:spAutoFit/>
          </a:bodyPr>
          <a:lstStyle/>
          <a:p>
            <a:pPr marL="342900" marR="0" lvl="0" indent="-222250" algn="l" rtl="0">
              <a:spcBef>
                <a:spcPts val="0"/>
              </a:spcBef>
              <a:spcAft>
                <a:spcPts val="0"/>
              </a:spcAft>
              <a:buClr>
                <a:schemeClr val="dk1"/>
              </a:buClr>
              <a:buSzPts val="1900"/>
              <a:buFont typeface="Arial"/>
              <a:buNone/>
            </a:pPr>
            <a:endParaRPr sz="19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Entry Cameras - Installed entry cameras for the District and NFES offices. Over the next few weeks WHS and Yale schools will also be installed. This is a dedicated camera and monitor that provides office workers a preemptive view of persons approaching the school offices.</a:t>
            </a:r>
            <a:endParaRPr dirty="0"/>
          </a:p>
          <a:p>
            <a:pPr marL="0" marR="0" lvl="0" indent="0" algn="l" rtl="0">
              <a:spcBef>
                <a:spcPts val="0"/>
              </a:spcBef>
              <a:spcAft>
                <a:spcPts val="0"/>
              </a:spcAft>
              <a:buNone/>
            </a:pPr>
            <a:r>
              <a:rPr lang="en-US" sz="1900" b="0" i="0" u="none" strike="noStrike" cap="none" dirty="0">
                <a:solidFill>
                  <a:schemeClr val="dk1"/>
                </a:solidFill>
                <a:latin typeface="Calibri"/>
                <a:ea typeface="Calibri"/>
                <a:cs typeface="Calibri"/>
                <a:sym typeface="Calibri"/>
              </a:rPr>
              <a:t> </a:t>
            </a:r>
            <a:endParaRPr dirty="0"/>
          </a:p>
          <a:p>
            <a:pPr marL="342900" marR="0" lvl="0" indent="-342900" algn="l" rtl="0">
              <a:spcBef>
                <a:spcPts val="0"/>
              </a:spcBef>
              <a:spcAft>
                <a:spcPts val="0"/>
              </a:spcAft>
              <a:buClr>
                <a:schemeClr val="dk1"/>
              </a:buClr>
              <a:buSzPts val="1900"/>
              <a:buFont typeface="Arial"/>
              <a:buChar char="•"/>
            </a:pPr>
            <a:r>
              <a:rPr lang="en-US" sz="1900" dirty="0">
                <a:solidFill>
                  <a:schemeClr val="dk1"/>
                </a:solidFill>
                <a:latin typeface="Calibri"/>
                <a:ea typeface="Calibri"/>
                <a:cs typeface="Calibri"/>
                <a:sym typeface="Calibri"/>
              </a:rPr>
              <a:t>Improved Office Security - Met with Stanley Security for hardening office security access and egress. The goal of this project is to improve office security, and provide egress for office workers in the event that they would need to flee the area while still maintaining the second level time barrier. The upgrades also include redundant security controls.</a:t>
            </a:r>
            <a:endParaRPr dirty="0"/>
          </a:p>
          <a:p>
            <a:pPr marL="342900" marR="0" lvl="0" indent="-222250" algn="l" rtl="0">
              <a:spcBef>
                <a:spcPts val="0"/>
              </a:spcBef>
              <a:spcAft>
                <a:spcPts val="0"/>
              </a:spcAft>
              <a:buClr>
                <a:schemeClr val="dk1"/>
              </a:buClr>
              <a:buSzPts val="1900"/>
              <a:buFont typeface="Arial"/>
              <a:buNone/>
            </a:pPr>
            <a:endParaRPr sz="19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900"/>
              <a:buFont typeface="Arial"/>
              <a:buChar char="•"/>
            </a:pPr>
            <a:r>
              <a:rPr lang="en-US" sz="1900" dirty="0">
                <a:solidFill>
                  <a:schemeClr val="dk1"/>
                </a:solidFill>
                <a:latin typeface="Calibri"/>
                <a:ea typeface="Calibri"/>
                <a:cs typeface="Calibri"/>
                <a:sym typeface="Calibri"/>
              </a:rPr>
              <a:t>Reader Boards - Finished the installation of Columbia’s new LED full color reader board.</a:t>
            </a:r>
            <a:endParaRPr dirty="0"/>
          </a:p>
          <a:p>
            <a:pPr marL="342900" marR="0" lvl="0" indent="-222250" algn="l" rtl="0">
              <a:spcBef>
                <a:spcPts val="0"/>
              </a:spcBef>
              <a:spcAft>
                <a:spcPts val="0"/>
              </a:spcAft>
              <a:buClr>
                <a:schemeClr val="dk1"/>
              </a:buClr>
              <a:buSzPts val="1900"/>
              <a:buFont typeface="Arial"/>
              <a:buNone/>
            </a:pPr>
            <a:endParaRPr sz="19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900"/>
              <a:buFont typeface="Arial"/>
              <a:buChar char="•"/>
            </a:pPr>
            <a:r>
              <a:rPr lang="en-US" sz="1900" dirty="0">
                <a:solidFill>
                  <a:schemeClr val="dk1"/>
                </a:solidFill>
                <a:latin typeface="Calibri"/>
                <a:ea typeface="Calibri"/>
                <a:cs typeface="Calibri"/>
                <a:sym typeface="Calibri"/>
              </a:rPr>
              <a:t>Met with the City regarding proposed changes to 5</a:t>
            </a:r>
            <a:r>
              <a:rPr lang="en-US" sz="1900" baseline="30000" dirty="0">
                <a:solidFill>
                  <a:schemeClr val="dk1"/>
                </a:solidFill>
                <a:latin typeface="Calibri"/>
                <a:ea typeface="Calibri"/>
                <a:cs typeface="Calibri"/>
                <a:sym typeface="Calibri"/>
              </a:rPr>
              <a:t>th</a:t>
            </a:r>
            <a:r>
              <a:rPr lang="en-US" sz="1900" dirty="0">
                <a:solidFill>
                  <a:schemeClr val="dk1"/>
                </a:solidFill>
                <a:latin typeface="Calibri"/>
                <a:ea typeface="Calibri"/>
                <a:cs typeface="Calibri"/>
                <a:sym typeface="Calibri"/>
              </a:rPr>
              <a:t> Street. We still plan to stop traffic at the 90 bend in the road, but the City was reluctant to allow the District to block any part of the road. This means the parking area for the portables will be slightly to the east of the City turnaround, which should be OK. This small modification to the plan has the same end result, and accomplishes the safety goals desired. </a:t>
            </a:r>
            <a:endParaRPr dirty="0"/>
          </a:p>
          <a:p>
            <a:pPr marL="342900" marR="0" lvl="0" indent="-222250" algn="l" rtl="0">
              <a:spcBef>
                <a:spcPts val="0"/>
              </a:spcBef>
              <a:spcAft>
                <a:spcPts val="0"/>
              </a:spcAft>
              <a:buClr>
                <a:schemeClr val="dk1"/>
              </a:buClr>
              <a:buSzPts val="1900"/>
              <a:buFont typeface="Arial"/>
              <a:buNone/>
            </a:pPr>
            <a:endParaRPr sz="19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900"/>
              <a:buFont typeface="Arial"/>
              <a:buChar char="•"/>
            </a:pPr>
            <a:r>
              <a:rPr lang="en-US" sz="1900" dirty="0">
                <a:solidFill>
                  <a:schemeClr val="dk1"/>
                </a:solidFill>
                <a:latin typeface="Calibri"/>
                <a:ea typeface="Calibri"/>
                <a:cs typeface="Calibri"/>
                <a:sym typeface="Calibri"/>
              </a:rPr>
              <a:t>Summer Work – In addition to the regular deep cleaning and painting projects District-wide, there are a total of 82 line items scheduled this summer. These are preventive/corrective maintenance and projects, including the revisions to 5</a:t>
            </a:r>
            <a:r>
              <a:rPr lang="en-US" sz="1900" baseline="30000" dirty="0">
                <a:solidFill>
                  <a:schemeClr val="dk1"/>
                </a:solidFill>
                <a:latin typeface="Calibri"/>
                <a:ea typeface="Calibri"/>
                <a:cs typeface="Calibri"/>
                <a:sym typeface="Calibri"/>
              </a:rPr>
              <a:t>th</a:t>
            </a:r>
            <a:r>
              <a:rPr lang="en-US" sz="1900" dirty="0">
                <a:solidFill>
                  <a:schemeClr val="dk1"/>
                </a:solidFill>
                <a:latin typeface="Calibri"/>
                <a:ea typeface="Calibri"/>
                <a:cs typeface="Calibri"/>
                <a:sym typeface="Calibri"/>
              </a:rPr>
              <a:t> Street, HVAC ESSER projects, and a surplus sale. </a:t>
            </a:r>
            <a:endParaRPr dirty="0"/>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dirty="0"/>
          </a:p>
          <a:p>
            <a:pPr marL="457200" marR="0" lvl="1" indent="0" algn="l" rtl="0">
              <a:spcBef>
                <a:spcPts val="0"/>
              </a:spcBef>
              <a:spcAft>
                <a:spcPts val="0"/>
              </a:spcAft>
              <a:buNone/>
            </a:pPr>
            <a:endParaRPr sz="1700" b="0" i="0" u="none" strike="noStrike" cap="none" dirty="0">
              <a:solidFill>
                <a:schemeClr val="dk1"/>
              </a:solidFill>
              <a:latin typeface="Calibri"/>
              <a:ea typeface="Calibri"/>
              <a:cs typeface="Calibri"/>
              <a:sym typeface="Calibri"/>
            </a:endParaRPr>
          </a:p>
          <a:p>
            <a:pPr marL="742950" marR="0" lvl="1" indent="-177800" algn="l" rtl="0">
              <a:spcBef>
                <a:spcPts val="0"/>
              </a:spcBef>
              <a:spcAft>
                <a:spcPts val="0"/>
              </a:spcAft>
              <a:buClr>
                <a:schemeClr val="dk1"/>
              </a:buClr>
              <a:buSzPts val="1700"/>
              <a:buFont typeface="Arial"/>
              <a:buNone/>
            </a:pPr>
            <a:endParaRPr sz="1700" b="0" i="0" u="none" strike="noStrike" cap="none" dirty="0">
              <a:solidFill>
                <a:schemeClr val="dk1"/>
              </a:solidFill>
              <a:latin typeface="Calibri"/>
              <a:ea typeface="Calibri"/>
              <a:cs typeface="Calibri"/>
              <a:sym typeface="Calibri"/>
            </a:endParaRPr>
          </a:p>
          <a:p>
            <a:pPr marL="742950" marR="0" lvl="1" indent="-177800" algn="l" rtl="0">
              <a:spcBef>
                <a:spcPts val="0"/>
              </a:spcBef>
              <a:spcAft>
                <a:spcPts val="0"/>
              </a:spcAft>
              <a:buClr>
                <a:schemeClr val="dk1"/>
              </a:buClr>
              <a:buSzPts val="1700"/>
              <a:buFont typeface="Arial"/>
              <a:buNone/>
            </a:pPr>
            <a:endParaRPr sz="17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a:p>
            <a:pPr marL="285750" marR="0" lvl="0" indent="-177800" algn="l" rtl="0">
              <a:spcBef>
                <a:spcPts val="0"/>
              </a:spcBef>
              <a:spcAft>
                <a:spcPts val="0"/>
              </a:spcAft>
              <a:buClr>
                <a:schemeClr val="dk1"/>
              </a:buClr>
              <a:buSzPts val="1700"/>
              <a:buFont typeface="Arial"/>
              <a:buNone/>
            </a:pPr>
            <a:endParaRPr sz="17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387440" y="288443"/>
            <a:ext cx="10515600" cy="6265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t>FACILITY CHARTS – </a:t>
            </a:r>
            <a:r>
              <a:rPr lang="en-US" sz="2400" i="1"/>
              <a:t>POWER COST AND WORK ORDER STATUS</a:t>
            </a:r>
            <a:endParaRPr/>
          </a:p>
        </p:txBody>
      </p:sp>
      <p:pic>
        <p:nvPicPr>
          <p:cNvPr id="97" name="Google Shape;97;p3"/>
          <p:cNvPicPr preferRelativeResize="0"/>
          <p:nvPr/>
        </p:nvPicPr>
        <p:blipFill rotWithShape="1">
          <a:blip r:embed="rId3">
            <a:alphaModFix/>
          </a:blip>
          <a:srcRect/>
          <a:stretch/>
        </p:blipFill>
        <p:spPr>
          <a:xfrm>
            <a:off x="7608428" y="1917061"/>
            <a:ext cx="4340638" cy="3023878"/>
          </a:xfrm>
          <a:prstGeom prst="rect">
            <a:avLst/>
          </a:prstGeom>
          <a:noFill/>
          <a:ln>
            <a:noFill/>
          </a:ln>
        </p:spPr>
      </p:pic>
      <p:pic>
        <p:nvPicPr>
          <p:cNvPr id="98" name="Google Shape;98;p3"/>
          <p:cNvPicPr preferRelativeResize="0"/>
          <p:nvPr/>
        </p:nvPicPr>
        <p:blipFill rotWithShape="1">
          <a:blip r:embed="rId4">
            <a:alphaModFix/>
          </a:blip>
          <a:srcRect/>
          <a:stretch/>
        </p:blipFill>
        <p:spPr>
          <a:xfrm>
            <a:off x="242934" y="914991"/>
            <a:ext cx="7248027" cy="5256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251670" y="152385"/>
            <a:ext cx="10515600" cy="6265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en-US" sz="2000" b="1"/>
              <a:t>FACILITY CHARTS - WATER USAGE</a:t>
            </a:r>
            <a:br>
              <a:rPr lang="en-US" sz="2000" b="1"/>
            </a:br>
            <a:r>
              <a:rPr lang="en-US" sz="2000" i="1"/>
              <a:t>WHS, NFES, WMS, CES</a:t>
            </a:r>
            <a:endParaRPr/>
          </a:p>
        </p:txBody>
      </p:sp>
      <p:sp>
        <p:nvSpPr>
          <p:cNvPr id="104" name="Google Shape;104;p4"/>
          <p:cNvSpPr txBox="1"/>
          <p:nvPr/>
        </p:nvSpPr>
        <p:spPr>
          <a:xfrm>
            <a:off x="4311768" y="3368950"/>
            <a:ext cx="3509183" cy="954107"/>
          </a:xfrm>
          <a:prstGeom prst="rect">
            <a:avLst/>
          </a:prstGeom>
          <a:noFill/>
          <a:ln w="9525" cap="flat" cmpd="sng">
            <a:solidFill>
              <a:srgbClr val="A5A5A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u="sng">
                <a:solidFill>
                  <a:schemeClr val="dk1"/>
                </a:solidFill>
                <a:latin typeface="Calibri"/>
                <a:ea typeface="Calibri"/>
                <a:cs typeface="Calibri"/>
                <a:sym typeface="Calibri"/>
              </a:rPr>
              <a:t>Note</a:t>
            </a:r>
            <a:endParaRPr/>
          </a:p>
          <a:p>
            <a:pPr marL="0" marR="0" lvl="0" indent="0" algn="ctr" rtl="0">
              <a:spcBef>
                <a:spcPts val="0"/>
              </a:spcBef>
              <a:spcAft>
                <a:spcPts val="0"/>
              </a:spcAft>
              <a:buNone/>
            </a:pPr>
            <a:r>
              <a:rPr lang="en-US" sz="1400" i="1">
                <a:solidFill>
                  <a:schemeClr val="dk1"/>
                </a:solidFill>
                <a:latin typeface="Calibri"/>
                <a:ea typeface="Calibri"/>
                <a:cs typeface="Calibri"/>
                <a:sym typeface="Calibri"/>
              </a:rPr>
              <a:t>Water charts are updated every two</a:t>
            </a:r>
            <a:endParaRPr/>
          </a:p>
          <a:p>
            <a:pPr marL="0" marR="0" lvl="0" indent="0" algn="ctr" rtl="0">
              <a:spcBef>
                <a:spcPts val="0"/>
              </a:spcBef>
              <a:spcAft>
                <a:spcPts val="0"/>
              </a:spcAft>
              <a:buNone/>
            </a:pPr>
            <a:r>
              <a:rPr lang="en-US" sz="1400" i="1">
                <a:solidFill>
                  <a:schemeClr val="dk1"/>
                </a:solidFill>
                <a:latin typeface="Calibri"/>
                <a:ea typeface="Calibri"/>
                <a:cs typeface="Calibri"/>
                <a:sym typeface="Calibri"/>
              </a:rPr>
              <a:t>months. Next update to these charts in the June 2022 report.</a:t>
            </a:r>
            <a:endParaRPr/>
          </a:p>
        </p:txBody>
      </p:sp>
      <p:sp>
        <p:nvSpPr>
          <p:cNvPr id="105" name="Google Shape;105;p4"/>
          <p:cNvSpPr txBox="1"/>
          <p:nvPr/>
        </p:nvSpPr>
        <p:spPr>
          <a:xfrm flipH="1">
            <a:off x="4390177" y="4388221"/>
            <a:ext cx="3411645"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chemeClr val="dk1"/>
                </a:solidFill>
                <a:latin typeface="Calibri"/>
                <a:ea typeface="Calibri"/>
                <a:cs typeface="Calibri"/>
                <a:sym typeface="Calibri"/>
              </a:rPr>
              <a:t>The WMS chart includes the following 7 meters: 755 Park high and low flow, BO and Team High, PIT house, bus barn, athletic field and DO. All of these meters are totaled on the WMS graph, but each data point is recorded separately to aid in identifying leaks. </a:t>
            </a:r>
            <a:endParaRPr/>
          </a:p>
        </p:txBody>
      </p:sp>
      <p:pic>
        <p:nvPicPr>
          <p:cNvPr id="106" name="Google Shape;106;p4"/>
          <p:cNvPicPr preferRelativeResize="0"/>
          <p:nvPr/>
        </p:nvPicPr>
        <p:blipFill rotWithShape="1">
          <a:blip r:embed="rId3">
            <a:alphaModFix/>
          </a:blip>
          <a:srcRect/>
          <a:stretch/>
        </p:blipFill>
        <p:spPr>
          <a:xfrm>
            <a:off x="113680" y="958992"/>
            <a:ext cx="3883489" cy="2480554"/>
          </a:xfrm>
          <a:prstGeom prst="rect">
            <a:avLst/>
          </a:prstGeom>
          <a:noFill/>
          <a:ln>
            <a:noFill/>
          </a:ln>
        </p:spPr>
      </p:pic>
      <p:pic>
        <p:nvPicPr>
          <p:cNvPr id="107" name="Google Shape;107;p4"/>
          <p:cNvPicPr preferRelativeResize="0"/>
          <p:nvPr/>
        </p:nvPicPr>
        <p:blipFill rotWithShape="1">
          <a:blip r:embed="rId4">
            <a:alphaModFix/>
          </a:blip>
          <a:srcRect/>
          <a:stretch/>
        </p:blipFill>
        <p:spPr>
          <a:xfrm>
            <a:off x="129537" y="3846003"/>
            <a:ext cx="3883489" cy="2425983"/>
          </a:xfrm>
          <a:prstGeom prst="rect">
            <a:avLst/>
          </a:prstGeom>
          <a:noFill/>
          <a:ln>
            <a:noFill/>
          </a:ln>
        </p:spPr>
      </p:pic>
      <p:pic>
        <p:nvPicPr>
          <p:cNvPr id="108" name="Google Shape;108;p4"/>
          <p:cNvPicPr preferRelativeResize="0"/>
          <p:nvPr/>
        </p:nvPicPr>
        <p:blipFill rotWithShape="1">
          <a:blip r:embed="rId5">
            <a:alphaModFix/>
          </a:blip>
          <a:srcRect/>
          <a:stretch/>
        </p:blipFill>
        <p:spPr>
          <a:xfrm>
            <a:off x="4106325" y="609493"/>
            <a:ext cx="3926164" cy="2544735"/>
          </a:xfrm>
          <a:prstGeom prst="rect">
            <a:avLst/>
          </a:prstGeom>
          <a:noFill/>
          <a:ln>
            <a:noFill/>
          </a:ln>
        </p:spPr>
      </p:pic>
      <p:pic>
        <p:nvPicPr>
          <p:cNvPr id="109" name="Google Shape;109;p4"/>
          <p:cNvPicPr preferRelativeResize="0"/>
          <p:nvPr/>
        </p:nvPicPr>
        <p:blipFill rotWithShape="1">
          <a:blip r:embed="rId6">
            <a:alphaModFix/>
          </a:blip>
          <a:srcRect/>
          <a:stretch/>
        </p:blipFill>
        <p:spPr>
          <a:xfrm>
            <a:off x="8135550" y="958991"/>
            <a:ext cx="3926164" cy="2480554"/>
          </a:xfrm>
          <a:prstGeom prst="rect">
            <a:avLst/>
          </a:prstGeom>
          <a:noFill/>
          <a:ln>
            <a:noFill/>
          </a:ln>
        </p:spPr>
      </p:pic>
      <p:pic>
        <p:nvPicPr>
          <p:cNvPr id="110" name="Google Shape;110;p4"/>
          <p:cNvPicPr preferRelativeResize="0"/>
          <p:nvPr/>
        </p:nvPicPr>
        <p:blipFill rotWithShape="1">
          <a:blip r:embed="rId7">
            <a:alphaModFix/>
          </a:blip>
          <a:srcRect/>
          <a:stretch/>
        </p:blipFill>
        <p:spPr>
          <a:xfrm>
            <a:off x="8135551" y="3846003"/>
            <a:ext cx="3926164" cy="24259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343074" y="270690"/>
            <a:ext cx="10515600" cy="57664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400"/>
              <a:t>Safety Summary   </a:t>
            </a:r>
            <a:br>
              <a:rPr lang="en-US" sz="2400"/>
            </a:br>
            <a:r>
              <a:rPr lang="en-US" sz="1800" i="1"/>
              <a:t>Staff and Student Incidents</a:t>
            </a:r>
            <a:endParaRPr/>
          </a:p>
        </p:txBody>
      </p:sp>
      <p:sp>
        <p:nvSpPr>
          <p:cNvPr id="116" name="Google Shape;116;p5"/>
          <p:cNvSpPr/>
          <p:nvPr/>
        </p:nvSpPr>
        <p:spPr>
          <a:xfrm>
            <a:off x="620261" y="1088504"/>
            <a:ext cx="9525000"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Staff Accidents/Incidents - 4 </a:t>
            </a:r>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WMS - Custodian slipped on dumpster ramp- bruised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CES - Aide lost balance playing with student, hit pavement with knees and cheekbone- no injury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NFES - Aide was pushed and grabbed by student- bruised forearm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WMS - Cook burned by hot water in kettle- burned wrist</a:t>
            </a:r>
            <a:endParaRPr/>
          </a:p>
          <a:p>
            <a:pPr marL="457200" marR="0" lvl="1" indent="0" algn="l" rtl="0">
              <a:spcBef>
                <a:spcPts val="0"/>
              </a:spcBef>
              <a:spcAft>
                <a:spcPts val="0"/>
              </a:spcAft>
              <a:buNone/>
            </a:pPr>
            <a:endParaRPr sz="1800" b="0" i="0" u="sng"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rPr>
              <a:t>Student Accidents/Injuries - 7  </a:t>
            </a:r>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NFES - Student caught finger in closing door- no injury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NFES - Student running and looking backwards ran into tetherball pole- 10 stitches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NFES - Student ran into bar head first and hit nose- nosebleed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CEC - Student scraped knee on sharp edge of stage outlet-cut near knee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WMS - Track student running hurdles fell- no injury reported, but doctor put her in walking boot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WHS - Student cut by a pruner- 5 stitches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WHS - Student running tripped and fell onto knees and hip- bruised and scraped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Widescreen</PresentationFormat>
  <Paragraphs>51</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Woodland Public Schools</vt:lpstr>
      <vt:lpstr>Facilities Report </vt:lpstr>
      <vt:lpstr>FACILITY CHARTS – POWER COST AND WORK ORDER STATUS</vt:lpstr>
      <vt:lpstr>FACILITY CHARTS - WATER USAGE WHS, NFES, WMS, CES</vt:lpstr>
      <vt:lpstr>Safety Summary    Staff and Student Incidents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Woodland Public Schools</dc:title>
  <dc:creator>Landrigan, Scott</dc:creator>
  <cp:lastModifiedBy>Galloway, Nicole</cp:lastModifiedBy>
  <cp:revision>1</cp:revision>
  <dcterms:created xsi:type="dcterms:W3CDTF">2016-04-19T23:51:26Z</dcterms:created>
  <dcterms:modified xsi:type="dcterms:W3CDTF">2022-06-20T15:18:19Z</dcterms:modified>
</cp:coreProperties>
</file>