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86" d="100"/>
          <a:sy n="86" d="100"/>
        </p:scale>
        <p:origin x="907"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5/19/2022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April 2022</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294394" y="679508"/>
            <a:ext cx="11037903" cy="10079682"/>
          </a:xfrm>
          <a:prstGeom prst="rect">
            <a:avLst/>
          </a:prstGeom>
          <a:noFill/>
        </p:spPr>
        <p:txBody>
          <a:bodyPr wrap="square" rtlCol="0">
            <a:spAutoFit/>
          </a:bodyPr>
          <a:lstStyle/>
          <a:p>
            <a:pPr marL="285750" indent="-285750">
              <a:buFont typeface="Arial" panose="020B0604020202020204" pitchFamily="34" charset="0"/>
              <a:buChar char="•"/>
            </a:pPr>
            <a:r>
              <a:rPr lang="en-US" sz="2000" dirty="0"/>
              <a:t>Chlorine analyzer start up at Yale Elementary. The new chlorine analyzer is up and running at the Yale school. We will calibrate the pH and chlorine probes and set alarm conditions on Friday 5/20. I expect this analyzer to be fully operational at that time.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CNC for AJAC Program - A 2012 HAAS VF2 vertical milling machine was delivered</a:t>
            </a:r>
          </a:p>
          <a:p>
            <a:r>
              <a:rPr lang="en-US" sz="2000" dirty="0"/>
              <a:t>     to WMS to support the AJAC program at WMS. Over the next few weeks,</a:t>
            </a:r>
          </a:p>
          <a:p>
            <a:r>
              <a:rPr lang="en-US" sz="2000" dirty="0"/>
              <a:t>     we will facilitate the tool, including main electrical power, leveling, and </a:t>
            </a:r>
          </a:p>
          <a:p>
            <a:r>
              <a:rPr lang="en-US" sz="2000" dirty="0"/>
              <a:t>     compressed air. Once facilitated, AJAC will complete the tool punch list. This tool</a:t>
            </a:r>
          </a:p>
          <a:p>
            <a:r>
              <a:rPr lang="en-US" sz="2000" dirty="0"/>
              <a:t>     supports AJAC youth and adult apprenticeship programs.</a:t>
            </a:r>
          </a:p>
          <a:p>
            <a:r>
              <a:rPr lang="en-US" sz="2000" dirty="0"/>
              <a:t>  </a:t>
            </a:r>
          </a:p>
          <a:p>
            <a:r>
              <a:rPr lang="en-US" sz="2000" dirty="0"/>
              <a:t>     CNC = computer numerical control (tool operating system)</a:t>
            </a:r>
          </a:p>
          <a:p>
            <a:r>
              <a:rPr lang="en-US" sz="2000" dirty="0"/>
              <a:t>     AJAC = Aerospace Joint Apprentice Committee </a:t>
            </a:r>
          </a:p>
          <a:p>
            <a:endParaRPr lang="en-US" sz="2000" dirty="0"/>
          </a:p>
          <a:p>
            <a:pPr marL="285750" indent="-285750">
              <a:buFont typeface="Arial" panose="020B0604020202020204" pitchFamily="34" charset="0"/>
              <a:buChar char="•"/>
            </a:pPr>
            <a:r>
              <a:rPr lang="en-US" sz="2000" dirty="0"/>
              <a:t>LED signs for Columbia Elementary and WMS were installed over the past few weeks. WMS has been programmed and is fully functional. Columbia completes their program training on 5/19.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WMS Greenhouse - The work on the Middle School green house was completed on 5/6. This involved replacing all of the steel on the west side of the building, adding a new 26’ drain tray, all new media, supports and pump and other miscellaneous hardware (pictures on next slide).</a:t>
            </a:r>
          </a:p>
          <a:p>
            <a:pPr marL="285750" indent="-285750">
              <a:buFont typeface="Arial" panose="020B0604020202020204" pitchFamily="34" charset="0"/>
              <a:buChar char="•"/>
            </a:pPr>
            <a:endParaRPr lang="en-US" sz="2000" dirty="0"/>
          </a:p>
          <a:p>
            <a:endParaRPr lang="en-US" sz="2000" dirty="0"/>
          </a:p>
          <a:p>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a:p>
            <a:pPr lvl="1"/>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30BED0CB-9E2F-49DF-85F2-2B81EC970BBB}"/>
              </a:ext>
            </a:extLst>
          </p:cNvPr>
          <p:cNvPicPr>
            <a:picLocks noChangeAspect="1"/>
          </p:cNvPicPr>
          <p:nvPr/>
        </p:nvPicPr>
        <p:blipFill rotWithShape="1">
          <a:blip r:embed="rId2">
            <a:extLst>
              <a:ext uri="{28A0092B-C50C-407E-A947-70E740481C1C}">
                <a14:useLocalDpi xmlns:a14="http://schemas.microsoft.com/office/drawing/2010/main" val="0"/>
              </a:ext>
            </a:extLst>
          </a:blip>
          <a:srcRect l="5860" r="11296"/>
          <a:stretch/>
        </p:blipFill>
        <p:spPr>
          <a:xfrm rot="5400000">
            <a:off x="8932481" y="1890716"/>
            <a:ext cx="2902590" cy="2627758"/>
          </a:xfrm>
          <a:prstGeom prst="rect">
            <a:avLst/>
          </a:prstGeom>
        </p:spPr>
      </p:pic>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4B09-F945-4E9F-81A4-91B82DD20B8D}"/>
              </a:ext>
            </a:extLst>
          </p:cNvPr>
          <p:cNvSpPr>
            <a:spLocks noGrp="1"/>
          </p:cNvSpPr>
          <p:nvPr>
            <p:ph type="title"/>
          </p:nvPr>
        </p:nvSpPr>
        <p:spPr>
          <a:xfrm>
            <a:off x="116746" y="88288"/>
            <a:ext cx="10515600" cy="876446"/>
          </a:xfrm>
        </p:spPr>
        <p:txBody>
          <a:bodyPr>
            <a:normAutofit/>
          </a:bodyPr>
          <a:lstStyle/>
          <a:p>
            <a:r>
              <a:rPr lang="en-US" sz="2400" dirty="0"/>
              <a:t>Facilities Report </a:t>
            </a:r>
            <a:br>
              <a:rPr lang="en-US" sz="2800" dirty="0"/>
            </a:br>
            <a:r>
              <a:rPr lang="en-US" sz="2000" i="1" dirty="0"/>
              <a:t>Continued </a:t>
            </a:r>
          </a:p>
        </p:txBody>
      </p:sp>
      <p:sp>
        <p:nvSpPr>
          <p:cNvPr id="3" name="Content Placeholder 2">
            <a:extLst>
              <a:ext uri="{FF2B5EF4-FFF2-40B4-BE49-F238E27FC236}">
                <a16:creationId xmlns:a16="http://schemas.microsoft.com/office/drawing/2014/main" id="{1770913D-95E1-4AB2-9AFE-7C26753BCFB0}"/>
              </a:ext>
            </a:extLst>
          </p:cNvPr>
          <p:cNvSpPr>
            <a:spLocks noGrp="1"/>
          </p:cNvSpPr>
          <p:nvPr>
            <p:ph sz="half" idx="1"/>
          </p:nvPr>
        </p:nvSpPr>
        <p:spPr>
          <a:xfrm>
            <a:off x="502231" y="937092"/>
            <a:ext cx="10515599" cy="4351338"/>
          </a:xfrm>
        </p:spPr>
        <p:txBody>
          <a:bodyPr>
            <a:normAutofit/>
          </a:bodyPr>
          <a:lstStyle/>
          <a:p>
            <a:pPr marL="285750" indent="-285750">
              <a:spcBef>
                <a:spcPts val="0"/>
              </a:spcBef>
            </a:pPr>
            <a:endParaRPr lang="en-US" sz="2000" dirty="0"/>
          </a:p>
          <a:p>
            <a:pPr marL="285750" indent="-285750"/>
            <a:r>
              <a:rPr lang="en-US" sz="2000" dirty="0"/>
              <a:t>Completed annual review of the District Emergency Response Plan, emergency phone list for each school and started review of the Accident Prevention Program, (procedure 6511P).</a:t>
            </a:r>
          </a:p>
          <a:p>
            <a:pPr marL="0" indent="0">
              <a:buNone/>
            </a:pPr>
            <a:endParaRPr lang="en-US" sz="2000" dirty="0"/>
          </a:p>
          <a:p>
            <a:pPr marL="0" indent="0">
              <a:buNone/>
            </a:pPr>
            <a:r>
              <a:rPr lang="en-US" sz="2000" dirty="0"/>
              <a:t>Greenhouse renovation pictures</a:t>
            </a:r>
          </a:p>
          <a:p>
            <a:pPr marL="285750" indent="-285750">
              <a:spcBef>
                <a:spcPts val="0"/>
              </a:spcBef>
            </a:pPr>
            <a:endParaRPr lang="en-US" sz="2000" dirty="0"/>
          </a:p>
          <a:p>
            <a:pPr marL="285750" indent="-285750">
              <a:spcBef>
                <a:spcPts val="0"/>
              </a:spcBef>
            </a:pPr>
            <a:endParaRPr lang="en-US" sz="2000" dirty="0"/>
          </a:p>
          <a:p>
            <a:pPr marL="285750" indent="-285750">
              <a:spcBef>
                <a:spcPts val="0"/>
              </a:spcBef>
            </a:pPr>
            <a:endParaRPr lang="en-US" sz="2000" dirty="0"/>
          </a:p>
          <a:p>
            <a:pPr marL="285750" indent="-285750">
              <a:spcBef>
                <a:spcPts val="0"/>
              </a:spcBef>
            </a:pPr>
            <a:endParaRPr lang="en-US" dirty="0"/>
          </a:p>
          <a:p>
            <a:pPr marL="0" indent="0">
              <a:buNone/>
            </a:pPr>
            <a:endParaRPr lang="en-US" dirty="0"/>
          </a:p>
        </p:txBody>
      </p:sp>
      <p:pic>
        <p:nvPicPr>
          <p:cNvPr id="5" name="Picture 4">
            <a:extLst>
              <a:ext uri="{FF2B5EF4-FFF2-40B4-BE49-F238E27FC236}">
                <a16:creationId xmlns:a16="http://schemas.microsoft.com/office/drawing/2014/main" id="{7D549C4C-2BE8-4441-9663-21490B780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095733" y="4759117"/>
            <a:ext cx="1833374" cy="1477284"/>
          </a:xfrm>
          <a:prstGeom prst="rect">
            <a:avLst/>
          </a:prstGeom>
        </p:spPr>
      </p:pic>
      <p:pic>
        <p:nvPicPr>
          <p:cNvPr id="7" name="Picture 6">
            <a:extLst>
              <a:ext uri="{FF2B5EF4-FFF2-40B4-BE49-F238E27FC236}">
                <a16:creationId xmlns:a16="http://schemas.microsoft.com/office/drawing/2014/main" id="{070158BF-3157-44B2-8763-0938D377C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500"/>
          <a:stretch/>
        </p:blipFill>
        <p:spPr>
          <a:xfrm rot="5400000">
            <a:off x="10056529" y="2738200"/>
            <a:ext cx="1911781" cy="1477285"/>
          </a:xfrm>
          <a:prstGeom prst="rect">
            <a:avLst/>
          </a:prstGeom>
        </p:spPr>
      </p:pic>
      <p:pic>
        <p:nvPicPr>
          <p:cNvPr id="9" name="Picture 8">
            <a:extLst>
              <a:ext uri="{FF2B5EF4-FFF2-40B4-BE49-F238E27FC236}">
                <a16:creationId xmlns:a16="http://schemas.microsoft.com/office/drawing/2014/main" id="{C0CE4D12-36DA-4353-811D-C6FCCF98B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950532" y="3296775"/>
            <a:ext cx="3663951" cy="2522739"/>
          </a:xfrm>
          <a:prstGeom prst="rect">
            <a:avLst/>
          </a:prstGeom>
        </p:spPr>
      </p:pic>
      <p:pic>
        <p:nvPicPr>
          <p:cNvPr id="11" name="Picture 10">
            <a:extLst>
              <a:ext uri="{FF2B5EF4-FFF2-40B4-BE49-F238E27FC236}">
                <a16:creationId xmlns:a16="http://schemas.microsoft.com/office/drawing/2014/main" id="{DBBF7C82-E713-4C34-8AE1-697ADB6536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7719" y="2914980"/>
            <a:ext cx="1854902" cy="1477282"/>
          </a:xfrm>
          <a:prstGeom prst="rect">
            <a:avLst/>
          </a:prstGeom>
        </p:spPr>
      </p:pic>
      <p:pic>
        <p:nvPicPr>
          <p:cNvPr id="15" name="Picture 14">
            <a:extLst>
              <a:ext uri="{FF2B5EF4-FFF2-40B4-BE49-F238E27FC236}">
                <a16:creationId xmlns:a16="http://schemas.microsoft.com/office/drawing/2014/main" id="{87760F94-2146-4FE9-AF1E-59A80DAEBA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70923" y="4823882"/>
            <a:ext cx="1703845" cy="1477282"/>
          </a:xfrm>
          <a:prstGeom prst="rect">
            <a:avLst/>
          </a:prstGeom>
        </p:spPr>
      </p:pic>
      <p:pic>
        <p:nvPicPr>
          <p:cNvPr id="17" name="Picture 16">
            <a:extLst>
              <a:ext uri="{FF2B5EF4-FFF2-40B4-BE49-F238E27FC236}">
                <a16:creationId xmlns:a16="http://schemas.microsoft.com/office/drawing/2014/main" id="{6092112B-17C6-4EA0-9F39-FEFB9C310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716214" y="3251647"/>
            <a:ext cx="3663950" cy="2618074"/>
          </a:xfrm>
          <a:prstGeom prst="rect">
            <a:avLst/>
          </a:prstGeom>
        </p:spPr>
      </p:pic>
      <p:sp>
        <p:nvSpPr>
          <p:cNvPr id="18" name="TextBox 17">
            <a:extLst>
              <a:ext uri="{FF2B5EF4-FFF2-40B4-BE49-F238E27FC236}">
                <a16:creationId xmlns:a16="http://schemas.microsoft.com/office/drawing/2014/main" id="{4F2A83EA-0919-4DC6-B13E-FC1411C0B023}"/>
              </a:ext>
            </a:extLst>
          </p:cNvPr>
          <p:cNvSpPr txBox="1"/>
          <p:nvPr/>
        </p:nvSpPr>
        <p:spPr>
          <a:xfrm>
            <a:off x="5433269" y="3105834"/>
            <a:ext cx="1149674" cy="646331"/>
          </a:xfrm>
          <a:prstGeom prst="rect">
            <a:avLst/>
          </a:prstGeom>
          <a:noFill/>
        </p:spPr>
        <p:txBody>
          <a:bodyPr wrap="none" rtlCol="0">
            <a:spAutoFit/>
          </a:bodyPr>
          <a:lstStyle/>
          <a:p>
            <a:r>
              <a:rPr lang="en-US" dirty="0"/>
              <a:t>PRE-RENO</a:t>
            </a:r>
          </a:p>
          <a:p>
            <a:endParaRPr lang="en-US" dirty="0"/>
          </a:p>
        </p:txBody>
      </p:sp>
      <p:sp>
        <p:nvSpPr>
          <p:cNvPr id="19" name="Arrow: Right 18">
            <a:extLst>
              <a:ext uri="{FF2B5EF4-FFF2-40B4-BE49-F238E27FC236}">
                <a16:creationId xmlns:a16="http://schemas.microsoft.com/office/drawing/2014/main" id="{6A985DCD-9580-42FD-BC7D-12B70B1B0A7C}"/>
              </a:ext>
            </a:extLst>
          </p:cNvPr>
          <p:cNvSpPr/>
          <p:nvPr/>
        </p:nvSpPr>
        <p:spPr>
          <a:xfrm>
            <a:off x="5415291" y="5338722"/>
            <a:ext cx="1325461" cy="142991"/>
          </a:xfrm>
          <a:prstGeom prst="rightArrow">
            <a:avLst/>
          </a:prstGeom>
          <a:solidFill>
            <a:srgbClr val="00206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46B1FFE-EFBA-43B0-BB2D-79405965D96C}"/>
              </a:ext>
            </a:extLst>
          </p:cNvPr>
          <p:cNvPicPr>
            <a:picLocks noChangeAspect="1"/>
          </p:cNvPicPr>
          <p:nvPr/>
        </p:nvPicPr>
        <p:blipFill>
          <a:blip r:embed="rId8"/>
          <a:stretch>
            <a:fillRect/>
          </a:stretch>
        </p:blipFill>
        <p:spPr>
          <a:xfrm rot="10800000">
            <a:off x="5374546" y="3568690"/>
            <a:ext cx="1347333" cy="176799"/>
          </a:xfrm>
          <a:prstGeom prst="rect">
            <a:avLst/>
          </a:prstGeom>
        </p:spPr>
      </p:pic>
      <p:sp>
        <p:nvSpPr>
          <p:cNvPr id="24" name="TextBox 23">
            <a:extLst>
              <a:ext uri="{FF2B5EF4-FFF2-40B4-BE49-F238E27FC236}">
                <a16:creationId xmlns:a16="http://schemas.microsoft.com/office/drawing/2014/main" id="{34D5513B-0854-407E-8116-6756DA181729}"/>
              </a:ext>
            </a:extLst>
          </p:cNvPr>
          <p:cNvSpPr txBox="1"/>
          <p:nvPr/>
        </p:nvSpPr>
        <p:spPr>
          <a:xfrm>
            <a:off x="5590458" y="4958337"/>
            <a:ext cx="1281120" cy="646331"/>
          </a:xfrm>
          <a:prstGeom prst="rect">
            <a:avLst/>
          </a:prstGeom>
          <a:noFill/>
        </p:spPr>
        <p:txBody>
          <a:bodyPr wrap="none" rtlCol="0">
            <a:spAutoFit/>
          </a:bodyPr>
          <a:lstStyle/>
          <a:p>
            <a:r>
              <a:rPr lang="en-US" dirty="0"/>
              <a:t>POST-RENO</a:t>
            </a:r>
          </a:p>
          <a:p>
            <a:endParaRPr lang="en-US" dirty="0"/>
          </a:p>
        </p:txBody>
      </p:sp>
    </p:spTree>
    <p:extLst>
      <p:ext uri="{BB962C8B-B14F-4D97-AF65-F5344CB8AC3E}">
        <p14:creationId xmlns:p14="http://schemas.microsoft.com/office/powerpoint/2010/main" val="73275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F1926F82-4272-4D06-AE0D-8B42A3843898}"/>
              </a:ext>
            </a:extLst>
          </p:cNvPr>
          <p:cNvPicPr>
            <a:picLocks noChangeAspect="1"/>
          </p:cNvPicPr>
          <p:nvPr/>
        </p:nvPicPr>
        <p:blipFill>
          <a:blip r:embed="rId2"/>
          <a:stretch>
            <a:fillRect/>
          </a:stretch>
        </p:blipFill>
        <p:spPr>
          <a:xfrm>
            <a:off x="231097" y="1023457"/>
            <a:ext cx="7166241" cy="5201174"/>
          </a:xfrm>
          <a:prstGeom prst="rect">
            <a:avLst/>
          </a:prstGeom>
        </p:spPr>
      </p:pic>
      <p:pic>
        <p:nvPicPr>
          <p:cNvPr id="4" name="Picture 3">
            <a:extLst>
              <a:ext uri="{FF2B5EF4-FFF2-40B4-BE49-F238E27FC236}">
                <a16:creationId xmlns:a16="http://schemas.microsoft.com/office/drawing/2014/main" id="{8616D319-2393-4249-9EF7-F6AF608A2353}"/>
              </a:ext>
            </a:extLst>
          </p:cNvPr>
          <p:cNvPicPr>
            <a:picLocks noChangeAspect="1"/>
          </p:cNvPicPr>
          <p:nvPr/>
        </p:nvPicPr>
        <p:blipFill>
          <a:blip r:embed="rId3"/>
          <a:stretch>
            <a:fillRect/>
          </a:stretch>
        </p:blipFill>
        <p:spPr>
          <a:xfrm>
            <a:off x="7549250" y="1987977"/>
            <a:ext cx="4514119" cy="2999492"/>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70" y="152385"/>
            <a:ext cx="10515600" cy="626548"/>
          </a:xfrm>
        </p:spPr>
        <p:txBody>
          <a:bodyPr>
            <a:noAutofit/>
          </a:bodyPr>
          <a:lstStyle/>
          <a:p>
            <a:r>
              <a:rPr lang="en-US" sz="2000" b="1" dirty="0"/>
              <a:t>FACILITY CHARTS - WATER USAGE</a:t>
            </a:r>
            <a:br>
              <a:rPr lang="en-US" sz="2000" b="1" dirty="0"/>
            </a:br>
            <a:r>
              <a:rPr lang="en-US" sz="2000" i="1" dirty="0"/>
              <a:t>WHS, NFES, WMS, CES</a:t>
            </a:r>
          </a:p>
        </p:txBody>
      </p:sp>
      <p:sp>
        <p:nvSpPr>
          <p:cNvPr id="3" name="TextBox 2"/>
          <p:cNvSpPr txBox="1"/>
          <p:nvPr/>
        </p:nvSpPr>
        <p:spPr>
          <a:xfrm>
            <a:off x="4311768" y="3368950"/>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June 2022 report.</a:t>
            </a:r>
          </a:p>
        </p:txBody>
      </p:sp>
      <p:sp>
        <p:nvSpPr>
          <p:cNvPr id="13" name="TextBox 12"/>
          <p:cNvSpPr txBox="1"/>
          <p:nvPr/>
        </p:nvSpPr>
        <p:spPr>
          <a:xfrm flipH="1">
            <a:off x="4390177"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602FD785-63E5-44BF-8D16-B81FFBA27431}"/>
              </a:ext>
            </a:extLst>
          </p:cNvPr>
          <p:cNvPicPr>
            <a:picLocks noChangeAspect="1"/>
          </p:cNvPicPr>
          <p:nvPr/>
        </p:nvPicPr>
        <p:blipFill>
          <a:blip r:embed="rId2"/>
          <a:stretch>
            <a:fillRect/>
          </a:stretch>
        </p:blipFill>
        <p:spPr>
          <a:xfrm>
            <a:off x="113680" y="958992"/>
            <a:ext cx="3883489" cy="2480554"/>
          </a:xfrm>
          <a:prstGeom prst="rect">
            <a:avLst/>
          </a:prstGeom>
        </p:spPr>
      </p:pic>
      <p:pic>
        <p:nvPicPr>
          <p:cNvPr id="7" name="Picture 6">
            <a:extLst>
              <a:ext uri="{FF2B5EF4-FFF2-40B4-BE49-F238E27FC236}">
                <a16:creationId xmlns:a16="http://schemas.microsoft.com/office/drawing/2014/main" id="{41EFC15E-0395-472C-801F-247E59D6C4CB}"/>
              </a:ext>
            </a:extLst>
          </p:cNvPr>
          <p:cNvPicPr>
            <a:picLocks noChangeAspect="1"/>
          </p:cNvPicPr>
          <p:nvPr/>
        </p:nvPicPr>
        <p:blipFill>
          <a:blip r:embed="rId3"/>
          <a:stretch>
            <a:fillRect/>
          </a:stretch>
        </p:blipFill>
        <p:spPr>
          <a:xfrm>
            <a:off x="129537" y="3846003"/>
            <a:ext cx="3883489" cy="2425983"/>
          </a:xfrm>
          <a:prstGeom prst="rect">
            <a:avLst/>
          </a:prstGeom>
        </p:spPr>
      </p:pic>
      <p:pic>
        <p:nvPicPr>
          <p:cNvPr id="8" name="Picture 7">
            <a:extLst>
              <a:ext uri="{FF2B5EF4-FFF2-40B4-BE49-F238E27FC236}">
                <a16:creationId xmlns:a16="http://schemas.microsoft.com/office/drawing/2014/main" id="{F38400B7-B5D4-4212-AC85-A4D2CEE6DC6E}"/>
              </a:ext>
            </a:extLst>
          </p:cNvPr>
          <p:cNvPicPr>
            <a:picLocks noChangeAspect="1"/>
          </p:cNvPicPr>
          <p:nvPr/>
        </p:nvPicPr>
        <p:blipFill>
          <a:blip r:embed="rId4"/>
          <a:stretch>
            <a:fillRect/>
          </a:stretch>
        </p:blipFill>
        <p:spPr>
          <a:xfrm>
            <a:off x="4106325" y="609493"/>
            <a:ext cx="3926164" cy="2544735"/>
          </a:xfrm>
          <a:prstGeom prst="rect">
            <a:avLst/>
          </a:prstGeom>
        </p:spPr>
      </p:pic>
      <p:pic>
        <p:nvPicPr>
          <p:cNvPr id="9" name="Picture 8">
            <a:extLst>
              <a:ext uri="{FF2B5EF4-FFF2-40B4-BE49-F238E27FC236}">
                <a16:creationId xmlns:a16="http://schemas.microsoft.com/office/drawing/2014/main" id="{087BBF26-D1FC-48A4-AB45-6C223895FD4D}"/>
              </a:ext>
            </a:extLst>
          </p:cNvPr>
          <p:cNvPicPr>
            <a:picLocks noChangeAspect="1"/>
          </p:cNvPicPr>
          <p:nvPr/>
        </p:nvPicPr>
        <p:blipFill>
          <a:blip r:embed="rId5"/>
          <a:stretch>
            <a:fillRect/>
          </a:stretch>
        </p:blipFill>
        <p:spPr>
          <a:xfrm>
            <a:off x="8135550" y="958991"/>
            <a:ext cx="3926164" cy="2480554"/>
          </a:xfrm>
          <a:prstGeom prst="rect">
            <a:avLst/>
          </a:prstGeom>
        </p:spPr>
      </p:pic>
      <p:pic>
        <p:nvPicPr>
          <p:cNvPr id="12" name="Picture 11">
            <a:extLst>
              <a:ext uri="{FF2B5EF4-FFF2-40B4-BE49-F238E27FC236}">
                <a16:creationId xmlns:a16="http://schemas.microsoft.com/office/drawing/2014/main" id="{CBF2317A-16CE-480B-A5D1-9E072EA123FE}"/>
              </a:ext>
            </a:extLst>
          </p:cNvPr>
          <p:cNvPicPr>
            <a:picLocks noChangeAspect="1"/>
          </p:cNvPicPr>
          <p:nvPr/>
        </p:nvPicPr>
        <p:blipFill>
          <a:blip r:embed="rId6"/>
          <a:stretch>
            <a:fillRect/>
          </a:stretch>
        </p:blipFill>
        <p:spPr>
          <a:xfrm>
            <a:off x="8135551" y="3846003"/>
            <a:ext cx="3926164" cy="2425983"/>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fontScale="90000"/>
          </a:bodyPr>
          <a:lstStyle/>
          <a:p>
            <a:r>
              <a:rPr lang="en-US" sz="2400" dirty="0"/>
              <a:t>Safety Summary   </a:t>
            </a:r>
            <a:br>
              <a:rPr lang="en-US" sz="2400" dirty="0"/>
            </a:br>
            <a:r>
              <a:rPr lang="en-US" sz="1800" i="1" dirty="0"/>
              <a:t>Staff and Student Incidents</a:t>
            </a:r>
          </a:p>
        </p:txBody>
      </p:sp>
      <p:sp>
        <p:nvSpPr>
          <p:cNvPr id="4" name="Rectangle 3"/>
          <p:cNvSpPr/>
          <p:nvPr/>
        </p:nvSpPr>
        <p:spPr>
          <a:xfrm>
            <a:off x="620261" y="1088504"/>
            <a:ext cx="9525000" cy="5355312"/>
          </a:xfrm>
          <a:prstGeom prst="rect">
            <a:avLst/>
          </a:prstGeom>
        </p:spPr>
        <p:txBody>
          <a:bodyPr wrap="square">
            <a:spAutoFit/>
          </a:bodyPr>
          <a:lstStyle/>
          <a:p>
            <a:r>
              <a:rPr lang="en-US" u="sng" dirty="0"/>
              <a:t>Staff Accidents/Incidents - 2 </a:t>
            </a:r>
          </a:p>
          <a:p>
            <a:endParaRPr lang="en-US" u="sng" dirty="0"/>
          </a:p>
          <a:p>
            <a:pPr lvl="1"/>
            <a:r>
              <a:rPr lang="en-US" dirty="0"/>
              <a:t>CES* - Employee tripped on doorstop while directing student to bus - sprain left hand.</a:t>
            </a:r>
          </a:p>
          <a:p>
            <a:pPr lvl="1"/>
            <a:r>
              <a:rPr lang="en-US" dirty="0"/>
              <a:t>Yale - Escalated student kicked employee multiple times in back - strain.</a:t>
            </a:r>
          </a:p>
          <a:p>
            <a:pPr lvl="1"/>
            <a:endParaRPr lang="en-US" u="sng" dirty="0"/>
          </a:p>
          <a:p>
            <a:r>
              <a:rPr lang="en-US" u="sng" dirty="0"/>
              <a:t>Student Accidents/Injuries - 2 </a:t>
            </a:r>
          </a:p>
          <a:p>
            <a:endParaRPr lang="en-US" u="sng" dirty="0"/>
          </a:p>
          <a:p>
            <a:pPr lvl="1"/>
            <a:r>
              <a:rPr lang="en-US" dirty="0"/>
              <a:t>CES - Student running, tripped on shoe - chipped front tooth, scraped hands.</a:t>
            </a:r>
          </a:p>
          <a:p>
            <a:pPr lvl="1"/>
            <a:r>
              <a:rPr lang="en-US" dirty="0"/>
              <a:t>WMS – Student was struck in head by small kickball - student was picked up by parent.</a:t>
            </a:r>
          </a:p>
          <a:p>
            <a:endParaRPr lang="en-US" u="sng" dirty="0"/>
          </a:p>
          <a:p>
            <a:r>
              <a:rPr lang="en-US" dirty="0"/>
              <a:t>*We have had several minor injuries/near misses from these door post. I have given direction to maintenance to remove these at CES and WMS (requires grinding and cutting). If an exterior door needs to be propped open, we will add a doorstop on the door instead of having a post sticking out of the ground, eliminating this trip hazard.</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102194</TotalTime>
  <Words>528</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Woodland Public Schools</vt:lpstr>
      <vt:lpstr>Facilities Report </vt:lpstr>
      <vt:lpstr>Facilities Report  Continued </vt:lpstr>
      <vt:lpstr>FACILITY CHARTS – POWER COST AND WORK ORDER STATUS</vt:lpstr>
      <vt:lpstr>FACILITY CHARTS - WATER USAGE WHS, NFES, WMS, CES</vt:lpstr>
      <vt:lpstr>Safety Summary    Staff and Student Incidents</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775</cp:revision>
  <cp:lastPrinted>2022-05-19T16:04:31Z</cp:lastPrinted>
  <dcterms:created xsi:type="dcterms:W3CDTF">2016-04-19T23:51:26Z</dcterms:created>
  <dcterms:modified xsi:type="dcterms:W3CDTF">2022-05-19T18:07:51Z</dcterms:modified>
</cp:coreProperties>
</file>