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63" r:id="rId5"/>
    <p:sldId id="264" r:id="rId6"/>
    <p:sldId id="275" r:id="rId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90" autoAdjust="0"/>
    <p:restoredTop sz="94660"/>
  </p:normalViewPr>
  <p:slideViewPr>
    <p:cSldViewPr snapToGrid="0">
      <p:cViewPr varScale="1">
        <p:scale>
          <a:sx n="114" d="100"/>
          <a:sy n="114" d="100"/>
        </p:scale>
        <p:origin x="90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AEB2B2-775A-498D-96BD-240F894F7D48}" type="datetimeFigureOut">
              <a:rPr lang="en-US" smtClean="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AEB2B2-775A-498D-96BD-240F894F7D48}" type="datetimeFigureOut">
              <a:rPr lang="en-US" smtClean="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AEB2B2-775A-498D-96BD-240F894F7D48}" type="datetimeFigureOut">
              <a:rPr lang="en-US" smtClean="0"/>
              <a:t>2/16/2022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AEB2B2-775A-498D-96BD-240F894F7D48}" type="datetimeFigureOut">
              <a:rPr lang="en-US" smtClean="0"/>
              <a:t>2/16/2022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2/16/2022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2/16/2022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dirty="0"/>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normAutofit/>
          </a:bodyPr>
          <a:lstStyle/>
          <a:p>
            <a:r>
              <a:rPr lang="en-US" sz="5000" b="1" i="1" dirty="0">
                <a:solidFill>
                  <a:schemeClr val="accent6">
                    <a:lumMod val="75000"/>
                  </a:schemeClr>
                </a:solidFill>
              </a:rPr>
              <a:t>Woodland Public Schools</a:t>
            </a:r>
          </a:p>
        </p:txBody>
      </p:sp>
      <p:sp>
        <p:nvSpPr>
          <p:cNvPr id="3" name="Subtitle 2"/>
          <p:cNvSpPr>
            <a:spLocks noGrp="1"/>
          </p:cNvSpPr>
          <p:nvPr>
            <p:ph type="subTitle" idx="1"/>
          </p:nvPr>
        </p:nvSpPr>
        <p:spPr>
          <a:xfrm>
            <a:off x="1388260" y="3222171"/>
            <a:ext cx="9144000" cy="1538515"/>
          </a:xfrm>
        </p:spPr>
        <p:txBody>
          <a:bodyPr>
            <a:normAutofit/>
          </a:bodyPr>
          <a:lstStyle/>
          <a:p>
            <a:r>
              <a:rPr lang="en-US" sz="3200" dirty="0">
                <a:solidFill>
                  <a:schemeClr val="accent6">
                    <a:lumMod val="75000"/>
                  </a:schemeClr>
                </a:solidFill>
              </a:rPr>
              <a:t>Facilities and Safety Report</a:t>
            </a:r>
          </a:p>
          <a:p>
            <a:r>
              <a:rPr lang="en-US" sz="3200" dirty="0">
                <a:solidFill>
                  <a:schemeClr val="accent6">
                    <a:lumMod val="75000"/>
                  </a:schemeClr>
                </a:solidFill>
              </a:rPr>
              <a:t>January 2022</a:t>
            </a:r>
          </a:p>
        </p:txBody>
      </p:sp>
    </p:spTree>
    <p:extLst>
      <p:ext uri="{BB962C8B-B14F-4D97-AF65-F5344CB8AC3E}">
        <p14:creationId xmlns:p14="http://schemas.microsoft.com/office/powerpoint/2010/main" val="11562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3287-C453-457B-8CB4-8DCCF3674F2E}"/>
              </a:ext>
            </a:extLst>
          </p:cNvPr>
          <p:cNvSpPr>
            <a:spLocks noGrp="1"/>
          </p:cNvSpPr>
          <p:nvPr>
            <p:ph type="title"/>
          </p:nvPr>
        </p:nvSpPr>
        <p:spPr>
          <a:xfrm>
            <a:off x="130030" y="130233"/>
            <a:ext cx="10515600" cy="549275"/>
          </a:xfrm>
        </p:spPr>
        <p:txBody>
          <a:bodyPr>
            <a:normAutofit/>
          </a:bodyPr>
          <a:lstStyle/>
          <a:p>
            <a:r>
              <a:rPr lang="en-US" sz="2800" i="1" u="sng" dirty="0"/>
              <a:t>Facilities Report </a:t>
            </a:r>
          </a:p>
        </p:txBody>
      </p:sp>
      <p:sp>
        <p:nvSpPr>
          <p:cNvPr id="3" name="TextBox 2">
            <a:extLst>
              <a:ext uri="{FF2B5EF4-FFF2-40B4-BE49-F238E27FC236}">
                <a16:creationId xmlns:a16="http://schemas.microsoft.com/office/drawing/2014/main" id="{02FC08E9-17F6-499E-9AE8-5B8EF480BF30}"/>
              </a:ext>
            </a:extLst>
          </p:cNvPr>
          <p:cNvSpPr txBox="1"/>
          <p:nvPr/>
        </p:nvSpPr>
        <p:spPr>
          <a:xfrm>
            <a:off x="378283" y="849235"/>
            <a:ext cx="11037903" cy="7386638"/>
          </a:xfrm>
          <a:prstGeom prst="rect">
            <a:avLst/>
          </a:prstGeom>
          <a:noFill/>
        </p:spPr>
        <p:txBody>
          <a:bodyPr wrap="square" rtlCol="0">
            <a:spAutoFit/>
          </a:bodyPr>
          <a:lstStyle/>
          <a:p>
            <a:pPr marL="285750" indent="-285750">
              <a:buFont typeface="Arial" panose="020B0604020202020204" pitchFamily="34" charset="0"/>
              <a:buChar char="•"/>
            </a:pPr>
            <a:r>
              <a:rPr lang="en-US" sz="1600" dirty="0"/>
              <a:t>ShakeAlert - The Pacific Northwest Seismic Network is a collaboration between the University of Washington, the University of Oregon, and the United States Geological Survey. They are developing and implementing the ShakeAlert Earthquake Early Warning system to immediately warn the public when a damaging earthquake starts to occur. The system rapidly detects a strong earthquake using the nearest sensors, determines the magnitude and location, and immediately sends out an alert before the destructive shaking has time to reach most of the public. This provides up to tens of seconds of warning before intense shaking hits, allowing people to take cover, drivers to pull over, tunnels and drawbridges to stop traffic, hospitals to pause surgeries, and gas valves to close. WSD volunteered to be part of this program, and our unit was installed at NFES during the holiday shutdown in late December.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HVAC Upgrades -We are waiting on the final revised proposal from Trane, and then we are ready to submit to OSPI for the HVAC upgrades. This project has many facets including, infection control, filtering improvements, environmental mitigation, asset reliability and outside air enhancements. The bulk of the equipment upgrades will occur at WMS and the Yale school with, essentially, a complete replacement of the existing equipment. All of the schools will also receive equipment to clean and purify classroom air streams.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Staffing Issues – The last facility report emphasized the struggle we had filling vacancies in our department. In the last few months, we have added some incredible new employees to our team that are already showing great potential in the execution of their duties. We are very excited to welcome Karissa, Lee, John, Jimmy, and Richard to our team! Further complicating our custodial shortage, we have also been without our maintenance technician for eight (8) weeks. Daniel Blottenberger is subbing in this position and has been doing a phenomenal job keeping up with District work orders and maintenance tasks around the District with the help of the entire team. </a:t>
            </a:r>
          </a:p>
          <a:p>
            <a:pPr marL="285750" indent="-285750">
              <a:buFont typeface="Arial" panose="020B0604020202020204" pitchFamily="34" charset="0"/>
              <a:buChar char="•"/>
            </a:pPr>
            <a:endParaRPr lang="en-US" sz="1700" dirty="0"/>
          </a:p>
          <a:p>
            <a:pPr lvl="1"/>
            <a:endParaRPr lang="en-US" sz="1700" dirty="0"/>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endParaRPr lang="en-US" sz="1700" dirty="0"/>
          </a:p>
          <a:p>
            <a:endParaRPr lang="en-US" sz="1700" dirty="0"/>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0550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D3D92C-0F31-4CC1-BA96-132C6AD430F2}"/>
              </a:ext>
            </a:extLst>
          </p:cNvPr>
          <p:cNvSpPr>
            <a:spLocks noGrp="1"/>
          </p:cNvSpPr>
          <p:nvPr>
            <p:ph sz="half" idx="1"/>
          </p:nvPr>
        </p:nvSpPr>
        <p:spPr>
          <a:xfrm>
            <a:off x="276137" y="1137727"/>
            <a:ext cx="10822497" cy="4510037"/>
          </a:xfrm>
        </p:spPr>
        <p:txBody>
          <a:bodyPr>
            <a:noAutofit/>
          </a:bodyPr>
          <a:lstStyle/>
          <a:p>
            <a:pPr marL="285750" indent="-285750"/>
            <a:r>
              <a:rPr lang="en-US" sz="1700" dirty="0"/>
              <a:t>Final repairs were made to the Business Portable and only exterior paint remains. All of the support blocks were  aligned, doors trued up, exterior framing and siding were replaced, and a section of the ADA access ramp that was heavily damaged was also replaced. </a:t>
            </a:r>
          </a:p>
          <a:p>
            <a:pPr marL="0" indent="0">
              <a:buNone/>
            </a:pPr>
            <a:endParaRPr lang="en-US" sz="1700" dirty="0"/>
          </a:p>
          <a:p>
            <a:pPr marL="285750" indent="-285750">
              <a:spcBef>
                <a:spcPts val="0"/>
              </a:spcBef>
            </a:pPr>
            <a:r>
              <a:rPr lang="en-US" sz="1700" dirty="0"/>
              <a:t>Last but certainly not least…..we are very excited to see the COVID infection rates continue to fall. As the infection rates fall, we will evaluate the restrictions and work with local, state and federal agencies in removing these restrictions as soon as it is safe to do so.  We are all looking forward to a more “normal” school setting.  Some of these restrictions include:</a:t>
            </a:r>
          </a:p>
          <a:p>
            <a:pPr marL="285750" indent="-285750">
              <a:spcBef>
                <a:spcPts val="0"/>
              </a:spcBef>
            </a:pPr>
            <a:endParaRPr lang="en-US" sz="1700" dirty="0"/>
          </a:p>
          <a:p>
            <a:pPr marL="742950" lvl="1" indent="-285750">
              <a:spcBef>
                <a:spcPts val="0"/>
              </a:spcBef>
            </a:pPr>
            <a:r>
              <a:rPr lang="en-US" sz="1800" dirty="0"/>
              <a:t>Attestations </a:t>
            </a:r>
          </a:p>
          <a:p>
            <a:pPr marL="742950" lvl="1" indent="-285750">
              <a:spcBef>
                <a:spcPts val="0"/>
              </a:spcBef>
            </a:pPr>
            <a:r>
              <a:rPr lang="en-US" sz="1800" dirty="0"/>
              <a:t>Lunchroom seating </a:t>
            </a:r>
          </a:p>
          <a:p>
            <a:pPr marL="742950" lvl="1" indent="-285750">
              <a:spcBef>
                <a:spcPts val="0"/>
              </a:spcBef>
            </a:pPr>
            <a:r>
              <a:rPr lang="en-US" sz="1800" dirty="0"/>
              <a:t>Physical distancing </a:t>
            </a:r>
          </a:p>
          <a:p>
            <a:pPr marL="742950" lvl="1" indent="-285750">
              <a:spcBef>
                <a:spcPts val="0"/>
              </a:spcBef>
            </a:pPr>
            <a:r>
              <a:rPr lang="en-US" sz="1800" dirty="0"/>
              <a:t>Masks and shields </a:t>
            </a:r>
          </a:p>
          <a:p>
            <a:pPr marL="742950" lvl="1" indent="-285750">
              <a:spcBef>
                <a:spcPts val="0"/>
              </a:spcBef>
            </a:pPr>
            <a:r>
              <a:rPr lang="en-US" sz="1800" dirty="0"/>
              <a:t>Sports restrictions</a:t>
            </a:r>
          </a:p>
          <a:p>
            <a:pPr marL="742950" lvl="1" indent="-285750">
              <a:spcBef>
                <a:spcPts val="0"/>
              </a:spcBef>
            </a:pPr>
            <a:r>
              <a:rPr lang="en-US" sz="1800" dirty="0"/>
              <a:t>Drinking fountains</a:t>
            </a:r>
          </a:p>
          <a:p>
            <a:pPr marL="742950" lvl="1" indent="-285750">
              <a:spcBef>
                <a:spcPts val="0"/>
              </a:spcBef>
            </a:pPr>
            <a:r>
              <a:rPr lang="en-US" sz="1800" dirty="0"/>
              <a:t>Additional cleaning </a:t>
            </a:r>
          </a:p>
          <a:p>
            <a:pPr marL="742950" lvl="1" indent="-285750">
              <a:spcBef>
                <a:spcPts val="0"/>
              </a:spcBef>
            </a:pPr>
            <a:r>
              <a:rPr lang="en-US" sz="1800" dirty="0"/>
              <a:t>Locker usage</a:t>
            </a:r>
          </a:p>
          <a:p>
            <a:pPr marL="742950" lvl="1" indent="-285750">
              <a:spcBef>
                <a:spcPts val="0"/>
              </a:spcBef>
            </a:pPr>
            <a:r>
              <a:rPr lang="en-US" sz="1800" dirty="0"/>
              <a:t>Classroom arrangements     </a:t>
            </a:r>
          </a:p>
          <a:p>
            <a:endParaRPr lang="en-US" sz="1200" dirty="0"/>
          </a:p>
        </p:txBody>
      </p:sp>
      <p:sp>
        <p:nvSpPr>
          <p:cNvPr id="5" name="Title 1">
            <a:extLst>
              <a:ext uri="{FF2B5EF4-FFF2-40B4-BE49-F238E27FC236}">
                <a16:creationId xmlns:a16="http://schemas.microsoft.com/office/drawing/2014/main" id="{0C3355D3-DEA0-4022-BC9C-73C33FED801C}"/>
              </a:ext>
            </a:extLst>
          </p:cNvPr>
          <p:cNvSpPr>
            <a:spLocks noGrp="1"/>
          </p:cNvSpPr>
          <p:nvPr>
            <p:ph type="title"/>
          </p:nvPr>
        </p:nvSpPr>
        <p:spPr>
          <a:xfrm>
            <a:off x="130030" y="130233"/>
            <a:ext cx="10515600" cy="549275"/>
          </a:xfrm>
        </p:spPr>
        <p:txBody>
          <a:bodyPr>
            <a:normAutofit/>
          </a:bodyPr>
          <a:lstStyle/>
          <a:p>
            <a:r>
              <a:rPr lang="en-US" sz="2800" i="1" u="sng" dirty="0"/>
              <a:t>Facilities Report continued </a:t>
            </a:r>
          </a:p>
        </p:txBody>
      </p:sp>
    </p:spTree>
    <p:extLst>
      <p:ext uri="{BB962C8B-B14F-4D97-AF65-F5344CB8AC3E}">
        <p14:creationId xmlns:p14="http://schemas.microsoft.com/office/powerpoint/2010/main" val="1292165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288443"/>
            <a:ext cx="10515600" cy="626548"/>
          </a:xfrm>
        </p:spPr>
        <p:txBody>
          <a:bodyPr>
            <a:normAutofit/>
          </a:bodyPr>
          <a:lstStyle/>
          <a:p>
            <a:r>
              <a:rPr lang="en-US" sz="2800" b="1" dirty="0"/>
              <a:t>FACILITY CHARTS – </a:t>
            </a:r>
            <a:r>
              <a:rPr lang="en-US" sz="2400" i="1" dirty="0"/>
              <a:t>POWER COST AND WORK ORDER STATUS</a:t>
            </a:r>
          </a:p>
        </p:txBody>
      </p:sp>
      <p:pic>
        <p:nvPicPr>
          <p:cNvPr id="3" name="Picture 2">
            <a:extLst>
              <a:ext uri="{FF2B5EF4-FFF2-40B4-BE49-F238E27FC236}">
                <a16:creationId xmlns:a16="http://schemas.microsoft.com/office/drawing/2014/main" id="{B1AF0BCA-0ABB-4396-B879-3CCD47E7A230}"/>
              </a:ext>
            </a:extLst>
          </p:cNvPr>
          <p:cNvPicPr>
            <a:picLocks noChangeAspect="1"/>
          </p:cNvPicPr>
          <p:nvPr/>
        </p:nvPicPr>
        <p:blipFill>
          <a:blip r:embed="rId2"/>
          <a:stretch>
            <a:fillRect/>
          </a:stretch>
        </p:blipFill>
        <p:spPr>
          <a:xfrm>
            <a:off x="228050" y="1037951"/>
            <a:ext cx="6475882" cy="4700120"/>
          </a:xfrm>
          <a:prstGeom prst="rect">
            <a:avLst/>
          </a:prstGeom>
        </p:spPr>
      </p:pic>
      <p:pic>
        <p:nvPicPr>
          <p:cNvPr id="7" name="Picture 6">
            <a:extLst>
              <a:ext uri="{FF2B5EF4-FFF2-40B4-BE49-F238E27FC236}">
                <a16:creationId xmlns:a16="http://schemas.microsoft.com/office/drawing/2014/main" id="{183D165C-DA24-4A59-86C0-7C5D29F6C4DA}"/>
              </a:ext>
            </a:extLst>
          </p:cNvPr>
          <p:cNvPicPr>
            <a:picLocks noChangeAspect="1"/>
          </p:cNvPicPr>
          <p:nvPr/>
        </p:nvPicPr>
        <p:blipFill>
          <a:blip r:embed="rId3"/>
          <a:stretch>
            <a:fillRect/>
          </a:stretch>
        </p:blipFill>
        <p:spPr>
          <a:xfrm>
            <a:off x="6790870" y="1866727"/>
            <a:ext cx="5173081" cy="2990499"/>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281" y="207200"/>
            <a:ext cx="10515600" cy="626548"/>
          </a:xfrm>
        </p:spPr>
        <p:txBody>
          <a:bodyPr>
            <a:noAutofit/>
          </a:bodyPr>
          <a:lstStyle/>
          <a:p>
            <a:r>
              <a:rPr lang="en-US" sz="2000" b="1" dirty="0"/>
              <a:t>FACILITY CHARTS WATER USAGE</a:t>
            </a:r>
            <a:br>
              <a:rPr lang="en-US" sz="2000" b="1" dirty="0"/>
            </a:br>
            <a:r>
              <a:rPr lang="en-US" sz="2000" i="1" dirty="0"/>
              <a:t>WHS, NFES, WMS, CES</a:t>
            </a:r>
          </a:p>
        </p:txBody>
      </p:sp>
      <p:sp>
        <p:nvSpPr>
          <p:cNvPr id="3" name="TextBox 2"/>
          <p:cNvSpPr txBox="1"/>
          <p:nvPr/>
        </p:nvSpPr>
        <p:spPr>
          <a:xfrm>
            <a:off x="4311768" y="3368950"/>
            <a:ext cx="3509183" cy="954107"/>
          </a:xfrm>
          <a:prstGeom prst="rect">
            <a:avLst/>
          </a:prstGeom>
          <a:noFill/>
          <a:ln>
            <a:solidFill>
              <a:schemeClr val="bg1">
                <a:lumMod val="65000"/>
              </a:schemeClr>
            </a:solidFill>
          </a:ln>
        </p:spPr>
        <p:txBody>
          <a:bodyPr wrap="square" rtlCol="0">
            <a:spAutoFit/>
          </a:bodyPr>
          <a:lstStyle/>
          <a:p>
            <a:pPr algn="ctr"/>
            <a:r>
              <a:rPr lang="en-US" sz="1400" i="1" u="sng" dirty="0"/>
              <a:t>Note</a:t>
            </a:r>
          </a:p>
          <a:p>
            <a:pPr algn="ctr"/>
            <a:r>
              <a:rPr lang="en-US" sz="1400" i="1" dirty="0"/>
              <a:t>Water charts are updated every two</a:t>
            </a:r>
          </a:p>
          <a:p>
            <a:pPr algn="ctr"/>
            <a:r>
              <a:rPr lang="en-US" sz="1400" i="1" dirty="0"/>
              <a:t>months. Next update to these charts in the March 2022 report</a:t>
            </a:r>
          </a:p>
        </p:txBody>
      </p:sp>
      <p:sp>
        <p:nvSpPr>
          <p:cNvPr id="13" name="TextBox 12"/>
          <p:cNvSpPr txBox="1"/>
          <p:nvPr/>
        </p:nvSpPr>
        <p:spPr>
          <a:xfrm flipH="1">
            <a:off x="4390177" y="4388221"/>
            <a:ext cx="3411645" cy="1815882"/>
          </a:xfrm>
          <a:prstGeom prst="rect">
            <a:avLst/>
          </a:prstGeom>
          <a:noFill/>
        </p:spPr>
        <p:txBody>
          <a:bodyPr wrap="square" rtlCol="0">
            <a:spAutoFit/>
          </a:bodyPr>
          <a:lstStyle/>
          <a:p>
            <a:pPr algn="ctr"/>
            <a:r>
              <a:rPr lang="en-US" sz="1600" i="1" dirty="0"/>
              <a:t>The WMS chart includes the following 7 meters: 755 Park high and low flow, BO and Team High, PIT house, bus barn, athletic field and DO. All of these meters are totaled on the WMS graph, but each data point is recorded separately to aid in identifying leaks. </a:t>
            </a:r>
          </a:p>
        </p:txBody>
      </p:sp>
      <p:pic>
        <p:nvPicPr>
          <p:cNvPr id="11" name="Picture 10">
            <a:extLst>
              <a:ext uri="{FF2B5EF4-FFF2-40B4-BE49-F238E27FC236}">
                <a16:creationId xmlns:a16="http://schemas.microsoft.com/office/drawing/2014/main" id="{F26677EA-4402-494B-B3AA-BCD05EF68142}"/>
              </a:ext>
            </a:extLst>
          </p:cNvPr>
          <p:cNvPicPr>
            <a:picLocks noChangeAspect="1"/>
          </p:cNvPicPr>
          <p:nvPr/>
        </p:nvPicPr>
        <p:blipFill>
          <a:blip r:embed="rId2"/>
          <a:stretch>
            <a:fillRect/>
          </a:stretch>
        </p:blipFill>
        <p:spPr>
          <a:xfrm>
            <a:off x="8026394" y="3846004"/>
            <a:ext cx="3586018" cy="2425984"/>
          </a:xfrm>
          <a:prstGeom prst="rect">
            <a:avLst/>
          </a:prstGeom>
        </p:spPr>
      </p:pic>
      <p:pic>
        <p:nvPicPr>
          <p:cNvPr id="7" name="Picture 6">
            <a:extLst>
              <a:ext uri="{FF2B5EF4-FFF2-40B4-BE49-F238E27FC236}">
                <a16:creationId xmlns:a16="http://schemas.microsoft.com/office/drawing/2014/main" id="{F6F23709-68E2-4280-BC36-B3885A7B0631}"/>
              </a:ext>
            </a:extLst>
          </p:cNvPr>
          <p:cNvPicPr>
            <a:picLocks noChangeAspect="1"/>
          </p:cNvPicPr>
          <p:nvPr/>
        </p:nvPicPr>
        <p:blipFill>
          <a:blip r:embed="rId3"/>
          <a:stretch>
            <a:fillRect/>
          </a:stretch>
        </p:blipFill>
        <p:spPr>
          <a:xfrm>
            <a:off x="120395" y="986295"/>
            <a:ext cx="3883489" cy="2539804"/>
          </a:xfrm>
          <a:prstGeom prst="rect">
            <a:avLst/>
          </a:prstGeom>
        </p:spPr>
      </p:pic>
      <p:pic>
        <p:nvPicPr>
          <p:cNvPr id="8" name="Picture 7">
            <a:extLst>
              <a:ext uri="{FF2B5EF4-FFF2-40B4-BE49-F238E27FC236}">
                <a16:creationId xmlns:a16="http://schemas.microsoft.com/office/drawing/2014/main" id="{CAB3985F-59D1-45E7-BB23-4960A82E20ED}"/>
              </a:ext>
            </a:extLst>
          </p:cNvPr>
          <p:cNvPicPr>
            <a:picLocks noChangeAspect="1"/>
          </p:cNvPicPr>
          <p:nvPr/>
        </p:nvPicPr>
        <p:blipFill>
          <a:blip r:embed="rId4"/>
          <a:stretch>
            <a:fillRect/>
          </a:stretch>
        </p:blipFill>
        <p:spPr>
          <a:xfrm>
            <a:off x="120395" y="3846004"/>
            <a:ext cx="3883488" cy="2425984"/>
          </a:xfrm>
          <a:prstGeom prst="rect">
            <a:avLst/>
          </a:prstGeom>
        </p:spPr>
      </p:pic>
      <p:pic>
        <p:nvPicPr>
          <p:cNvPr id="10" name="Picture 9">
            <a:extLst>
              <a:ext uri="{FF2B5EF4-FFF2-40B4-BE49-F238E27FC236}">
                <a16:creationId xmlns:a16="http://schemas.microsoft.com/office/drawing/2014/main" id="{0E6C04B4-1A3A-4384-946B-B4620583ED19}"/>
              </a:ext>
            </a:extLst>
          </p:cNvPr>
          <p:cNvPicPr>
            <a:picLocks noChangeAspect="1"/>
          </p:cNvPicPr>
          <p:nvPr/>
        </p:nvPicPr>
        <p:blipFill>
          <a:blip r:embed="rId5"/>
          <a:stretch>
            <a:fillRect/>
          </a:stretch>
        </p:blipFill>
        <p:spPr>
          <a:xfrm>
            <a:off x="4106326" y="653897"/>
            <a:ext cx="3920068" cy="2539804"/>
          </a:xfrm>
          <a:prstGeom prst="rect">
            <a:avLst/>
          </a:prstGeom>
        </p:spPr>
      </p:pic>
      <p:pic>
        <p:nvPicPr>
          <p:cNvPr id="12" name="Picture 11">
            <a:extLst>
              <a:ext uri="{FF2B5EF4-FFF2-40B4-BE49-F238E27FC236}">
                <a16:creationId xmlns:a16="http://schemas.microsoft.com/office/drawing/2014/main" id="{5D75333C-CB2F-408F-ABCD-DE2CA91AD138}"/>
              </a:ext>
            </a:extLst>
          </p:cNvPr>
          <p:cNvPicPr>
            <a:picLocks noChangeAspect="1"/>
          </p:cNvPicPr>
          <p:nvPr/>
        </p:nvPicPr>
        <p:blipFill>
          <a:blip r:embed="rId6"/>
          <a:stretch>
            <a:fillRect/>
          </a:stretch>
        </p:blipFill>
        <p:spPr>
          <a:xfrm>
            <a:off x="8128836" y="966149"/>
            <a:ext cx="3770737" cy="2559950"/>
          </a:xfrm>
          <a:prstGeom prst="rect">
            <a:avLst/>
          </a:prstGeom>
        </p:spPr>
      </p:pic>
    </p:spTree>
    <p:extLst>
      <p:ext uri="{BB962C8B-B14F-4D97-AF65-F5344CB8AC3E}">
        <p14:creationId xmlns:p14="http://schemas.microsoft.com/office/powerpoint/2010/main" val="169595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3074" y="270690"/>
            <a:ext cx="10515600" cy="576649"/>
          </a:xfrm>
        </p:spPr>
        <p:txBody>
          <a:bodyPr>
            <a:normAutofit/>
          </a:bodyPr>
          <a:lstStyle/>
          <a:p>
            <a:r>
              <a:rPr lang="en-US" sz="2400" dirty="0"/>
              <a:t>Safety Summary     </a:t>
            </a:r>
          </a:p>
        </p:txBody>
      </p:sp>
      <p:sp>
        <p:nvSpPr>
          <p:cNvPr id="4" name="Rectangle 3"/>
          <p:cNvSpPr/>
          <p:nvPr/>
        </p:nvSpPr>
        <p:spPr>
          <a:xfrm>
            <a:off x="620261" y="1197561"/>
            <a:ext cx="9525000" cy="2308324"/>
          </a:xfrm>
          <a:prstGeom prst="rect">
            <a:avLst/>
          </a:prstGeom>
        </p:spPr>
        <p:txBody>
          <a:bodyPr wrap="square">
            <a:spAutoFit/>
          </a:bodyPr>
          <a:lstStyle/>
          <a:p>
            <a:r>
              <a:rPr lang="en-US" sz="1600" u="sng" dirty="0"/>
              <a:t>Staff Accidents/Incidents </a:t>
            </a:r>
          </a:p>
          <a:p>
            <a:r>
              <a:rPr lang="en-US" sz="1600" dirty="0"/>
              <a:t>WMS – Employee slipped on ramp at trash can, hit head on ramp, bruise. </a:t>
            </a:r>
          </a:p>
          <a:p>
            <a:r>
              <a:rPr lang="en-US" sz="1600" dirty="0"/>
              <a:t>WMS – COVID outbreak in classroom, entire classroom quarantined. </a:t>
            </a:r>
          </a:p>
          <a:p>
            <a:r>
              <a:rPr lang="en-US" sz="1600" dirty="0"/>
              <a:t>NFES – Employee tripped over student bench, bruised leg.</a:t>
            </a:r>
          </a:p>
          <a:p>
            <a:r>
              <a:rPr lang="en-US" sz="1600" dirty="0"/>
              <a:t>CES – Employee strained back moving tables. </a:t>
            </a:r>
          </a:p>
          <a:p>
            <a:endParaRPr lang="en-US" sz="1600" u="sng" dirty="0"/>
          </a:p>
          <a:p>
            <a:r>
              <a:rPr lang="en-US" sz="1600" u="sng" dirty="0"/>
              <a:t>Student Accidents/Injuries  </a:t>
            </a:r>
          </a:p>
          <a:p>
            <a:r>
              <a:rPr lang="en-US" sz="1600" dirty="0"/>
              <a:t>NFES – Student swinging on bar, </a:t>
            </a:r>
            <a:r>
              <a:rPr lang="en-US" sz="1600"/>
              <a:t>hit chest, </a:t>
            </a:r>
            <a:r>
              <a:rPr lang="en-US" sz="1600" dirty="0"/>
              <a:t>pain in both arms.</a:t>
            </a:r>
          </a:p>
          <a:p>
            <a:endParaRPr lang="en-US" sz="1600" dirty="0"/>
          </a:p>
        </p:txBody>
      </p:sp>
    </p:spTree>
    <p:extLst>
      <p:ext uri="{BB962C8B-B14F-4D97-AF65-F5344CB8AC3E}">
        <p14:creationId xmlns:p14="http://schemas.microsoft.com/office/powerpoint/2010/main" val="1695061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93564</TotalTime>
  <Words>694</Words>
  <Application>Microsoft Office PowerPoint</Application>
  <PresentationFormat>Widescreen</PresentationFormat>
  <Paragraphs>44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Woodland Public Schools</vt:lpstr>
      <vt:lpstr>Facilities Report </vt:lpstr>
      <vt:lpstr>Facilities Report continued </vt:lpstr>
      <vt:lpstr>FACILITY CHARTS – POWER COST AND WORK ORDER STATUS</vt:lpstr>
      <vt:lpstr>FACILITY CHARTS WATER USAGE WHS, NFES, WMS, CES</vt:lpstr>
      <vt:lpstr>Safety Summary     </vt:lpstr>
    </vt:vector>
  </TitlesOfParts>
  <Company>Woodland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Galloway, Nicole</cp:lastModifiedBy>
  <cp:revision>718</cp:revision>
  <cp:lastPrinted>2019-10-23T16:17:44Z</cp:lastPrinted>
  <dcterms:created xsi:type="dcterms:W3CDTF">2016-04-19T23:51:26Z</dcterms:created>
  <dcterms:modified xsi:type="dcterms:W3CDTF">2022-02-16T16:11:27Z</dcterms:modified>
</cp:coreProperties>
</file>