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6" r:id="rId2"/>
    <p:sldId id="260" r:id="rId3"/>
    <p:sldId id="292" r:id="rId4"/>
    <p:sldId id="265" r:id="rId5"/>
    <p:sldId id="266" r:id="rId6"/>
    <p:sldId id="270" r:id="rId7"/>
    <p:sldId id="293" r:id="rId8"/>
  </p:sldIdLst>
  <p:sldSz cx="9144000" cy="6858000" type="screen4x3"/>
  <p:notesSz cx="7315200" cy="96012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841366B7-6819-1A41-9FC8-A585E3FD77EC}">
          <p14:sldIdLst>
            <p14:sldId id="256"/>
            <p14:sldId id="260"/>
            <p14:sldId id="292"/>
            <p14:sldId id="265"/>
            <p14:sldId id="266"/>
            <p14:sldId id="270"/>
            <p14:sldId id="293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02926"/>
    <a:srgbClr val="D8D8D6"/>
    <a:srgbClr val="182840"/>
    <a:srgbClr val="20B14C"/>
    <a:srgbClr val="E5604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553"/>
    <p:restoredTop sz="94650"/>
  </p:normalViewPr>
  <p:slideViewPr>
    <p:cSldViewPr snapToGrid="0" snapToObjects="1">
      <p:cViewPr varScale="1">
        <p:scale>
          <a:sx n="84" d="100"/>
          <a:sy n="84" d="100"/>
        </p:scale>
        <p:origin x="751" y="45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 snapToObjects="1">
      <p:cViewPr varScale="1">
        <p:scale>
          <a:sx n="99" d="100"/>
          <a:sy n="99" d="100"/>
        </p:scale>
        <p:origin x="3064" y="18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6CF2B233-2673-CA4A-8584-40FE459E6A67}" type="datetimeFigureOut">
              <a:rPr lang="en-US" smtClean="0"/>
              <a:t>1/20/2022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1A4C8A70-82BE-BC43-B58C-26EEBE9937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049316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39AF8696-3AB0-314B-875C-05FD3E0214C8}" type="datetimeFigureOut">
              <a:rPr lang="en-US" smtClean="0"/>
              <a:t>1/20/2022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97013" y="1200150"/>
            <a:ext cx="4321175" cy="3240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620577"/>
            <a:ext cx="5852160" cy="3780473"/>
          </a:xfrm>
          <a:prstGeom prst="rect">
            <a:avLst/>
          </a:prstGeom>
        </p:spPr>
        <p:txBody>
          <a:bodyPr vert="horz" lIns="96661" tIns="48331" rIns="96661" bIns="48331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01537675-5E8B-7443-84A4-B9DC579D85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7188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537675-5E8B-7443-84A4-B9DC579D8504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19049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537675-5E8B-7443-84A4-B9DC579D8504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17561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537675-5E8B-7443-84A4-B9DC579D8504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86763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228521AA-BDD0-374F-BC5C-DE89D2ECFF9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/>
          </a:blip>
          <a:stretch>
            <a:fillRect/>
          </a:stretch>
        </p:blipFill>
        <p:spPr>
          <a:xfrm>
            <a:off x="0" y="0"/>
            <a:ext cx="9144000" cy="6875187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64B36A76-1A56-7D40-AE90-534BCE258F83}"/>
              </a:ext>
            </a:extLst>
          </p:cNvPr>
          <p:cNvPicPr preferRelativeResize="0"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383500" y="355112"/>
            <a:ext cx="1816100" cy="5207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C519F1D3-E815-9248-9576-1833577BD54E}"/>
              </a:ext>
            </a:extLst>
          </p:cNvPr>
          <p:cNvSpPr txBox="1"/>
          <p:nvPr userDrawn="1"/>
        </p:nvSpPr>
        <p:spPr>
          <a:xfrm>
            <a:off x="6206400" y="6091035"/>
            <a:ext cx="2728800" cy="553998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algn="r"/>
            <a:r>
              <a:rPr lang="en-US" sz="1500" dirty="0">
                <a:solidFill>
                  <a:srgbClr val="E02926"/>
                </a:solidFill>
                <a:latin typeface="Bath Spa New Roman Title" panose="02000506040000020004" pitchFamily="2" charset="0"/>
              </a:rPr>
              <a:t>SERVING CHILDREN, SCHOOLS AND THEIR COMMUNITIES</a:t>
            </a:r>
          </a:p>
        </p:txBody>
      </p:sp>
      <p:sp>
        <p:nvSpPr>
          <p:cNvPr id="7" name="Text Placeholder 2">
            <a:extLst>
              <a:ext uri="{FF2B5EF4-FFF2-40B4-BE49-F238E27FC236}">
                <a16:creationId xmlns:a16="http://schemas.microsoft.com/office/drawing/2014/main" id="{62345044-9889-B343-B28F-32EDA20B8B0A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1659954" y="1466948"/>
            <a:ext cx="5839519" cy="777061"/>
          </a:xfrm>
        </p:spPr>
        <p:txBody>
          <a:bodyPr anchor="b">
            <a:normAutofit/>
          </a:bodyPr>
          <a:lstStyle>
            <a:lvl1pPr marL="0" indent="0">
              <a:buNone/>
              <a:defRPr sz="2100" b="0" i="1">
                <a:solidFill>
                  <a:srgbClr val="20B14C"/>
                </a:solidFill>
                <a:latin typeface="Lato" panose="020F0502020204030203" pitchFamily="34" charset="77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E628A0DA-397A-4843-97ED-BE7C9698E5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59954" y="2440071"/>
            <a:ext cx="5839519" cy="2059929"/>
          </a:xfrm>
        </p:spPr>
        <p:txBody>
          <a:bodyPr anchor="t">
            <a:normAutofit/>
          </a:bodyPr>
          <a:lstStyle>
            <a:lvl1pPr algn="l">
              <a:lnSpc>
                <a:spcPts val="5200"/>
              </a:lnSpc>
              <a:defRPr sz="65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72A4EB56-0C43-BA48-B5F3-0DDA737E75FB}"/>
              </a:ext>
            </a:extLst>
          </p:cNvPr>
          <p:cNvCxnSpPr>
            <a:cxnSpLocks/>
          </p:cNvCxnSpPr>
          <p:nvPr userDrawn="1"/>
        </p:nvCxnSpPr>
        <p:spPr>
          <a:xfrm>
            <a:off x="1659954" y="2303436"/>
            <a:ext cx="5839519" cy="0"/>
          </a:xfrm>
          <a:prstGeom prst="line">
            <a:avLst/>
          </a:prstGeom>
          <a:ln w="12700">
            <a:solidFill>
              <a:srgbClr val="20B14C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426085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Placeholder 1">
            <a:extLst>
              <a:ext uri="{FF2B5EF4-FFF2-40B4-BE49-F238E27FC236}">
                <a16:creationId xmlns:a16="http://schemas.microsoft.com/office/drawing/2014/main" id="{6E903E8D-C145-424C-B488-0251AFCF3C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23231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>
              <a:lnSpc>
                <a:spcPts val="3700"/>
              </a:lnSpc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" name="Text Placeholder 2">
            <a:extLst>
              <a:ext uri="{FF2B5EF4-FFF2-40B4-BE49-F238E27FC236}">
                <a16:creationId xmlns:a16="http://schemas.microsoft.com/office/drawing/2014/main" id="{966FBFC4-BE24-8A40-9060-2C4DC08E97BB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57200" y="2447955"/>
            <a:ext cx="8229600" cy="37827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>
              <a:spcAft>
                <a:spcPts val="500"/>
              </a:spcAft>
              <a:buFont typeface="Wingdings" pitchFamily="2" charset="2"/>
              <a:buChar char="ü"/>
              <a:defRPr>
                <a:solidFill>
                  <a:srgbClr val="182840"/>
                </a:solidFill>
              </a:defRPr>
            </a:lvl1pPr>
            <a:lvl2pPr marL="742950" indent="-285750">
              <a:spcAft>
                <a:spcPts val="500"/>
              </a:spcAft>
              <a:buFont typeface="Wingdings" pitchFamily="2" charset="2"/>
              <a:buChar char="§"/>
              <a:defRPr/>
            </a:lvl2pPr>
            <a:lvl3pPr>
              <a:spcAft>
                <a:spcPts val="500"/>
              </a:spcAft>
              <a:defRPr/>
            </a:lvl3pPr>
            <a:lvl4pPr>
              <a:spcAft>
                <a:spcPts val="500"/>
              </a:spcAft>
              <a:defRPr/>
            </a:lvl4pPr>
            <a:lvl5pPr>
              <a:spcAft>
                <a:spcPts val="500"/>
              </a:spcAft>
              <a:defRPr/>
            </a:lvl5pPr>
            <a:lvl6pPr marL="2514600" indent="-228600">
              <a:spcAft>
                <a:spcPts val="500"/>
              </a:spcAft>
              <a:buFont typeface="Wingdings" pitchFamily="2" charset="2"/>
              <a:buChar char="ü"/>
              <a:defRPr/>
            </a:lvl6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</a:t>
            </a:r>
          </a:p>
          <a:p>
            <a:pPr lvl="3"/>
            <a:r>
              <a:rPr lang="en-US" dirty="0"/>
              <a:t>Fourth</a:t>
            </a:r>
          </a:p>
          <a:p>
            <a:pPr lvl="4"/>
            <a:r>
              <a:rPr lang="en-US" dirty="0"/>
              <a:t>Fifth</a:t>
            </a:r>
          </a:p>
          <a:p>
            <a:pPr lvl="5"/>
            <a:r>
              <a:rPr lang="en-US" dirty="0"/>
              <a:t>sixth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D7A172B-4A8E-B74D-9365-DFBB4E57E06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8297697" y="6464809"/>
            <a:ext cx="354340" cy="140772"/>
          </a:xfrm>
        </p:spPr>
        <p:txBody>
          <a:bodyPr/>
          <a:lstStyle>
            <a:lvl1pPr algn="ctr">
              <a:defRPr/>
            </a:lvl1pPr>
          </a:lstStyle>
          <a:p>
            <a:fld id="{DBF16C87-6DFB-E643-BA08-0A23B195CE4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7022703A-FF2F-8941-B5EB-BE13966F94BA}"/>
              </a:ext>
            </a:extLst>
          </p:cNvPr>
          <p:cNvSpPr/>
          <p:nvPr userDrawn="1"/>
        </p:nvSpPr>
        <p:spPr>
          <a:xfrm>
            <a:off x="8364853" y="6425180"/>
            <a:ext cx="220028" cy="220028"/>
          </a:xfrm>
          <a:prstGeom prst="ellipse">
            <a:avLst/>
          </a:prstGeom>
          <a:noFill/>
          <a:ln w="6350">
            <a:solidFill>
              <a:schemeClr val="bg1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08559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Placeholder 1">
            <a:extLst>
              <a:ext uri="{FF2B5EF4-FFF2-40B4-BE49-F238E27FC236}">
                <a16:creationId xmlns:a16="http://schemas.microsoft.com/office/drawing/2014/main" id="{6E903E8D-C145-424C-B488-0251AFCF3C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23231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Text Placeholder 2">
            <a:extLst>
              <a:ext uri="{FF2B5EF4-FFF2-40B4-BE49-F238E27FC236}">
                <a16:creationId xmlns:a16="http://schemas.microsoft.com/office/drawing/2014/main" id="{966FBFC4-BE24-8A40-9060-2C4DC08E97BB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57200" y="2447955"/>
            <a:ext cx="8229600" cy="37827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>
              <a:buFont typeface="Wingdings" pitchFamily="2" charset="2"/>
              <a:buNone/>
              <a:defRPr>
                <a:solidFill>
                  <a:srgbClr val="182840"/>
                </a:solidFill>
              </a:defRPr>
            </a:lvl1pPr>
            <a:lvl2pPr marL="742950" indent="-285750">
              <a:buFont typeface="Wingdings" pitchFamily="2" charset="2"/>
              <a:buChar char="§"/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 marL="2514600" indent="-228600">
              <a:buFont typeface="Wingdings" pitchFamily="2" charset="2"/>
              <a:buChar char="ü"/>
              <a:defRPr/>
            </a:lvl6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</a:t>
            </a:r>
          </a:p>
          <a:p>
            <a:pPr lvl="3"/>
            <a:r>
              <a:rPr lang="en-US" dirty="0"/>
              <a:t>Fourth</a:t>
            </a:r>
          </a:p>
          <a:p>
            <a:pPr lvl="4"/>
            <a:r>
              <a:rPr lang="en-US" dirty="0"/>
              <a:t>Fifth</a:t>
            </a:r>
          </a:p>
          <a:p>
            <a:pPr lvl="5"/>
            <a:r>
              <a:rPr lang="en-US" dirty="0"/>
              <a:t>sixth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3B76527-2C3C-774F-BE0F-C6924A8C599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8297697" y="6464809"/>
            <a:ext cx="354340" cy="140772"/>
          </a:xfrm>
        </p:spPr>
        <p:txBody>
          <a:bodyPr/>
          <a:lstStyle>
            <a:lvl1pPr algn="ctr">
              <a:defRPr/>
            </a:lvl1pPr>
          </a:lstStyle>
          <a:p>
            <a:fld id="{DBF16C87-6DFB-E643-BA08-0A23B195CE4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ACD1D9D5-2100-FC48-B2D4-F7B2463E21DF}"/>
              </a:ext>
            </a:extLst>
          </p:cNvPr>
          <p:cNvSpPr/>
          <p:nvPr userDrawn="1"/>
        </p:nvSpPr>
        <p:spPr>
          <a:xfrm>
            <a:off x="8364853" y="6425180"/>
            <a:ext cx="220028" cy="220028"/>
          </a:xfrm>
          <a:prstGeom prst="ellipse">
            <a:avLst/>
          </a:prstGeom>
          <a:noFill/>
          <a:ln w="6350">
            <a:solidFill>
              <a:schemeClr val="bg1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83442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Placeholder 1">
            <a:extLst>
              <a:ext uri="{FF2B5EF4-FFF2-40B4-BE49-F238E27FC236}">
                <a16:creationId xmlns:a16="http://schemas.microsoft.com/office/drawing/2014/main" id="{6E903E8D-C145-424C-B488-0251AFCF3C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23231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Text Placeholder 2">
            <a:extLst>
              <a:ext uri="{FF2B5EF4-FFF2-40B4-BE49-F238E27FC236}">
                <a16:creationId xmlns:a16="http://schemas.microsoft.com/office/drawing/2014/main" id="{966FBFC4-BE24-8A40-9060-2C4DC08E97BB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57200" y="2427783"/>
            <a:ext cx="8229600" cy="37827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514350" indent="-514350">
              <a:buFont typeface="+mj-lt"/>
              <a:buAutoNum type="romanUcPeriod"/>
              <a:defRPr>
                <a:solidFill>
                  <a:srgbClr val="182840"/>
                </a:solidFill>
              </a:defRPr>
            </a:lvl1pPr>
            <a:lvl2pPr marL="742950" indent="-285750">
              <a:buFont typeface="Wingdings" pitchFamily="2" charset="2"/>
              <a:buChar char="§"/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 marL="2514600" indent="-228600">
              <a:buFont typeface="Wingdings" pitchFamily="2" charset="2"/>
              <a:buChar char="ü"/>
              <a:defRPr/>
            </a:lvl6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</a:t>
            </a:r>
          </a:p>
          <a:p>
            <a:pPr lvl="3"/>
            <a:r>
              <a:rPr lang="en-US" dirty="0"/>
              <a:t>Fourth</a:t>
            </a:r>
          </a:p>
          <a:p>
            <a:pPr lvl="4"/>
            <a:r>
              <a:rPr lang="en-US" dirty="0"/>
              <a:t>Fifth</a:t>
            </a:r>
          </a:p>
          <a:p>
            <a:pPr lvl="5"/>
            <a:r>
              <a:rPr lang="en-US" dirty="0"/>
              <a:t>Sixth</a:t>
            </a:r>
          </a:p>
          <a:p>
            <a:pPr lvl="0"/>
            <a:r>
              <a:rPr lang="en-US" dirty="0"/>
              <a:t>Second Roman Numeral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4E4BC47-8782-7149-BB27-2B5B9BE4D56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8297697" y="6464808"/>
            <a:ext cx="354340" cy="140772"/>
          </a:xfrm>
        </p:spPr>
        <p:txBody>
          <a:bodyPr anchor="ctr"/>
          <a:lstStyle>
            <a:lvl1pPr algn="ctr">
              <a:defRPr/>
            </a:lvl1pPr>
          </a:lstStyle>
          <a:p>
            <a:fld id="{DBF16C87-6DFB-E643-BA08-0A23B195CE4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A6E9F821-3093-D644-BFDF-09A44C005C9D}"/>
              </a:ext>
            </a:extLst>
          </p:cNvPr>
          <p:cNvSpPr/>
          <p:nvPr userDrawn="1"/>
        </p:nvSpPr>
        <p:spPr>
          <a:xfrm>
            <a:off x="8364853" y="6425180"/>
            <a:ext cx="220028" cy="220028"/>
          </a:xfrm>
          <a:prstGeom prst="ellipse">
            <a:avLst/>
          </a:prstGeom>
          <a:noFill/>
          <a:ln w="6350">
            <a:solidFill>
              <a:schemeClr val="bg1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4581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B6F8BBAF-CCEB-D541-B570-CB0650FA13D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-8594"/>
            <a:ext cx="9144000" cy="6875187"/>
          </a:xfrm>
          <a:prstGeom prst="rect">
            <a:avLst/>
          </a:prstGeom>
        </p:spPr>
      </p:pic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219E99-20EC-694E-9A01-94019F0505C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297697" y="6464809"/>
            <a:ext cx="354340" cy="14077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b="1" i="0">
                <a:solidFill>
                  <a:schemeClr val="tx1">
                    <a:tint val="75000"/>
                  </a:schemeClr>
                </a:solidFill>
                <a:latin typeface="Lato" panose="020F0502020204030203" pitchFamily="34" charset="77"/>
              </a:defRPr>
            </a:lvl1pPr>
          </a:lstStyle>
          <a:p>
            <a:fld id="{DBF16C87-6DFB-E643-BA08-0A23B195CE4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AEBCD70B-C85E-C544-B17B-89A5A0C8CD8F}"/>
              </a:ext>
            </a:extLst>
          </p:cNvPr>
          <p:cNvSpPr/>
          <p:nvPr userDrawn="1"/>
        </p:nvSpPr>
        <p:spPr>
          <a:xfrm>
            <a:off x="8364853" y="6425180"/>
            <a:ext cx="220028" cy="220028"/>
          </a:xfrm>
          <a:prstGeom prst="ellipse">
            <a:avLst/>
          </a:prstGeom>
          <a:noFill/>
          <a:ln w="6350">
            <a:solidFill>
              <a:schemeClr val="bg1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01925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73145883-55AC-3443-B44A-515E143C093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-8594"/>
            <a:ext cx="9144000" cy="6875187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>
            <a:normAutofit/>
          </a:bodyPr>
          <a:lstStyle>
            <a:lvl1pPr algn="l">
              <a:defRPr sz="43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722313" y="2647513"/>
            <a:ext cx="7772400" cy="1500187"/>
          </a:xfrm>
        </p:spPr>
        <p:txBody>
          <a:bodyPr anchor="b">
            <a:normAutofit/>
          </a:bodyPr>
          <a:lstStyle>
            <a:lvl1pPr marL="0" indent="0">
              <a:buNone/>
              <a:defRPr sz="2100" i="1">
                <a:solidFill>
                  <a:srgbClr val="182840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31AFAA83-08C4-4440-A1A0-66243681708C}"/>
              </a:ext>
            </a:extLst>
          </p:cNvPr>
          <p:cNvPicPr preferRelativeResize="0"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6870700" y="405512"/>
            <a:ext cx="1816100" cy="520700"/>
          </a:xfrm>
          <a:prstGeom prst="rect">
            <a:avLst/>
          </a:prstGeom>
        </p:spPr>
      </p:pic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2965D67A-EA5F-9148-A091-BD4B88A08743}"/>
              </a:ext>
            </a:extLst>
          </p:cNvPr>
          <p:cNvCxnSpPr>
            <a:cxnSpLocks/>
          </p:cNvCxnSpPr>
          <p:nvPr userDrawn="1"/>
        </p:nvCxnSpPr>
        <p:spPr>
          <a:xfrm>
            <a:off x="722313" y="4192197"/>
            <a:ext cx="7772400" cy="0"/>
          </a:xfrm>
          <a:prstGeom prst="line">
            <a:avLst/>
          </a:prstGeom>
          <a:ln w="12700">
            <a:solidFill>
              <a:srgbClr val="20B14C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745399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997F53-4A68-4B0C-9227-F27A814E642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9680188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F6E50FD9-D852-C648-92E3-8222DC128A31}"/>
              </a:ext>
            </a:extLst>
          </p:cNvPr>
          <p:cNvPicPr>
            <a:picLocks noChangeAspect="1"/>
          </p:cNvPicPr>
          <p:nvPr userDrawn="1"/>
        </p:nvPicPr>
        <p:blipFill>
          <a:blip r:embed="rId9"/>
          <a:stretch>
            <a:fillRect/>
          </a:stretch>
        </p:blipFill>
        <p:spPr>
          <a:xfrm>
            <a:off x="0" y="0"/>
            <a:ext cx="9144000" cy="6875187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23231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442773"/>
            <a:ext cx="8229600" cy="37827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</a:t>
            </a:r>
          </a:p>
          <a:p>
            <a:pPr lvl="3"/>
            <a:r>
              <a:rPr lang="en-US" dirty="0"/>
              <a:t>Fourth</a:t>
            </a:r>
          </a:p>
          <a:p>
            <a:pPr lvl="4"/>
            <a:r>
              <a:rPr lang="en-US" dirty="0"/>
              <a:t>Fifth</a:t>
            </a:r>
          </a:p>
          <a:p>
            <a:pPr lvl="5"/>
            <a:r>
              <a:rPr lang="en-US" dirty="0"/>
              <a:t>Sixth</a:t>
            </a:r>
          </a:p>
          <a:p>
            <a:pPr lvl="6"/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2FC2A9A1-8450-CD4F-A53C-8FE429137564}"/>
              </a:ext>
            </a:extLst>
          </p:cNvPr>
          <p:cNvPicPr preferRelativeResize="0">
            <a:picLocks noChangeAspect="1"/>
          </p:cNvPicPr>
          <p:nvPr userDrawn="1"/>
        </p:nvPicPr>
        <p:blipFill>
          <a:blip r:embed="rId10"/>
          <a:stretch>
            <a:fillRect/>
          </a:stretch>
        </p:blipFill>
        <p:spPr>
          <a:xfrm>
            <a:off x="6870700" y="405512"/>
            <a:ext cx="1816100" cy="520700"/>
          </a:xfrm>
          <a:prstGeom prst="rect">
            <a:avLst/>
          </a:prstGeom>
        </p:spPr>
      </p:pic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E21C8C38-63D3-CF4C-9B3D-933A3146CAED}"/>
              </a:ext>
            </a:extLst>
          </p:cNvPr>
          <p:cNvCxnSpPr/>
          <p:nvPr userDrawn="1"/>
        </p:nvCxnSpPr>
        <p:spPr>
          <a:xfrm>
            <a:off x="457200" y="2375318"/>
            <a:ext cx="8229600" cy="0"/>
          </a:xfrm>
          <a:prstGeom prst="line">
            <a:avLst/>
          </a:prstGeom>
          <a:ln w="12700">
            <a:solidFill>
              <a:srgbClr val="20B14C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30DFC863-29B8-3141-BC6A-C4E48C1B591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297697" y="6464809"/>
            <a:ext cx="354340" cy="14077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b="1" i="0">
                <a:solidFill>
                  <a:schemeClr val="tx1">
                    <a:tint val="75000"/>
                  </a:schemeClr>
                </a:solidFill>
                <a:latin typeface="Lato" panose="020F0502020204030203" pitchFamily="34" charset="77"/>
              </a:defRPr>
            </a:lvl1pPr>
          </a:lstStyle>
          <a:p>
            <a:fld id="{DBF16C87-6DFB-E643-BA08-0A23B195CE4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FFC62E97-384A-DD47-A365-9FB2AD6DA7AF}"/>
              </a:ext>
            </a:extLst>
          </p:cNvPr>
          <p:cNvSpPr/>
          <p:nvPr userDrawn="1"/>
        </p:nvSpPr>
        <p:spPr>
          <a:xfrm>
            <a:off x="8364853" y="6425180"/>
            <a:ext cx="220028" cy="220028"/>
          </a:xfrm>
          <a:prstGeom prst="ellipse">
            <a:avLst/>
          </a:prstGeom>
          <a:noFill/>
          <a:ln w="6350">
            <a:solidFill>
              <a:schemeClr val="bg1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21110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62" r:id="rId3"/>
    <p:sldLayoutId id="2147483661" r:id="rId4"/>
    <p:sldLayoutId id="2147483663" r:id="rId5"/>
    <p:sldLayoutId id="2147483651" r:id="rId6"/>
    <p:sldLayoutId id="2147483664" r:id="rId7"/>
  </p:sldLayoutIdLst>
  <p:hf hdr="0" ftr="0" dt="0"/>
  <p:txStyles>
    <p:titleStyle>
      <a:lvl1pPr algn="l" defTabSz="457200" rtl="0" eaLnBrk="1" latinLnBrk="0" hangingPunct="1">
        <a:lnSpc>
          <a:spcPts val="3700"/>
        </a:lnSpc>
        <a:spcBef>
          <a:spcPct val="0"/>
        </a:spcBef>
        <a:buNone/>
        <a:defRPr sz="4300" b="0" i="0" kern="1200">
          <a:solidFill>
            <a:schemeClr val="accent2"/>
          </a:solidFill>
          <a:latin typeface="Bath Spa New Roman Title" panose="02000506040000020004" pitchFamily="2" charset="0"/>
          <a:ea typeface="+mj-ea"/>
          <a:cs typeface="+mj-cs"/>
        </a:defRPr>
      </a:lvl1pPr>
    </p:titleStyle>
    <p:bodyStyle>
      <a:lvl1pPr marL="0" indent="0" algn="l" defTabSz="457200" rtl="0" eaLnBrk="1" latinLnBrk="0" hangingPunct="1">
        <a:spcBef>
          <a:spcPct val="20000"/>
        </a:spcBef>
        <a:spcAft>
          <a:spcPts val="500"/>
        </a:spcAft>
        <a:buClr>
          <a:srgbClr val="E56049"/>
        </a:buClr>
        <a:buFontTx/>
        <a:buNone/>
        <a:defRPr sz="2400" b="0" i="0" kern="1200">
          <a:solidFill>
            <a:srgbClr val="182840"/>
          </a:solidFill>
          <a:latin typeface="Lato" panose="020F0502020204030203" pitchFamily="34" charset="77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500"/>
        </a:spcAft>
        <a:buClr>
          <a:srgbClr val="E02926"/>
        </a:buClr>
        <a:buFont typeface="Wingdings" pitchFamily="2" charset="2"/>
        <a:buChar char="§"/>
        <a:defRPr sz="1800" b="0" i="0" kern="1200">
          <a:solidFill>
            <a:srgbClr val="E02926"/>
          </a:solidFill>
          <a:latin typeface="Lato" panose="020F0502020204030203" pitchFamily="34" charset="77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500"/>
        </a:spcAft>
        <a:buClr>
          <a:schemeClr val="accent1">
            <a:lumMod val="75000"/>
          </a:schemeClr>
        </a:buClr>
        <a:buFont typeface="Wingdings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500"/>
        </a:spcAft>
        <a:buClr>
          <a:srgbClr val="E56049"/>
        </a:buClr>
        <a:buFont typeface="Wingdings" pitchFamily="2" charset="2"/>
        <a:buChar char="ü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500"/>
        </a:spcAft>
        <a:buClr>
          <a:srgbClr val="E56049"/>
        </a:buClr>
        <a:buFont typeface="Wingdings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500"/>
        </a:spcAft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500"/>
        </a:spcAft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DEC308C4-C61A-7D4F-A640-FA48A1F7AE7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Serving</a:t>
            </a:r>
          </a:p>
        </p:txBody>
      </p:sp>
      <p:sp>
        <p:nvSpPr>
          <p:cNvPr id="8" name="Title 7">
            <a:extLst>
              <a:ext uri="{FF2B5EF4-FFF2-40B4-BE49-F238E27FC236}">
                <a16:creationId xmlns:a16="http://schemas.microsoft.com/office/drawing/2014/main" id="{E4B5D313-7529-FD48-9954-D70FE8F99A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59954" y="2440071"/>
            <a:ext cx="6332824" cy="2059929"/>
          </a:xfrm>
        </p:spPr>
        <p:txBody>
          <a:bodyPr>
            <a:noAutofit/>
          </a:bodyPr>
          <a:lstStyle/>
          <a:p>
            <a:pPr>
              <a:lnSpc>
                <a:spcPts val="5200"/>
              </a:lnSpc>
            </a:pPr>
            <a:r>
              <a:rPr lang="en-US" sz="4800" dirty="0" smtClean="0"/>
              <a:t>Bond Refunding Briefing</a:t>
            </a:r>
            <a:r>
              <a:rPr lang="en-US" sz="6500" dirty="0"/>
              <a:t/>
            </a:r>
            <a:br>
              <a:rPr lang="en-US" sz="6500" dirty="0"/>
            </a:br>
            <a:r>
              <a:rPr lang="en-US" sz="3400" dirty="0" smtClean="0">
                <a:solidFill>
                  <a:srgbClr val="182840"/>
                </a:solidFill>
              </a:rPr>
              <a:t>January 27, 2022</a:t>
            </a:r>
            <a:endParaRPr lang="en-US" sz="3400" dirty="0">
              <a:solidFill>
                <a:srgbClr val="182840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13395" y="953589"/>
            <a:ext cx="1181959" cy="12558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9395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Content Placeholder 14">
            <a:extLst>
              <a:ext uri="{FF2B5EF4-FFF2-40B4-BE49-F238E27FC236}">
                <a16:creationId xmlns:a16="http://schemas.microsoft.com/office/drawing/2014/main" id="{698A1E88-E407-9847-91F5-6B8F78B416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Bond Market Update</a:t>
            </a:r>
          </a:p>
          <a:p>
            <a:r>
              <a:rPr lang="en-US" dirty="0"/>
              <a:t>Bond </a:t>
            </a:r>
            <a:r>
              <a:rPr lang="en-US" dirty="0" smtClean="0"/>
              <a:t>Refunding </a:t>
            </a:r>
            <a:r>
              <a:rPr lang="en-US" dirty="0"/>
              <a:t>Goals</a:t>
            </a:r>
          </a:p>
          <a:p>
            <a:r>
              <a:rPr lang="en-US" dirty="0" smtClean="0"/>
              <a:t>Preliminary Refunding Results</a:t>
            </a:r>
          </a:p>
          <a:p>
            <a:r>
              <a:rPr lang="en-US" dirty="0" smtClean="0"/>
              <a:t>Key </a:t>
            </a:r>
            <a:r>
              <a:rPr lang="en-US" dirty="0"/>
              <a:t>Decision Points and Next Steps</a:t>
            </a:r>
          </a:p>
        </p:txBody>
      </p:sp>
      <p:sp>
        <p:nvSpPr>
          <p:cNvPr id="17" name="Title 16">
            <a:extLst>
              <a:ext uri="{FF2B5EF4-FFF2-40B4-BE49-F238E27FC236}">
                <a16:creationId xmlns:a16="http://schemas.microsoft.com/office/drawing/2014/main" id="{A6315A95-F84F-FA4C-BDE2-04EFE1AE72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Discussion Topics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ADEA9F24-C4B5-104E-B156-82F71C8EF85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F16C87-6DFB-E643-BA08-0A23B195CE46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10703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123056-C939-494E-AFB1-876DF8A99E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I Bond </a:t>
            </a:r>
            <a:r>
              <a:rPr lang="en-US" sz="3600" dirty="0"/>
              <a:t>Market Update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AC599AB8-C3D7-BF49-83E9-9898A38BA6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1020" y="2437310"/>
            <a:ext cx="2522121" cy="4032272"/>
          </a:xfrm>
        </p:spPr>
        <p:txBody>
          <a:bodyPr>
            <a:noAutofit/>
          </a:bodyPr>
          <a:lstStyle/>
          <a:p>
            <a:pPr>
              <a:spcBef>
                <a:spcPts val="600"/>
              </a:spcBef>
              <a:buFont typeface="+mj-lt"/>
              <a:buAutoNum type="arabicPeriod"/>
            </a:pPr>
            <a:r>
              <a:rPr lang="en-US" sz="1300" dirty="0" smtClean="0"/>
              <a:t>While there is recent upward pressure on interest rates, municipal bond interest rates remain near the lowest point in history.</a:t>
            </a:r>
            <a:endParaRPr lang="en-US" sz="1300" dirty="0"/>
          </a:p>
          <a:p>
            <a:pPr>
              <a:spcBef>
                <a:spcPts val="600"/>
              </a:spcBef>
              <a:buFont typeface="+mj-lt"/>
              <a:buAutoNum type="arabicPeriod"/>
            </a:pPr>
            <a:r>
              <a:rPr lang="en-US" sz="1300" dirty="0" smtClean="0"/>
              <a:t>This is still a very good </a:t>
            </a:r>
            <a:r>
              <a:rPr lang="en-US" sz="1300" dirty="0"/>
              <a:t>time to </a:t>
            </a:r>
            <a:r>
              <a:rPr lang="en-US" sz="1300" dirty="0" smtClean="0"/>
              <a:t>refinance eligible bonds to provide savings to </a:t>
            </a:r>
            <a:r>
              <a:rPr lang="en-US" sz="1300" dirty="0"/>
              <a:t>District taxpayers.</a:t>
            </a:r>
          </a:p>
          <a:p>
            <a:pPr>
              <a:spcBef>
                <a:spcPts val="600"/>
              </a:spcBef>
              <a:buFont typeface="+mj-lt"/>
              <a:buAutoNum type="arabicPeriod"/>
            </a:pPr>
            <a:r>
              <a:rPr lang="en-US" sz="1300" dirty="0" smtClean="0"/>
              <a:t>Volatility </a:t>
            </a:r>
            <a:r>
              <a:rPr lang="en-US" sz="1300" dirty="0"/>
              <a:t>warrants prudent </a:t>
            </a:r>
            <a:r>
              <a:rPr lang="en-US" sz="1300" dirty="0" smtClean="0"/>
              <a:t>planning</a:t>
            </a:r>
            <a:r>
              <a:rPr lang="en-US" sz="1300" dirty="0"/>
              <a:t>.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8B9EB1D2-9FB7-3A41-A4AE-DA51D2EE1C1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F16C87-6DFB-E643-BA08-0A23B195CE46}" type="slidenum">
              <a:rPr lang="en-US" smtClean="0"/>
              <a:pPr/>
              <a:t>3</a:t>
            </a:fld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33141" y="2430330"/>
            <a:ext cx="5915322" cy="39794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57625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6C6EC1-5F06-3440-AAC6-4F867D953C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232318"/>
            <a:ext cx="8229600" cy="1143000"/>
          </a:xfrm>
        </p:spPr>
        <p:txBody>
          <a:bodyPr>
            <a:normAutofit/>
          </a:bodyPr>
          <a:lstStyle/>
          <a:p>
            <a:r>
              <a:rPr lang="en-US" sz="3600" dirty="0" smtClean="0"/>
              <a:t>II Refunding Goals</a:t>
            </a:r>
            <a:endParaRPr lang="en-US" sz="3600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4A2AB4D-02E7-2A4F-9128-787755DD25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447954"/>
            <a:ext cx="8229600" cy="4108355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sz="1800" dirty="0"/>
              <a:t>Evaluate and potentially refund </a:t>
            </a:r>
            <a:r>
              <a:rPr lang="en-US" sz="1800" dirty="0" smtClean="0"/>
              <a:t>the </a:t>
            </a:r>
            <a:r>
              <a:rPr lang="en-US" sz="1800" dirty="0"/>
              <a:t>District’s </a:t>
            </a:r>
            <a:r>
              <a:rPr lang="en-US" sz="1800" dirty="0" smtClean="0"/>
              <a:t>2012 UTGO  </a:t>
            </a:r>
            <a:r>
              <a:rPr lang="en-US" sz="1800" dirty="0"/>
              <a:t>Bonds, if a refunding would result in significant interest savings for taxpayers</a:t>
            </a:r>
          </a:p>
          <a:p>
            <a:pPr lvl="1"/>
            <a:r>
              <a:rPr lang="en-US" sz="1200" dirty="0" smtClean="0"/>
              <a:t>Tax-exempt bonds – </a:t>
            </a:r>
            <a:r>
              <a:rPr lang="en-US" sz="1200" dirty="0"/>
              <a:t>this is the first opportunity to refund this issue using tax-exempt </a:t>
            </a:r>
            <a:r>
              <a:rPr lang="en-US" sz="1200" dirty="0" smtClean="0"/>
              <a:t>bonds under current </a:t>
            </a:r>
            <a:r>
              <a:rPr lang="en-US" sz="1200" dirty="0"/>
              <a:t>Federal tax </a:t>
            </a:r>
            <a:r>
              <a:rPr lang="en-US" sz="1200" dirty="0" smtClean="0"/>
              <a:t>laws</a:t>
            </a:r>
            <a:endParaRPr lang="en-US" sz="1200" dirty="0"/>
          </a:p>
          <a:p>
            <a:pPr lvl="1"/>
            <a:r>
              <a:rPr lang="en-US" sz="1200" dirty="0"/>
              <a:t>Minimum present value savings of </a:t>
            </a:r>
            <a:r>
              <a:rPr lang="en-US" sz="1200" dirty="0" smtClean="0"/>
              <a:t>3.00% </a:t>
            </a:r>
            <a:r>
              <a:rPr lang="en-US" sz="1200" dirty="0"/>
              <a:t>of the bonds being </a:t>
            </a:r>
            <a:r>
              <a:rPr lang="en-US" sz="1200" dirty="0" smtClean="0"/>
              <a:t>refunded</a:t>
            </a:r>
            <a:endParaRPr lang="en-US" sz="1200" dirty="0"/>
          </a:p>
          <a:p>
            <a:pPr>
              <a:buFont typeface="Wingdings" panose="05000000000000000000" pitchFamily="2" charset="2"/>
              <a:buChar char="§"/>
            </a:pPr>
            <a:r>
              <a:rPr lang="en-US" sz="1800" dirty="0"/>
              <a:t>Target savings to meet District goals</a:t>
            </a:r>
          </a:p>
          <a:p>
            <a:pPr lvl="1"/>
            <a:r>
              <a:rPr lang="en-US" sz="1200" dirty="0" smtClean="0"/>
              <a:t>Minimize </a:t>
            </a:r>
            <a:r>
              <a:rPr lang="en-US" sz="1200" dirty="0"/>
              <a:t>savings </a:t>
            </a:r>
            <a:r>
              <a:rPr lang="en-US" sz="1200" dirty="0" smtClean="0"/>
              <a:t>in 2022 to manage Debt Service Fund Balance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1800" dirty="0" smtClean="0">
                <a:solidFill>
                  <a:schemeClr val="tx1"/>
                </a:solidFill>
              </a:rPr>
              <a:t>Update that credit rating from Moody’s Investors Service</a:t>
            </a:r>
          </a:p>
          <a:p>
            <a:pPr lvl="1"/>
            <a:r>
              <a:rPr lang="en-US" sz="1200" dirty="0" smtClean="0">
                <a:solidFill>
                  <a:schemeClr val="accent2"/>
                </a:solidFill>
              </a:rPr>
              <a:t>Current rating “A1”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1800" dirty="0"/>
              <a:t>Participate in the Washington State School District Credit Enhancement Program (“State Guarantee Program</a:t>
            </a:r>
            <a:r>
              <a:rPr lang="en-US" sz="1800" dirty="0" smtClean="0"/>
              <a:t>”)</a:t>
            </a:r>
          </a:p>
          <a:p>
            <a:pPr lvl="1"/>
            <a:r>
              <a:rPr lang="en-US" sz="1200" dirty="0" smtClean="0"/>
              <a:t>Current rating “</a:t>
            </a:r>
            <a:r>
              <a:rPr lang="en-US" sz="1200" dirty="0" err="1" smtClean="0"/>
              <a:t>Aaa</a:t>
            </a:r>
            <a:r>
              <a:rPr lang="en-US" sz="1200" dirty="0" smtClean="0"/>
              <a:t>”</a:t>
            </a:r>
            <a:endParaRPr lang="en-US" sz="1200" dirty="0"/>
          </a:p>
          <a:p>
            <a:pPr marL="0" indent="0">
              <a:buNone/>
            </a:pPr>
            <a:endParaRPr lang="en-US" sz="1800" dirty="0" smtClean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4A17B6E-7C0C-B44B-B82F-40A207F3CAA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F16C87-6DFB-E643-BA08-0A23B195CE46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48892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D66F41-F7CD-0B46-AB0E-0659698338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566928" indent="-566928"/>
            <a:r>
              <a:rPr lang="en-US" sz="3600" dirty="0" smtClean="0"/>
              <a:t>III</a:t>
            </a:r>
            <a:r>
              <a:rPr lang="en-US" sz="3600" dirty="0"/>
              <a:t>	P</a:t>
            </a:r>
            <a:r>
              <a:rPr lang="en-US" sz="3600" dirty="0" smtClean="0"/>
              <a:t>reliminary </a:t>
            </a:r>
            <a:r>
              <a:rPr lang="en-US" sz="3600" dirty="0"/>
              <a:t>R</a:t>
            </a:r>
            <a:r>
              <a:rPr lang="en-US" sz="3600" dirty="0" smtClean="0"/>
              <a:t>efunding Results</a:t>
            </a:r>
            <a:endParaRPr lang="en-US" sz="3600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E7E69959-E187-0E4A-AEF6-C77E9FE80F7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F16C87-6DFB-E643-BA08-0A23B195CE46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8" name="Content Placeholder 6">
            <a:extLst>
              <a:ext uri="{FF2B5EF4-FFF2-40B4-BE49-F238E27FC236}">
                <a16:creationId xmlns:a16="http://schemas.microsoft.com/office/drawing/2014/main" id="{2B9801A1-459E-0A4D-B424-4E131C69EE07}"/>
              </a:ext>
            </a:extLst>
          </p:cNvPr>
          <p:cNvSpPr txBox="1">
            <a:spLocks/>
          </p:cNvSpPr>
          <p:nvPr/>
        </p:nvSpPr>
        <p:spPr>
          <a:xfrm>
            <a:off x="4234630" y="2911190"/>
            <a:ext cx="4417407" cy="37827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spcAft>
                <a:spcPts val="500"/>
              </a:spcAft>
              <a:buClr>
                <a:srgbClr val="E56049"/>
              </a:buClr>
              <a:buFont typeface="Wingdings" pitchFamily="2" charset="2"/>
              <a:buChar char="ü"/>
              <a:defRPr sz="2400" b="0" i="0" kern="1200">
                <a:solidFill>
                  <a:srgbClr val="182840"/>
                </a:solidFill>
                <a:latin typeface="Lato" panose="020F0502020204030203" pitchFamily="34" charset="77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500"/>
              </a:spcAft>
              <a:buClr>
                <a:srgbClr val="E02926"/>
              </a:buClr>
              <a:buFont typeface="Wingdings" pitchFamily="2" charset="2"/>
              <a:buChar char="§"/>
              <a:defRPr sz="1800" b="0" i="0" kern="1200">
                <a:solidFill>
                  <a:srgbClr val="E02926"/>
                </a:solidFill>
                <a:latin typeface="Lato" panose="020F0502020204030203" pitchFamily="34" charset="77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spcAft>
                <a:spcPts val="500"/>
              </a:spcAft>
              <a:buClr>
                <a:schemeClr val="accent1">
                  <a:lumMod val="75000"/>
                </a:schemeClr>
              </a:buClr>
              <a:buFont typeface="Wingdings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spcAft>
                <a:spcPts val="500"/>
              </a:spcAft>
              <a:buClr>
                <a:srgbClr val="E56049"/>
              </a:buClr>
              <a:buFont typeface="Wingdings" pitchFamily="2" charset="2"/>
              <a:buChar char="ü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spcAft>
                <a:spcPts val="500"/>
              </a:spcAft>
              <a:buClr>
                <a:srgbClr val="E56049"/>
              </a:buClr>
              <a:buFont typeface="Wingdings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500"/>
              </a:spcAft>
              <a:buFont typeface="Wingdings" pitchFamily="2" charset="2"/>
              <a:buChar char="ü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500"/>
              </a:spcAft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1" indent="0">
              <a:spcBef>
                <a:spcPts val="0"/>
              </a:spcBef>
              <a:buFont typeface="Wingdings" pitchFamily="2" charset="2"/>
              <a:buNone/>
            </a:pPr>
            <a:endParaRPr lang="en-US" sz="14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857250" lvl="2" indent="0">
              <a:spcBef>
                <a:spcPts val="0"/>
              </a:spcBef>
              <a:buFont typeface="Wingdings" charset="2"/>
              <a:buNone/>
            </a:pPr>
            <a:endParaRPr lang="en-US" sz="1500" b="1" dirty="0">
              <a:solidFill>
                <a:srgbClr val="20B14C"/>
              </a:solidFill>
            </a:endParaRPr>
          </a:p>
          <a:p>
            <a:pPr marL="857250" lvl="2" indent="0">
              <a:spcBef>
                <a:spcPts val="0"/>
              </a:spcBef>
              <a:buFont typeface="Wingdings" charset="2"/>
              <a:buNone/>
            </a:pPr>
            <a:endParaRPr lang="en-US" sz="1500" b="1" dirty="0">
              <a:solidFill>
                <a:srgbClr val="20B14C"/>
              </a:solidFill>
            </a:endParaRPr>
          </a:p>
          <a:p>
            <a:pPr marL="857250" lvl="2" indent="0">
              <a:spcBef>
                <a:spcPts val="0"/>
              </a:spcBef>
              <a:buFont typeface="Wingdings" charset="2"/>
              <a:buNone/>
            </a:pPr>
            <a:endParaRPr lang="en-US" sz="1500" b="1" dirty="0">
              <a:solidFill>
                <a:srgbClr val="20B14C"/>
              </a:solidFill>
            </a:endParaRPr>
          </a:p>
        </p:txBody>
      </p:sp>
      <p:sp>
        <p:nvSpPr>
          <p:cNvPr id="18" name="Rectangle 2"/>
          <p:cNvSpPr txBox="1">
            <a:spLocks noChangeArrowheads="1"/>
          </p:cNvSpPr>
          <p:nvPr/>
        </p:nvSpPr>
        <p:spPr bwMode="auto">
          <a:xfrm>
            <a:off x="2518663" y="2504633"/>
            <a:ext cx="377613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spcAft>
                <a:spcPts val="500"/>
              </a:spcAft>
              <a:buClr>
                <a:srgbClr val="E56049"/>
              </a:buClr>
              <a:buFont typeface="Wingdings" pitchFamily="2" charset="2"/>
              <a:buChar char="ü"/>
              <a:defRPr sz="2400" b="0" i="0" kern="1200">
                <a:solidFill>
                  <a:srgbClr val="182840"/>
                </a:solidFill>
                <a:latin typeface="Lato" panose="020F0502020204030203" pitchFamily="34" charset="77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500"/>
              </a:spcAft>
              <a:buClr>
                <a:srgbClr val="E02926"/>
              </a:buClr>
              <a:buFont typeface="Wingdings" pitchFamily="2" charset="2"/>
              <a:buChar char="§"/>
              <a:defRPr sz="1800" b="0" i="0" kern="1200">
                <a:solidFill>
                  <a:srgbClr val="E02926"/>
                </a:solidFill>
                <a:latin typeface="Lato" panose="020F0502020204030203" pitchFamily="34" charset="77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spcAft>
                <a:spcPts val="500"/>
              </a:spcAft>
              <a:buClr>
                <a:schemeClr val="accent1">
                  <a:lumMod val="75000"/>
                </a:schemeClr>
              </a:buClr>
              <a:buFont typeface="Wingdings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spcAft>
                <a:spcPts val="500"/>
              </a:spcAft>
              <a:buClr>
                <a:srgbClr val="E56049"/>
              </a:buClr>
              <a:buFont typeface="Wingdings" pitchFamily="2" charset="2"/>
              <a:buChar char="ü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spcAft>
                <a:spcPts val="500"/>
              </a:spcAft>
              <a:buClr>
                <a:srgbClr val="E56049"/>
              </a:buClr>
              <a:buFont typeface="Wingdings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500"/>
              </a:spcAft>
              <a:buFont typeface="Wingdings" pitchFamily="2" charset="2"/>
              <a:buChar char="ü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500"/>
              </a:spcAft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defTabSz="914400" fontAlgn="base"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r>
              <a:rPr lang="en-US" sz="1200" b="1" dirty="0" smtClean="0">
                <a:solidFill>
                  <a:schemeClr val="tx1"/>
                </a:solidFill>
                <a:latin typeface="Bernhard Modern Std Roman"/>
                <a:ea typeface="Times New Roman" pitchFamily="18" charset="0"/>
              </a:rPr>
              <a:t>Refunding Bond Candidates</a:t>
            </a:r>
            <a:endParaRPr lang="en-US" sz="1800" dirty="0" smtClean="0">
              <a:solidFill>
                <a:schemeClr val="tx1"/>
              </a:solidFill>
              <a:latin typeface="Bernhard Modern Std Roman"/>
            </a:endParaRPr>
          </a:p>
        </p:txBody>
      </p:sp>
      <p:graphicFrame>
        <p:nvGraphicFramePr>
          <p:cNvPr id="19" name="Table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98721714"/>
              </p:ext>
            </p:extLst>
          </p:nvPr>
        </p:nvGraphicFramePr>
        <p:xfrm>
          <a:off x="2208278" y="2849621"/>
          <a:ext cx="4396902" cy="923194"/>
        </p:xfrm>
        <a:graphic>
          <a:graphicData uri="http://schemas.openxmlformats.org/drawingml/2006/table">
            <a:tbl>
              <a:tblPr/>
              <a:tblGrid>
                <a:gridCol w="315427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426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8614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Bernhard Modern Std Roman"/>
                          <a:ea typeface="Times New Roman"/>
                          <a:cs typeface="Arial" pitchFamily="34" charset="0"/>
                        </a:rPr>
                        <a:t>Bonds 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Bernhard Modern Std Roman"/>
                          <a:ea typeface="Times New Roman"/>
                          <a:cs typeface="Arial" pitchFamily="34" charset="0"/>
                        </a:rPr>
                        <a:t>Issued:</a:t>
                      </a:r>
                      <a:endParaRPr lang="en-US" sz="1200" dirty="0">
                        <a:latin typeface="Bernhard Modern Std Roman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860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baseline="0" dirty="0" smtClean="0">
                          <a:latin typeface="Bernhard Modern Std Roman"/>
                          <a:ea typeface="Times New Roman"/>
                          <a:cs typeface="Arial" pitchFamily="34" charset="0"/>
                        </a:rPr>
                        <a:t>2012</a:t>
                      </a:r>
                      <a:endParaRPr lang="en-US" sz="1200" b="1" dirty="0">
                        <a:latin typeface="Bernhard Modern Std Roman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Bernhard Modern Std Roman"/>
                          <a:ea typeface="Times New Roman"/>
                          <a:cs typeface="Arial" pitchFamily="34" charset="0"/>
                        </a:rPr>
                        <a:t>Principal Amount of 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Bernhard Modern Std Roman"/>
                          <a:ea typeface="Times New Roman"/>
                          <a:cs typeface="Arial" pitchFamily="34" charset="0"/>
                        </a:rPr>
                        <a:t>Refunding</a:t>
                      </a:r>
                      <a:r>
                        <a:rPr lang="en-US" sz="1200" baseline="0" dirty="0" smtClean="0">
                          <a:solidFill>
                            <a:srgbClr val="000000"/>
                          </a:solidFill>
                          <a:latin typeface="Bernhard Modern Std Roman"/>
                          <a:ea typeface="Times New Roman"/>
                          <a:cs typeface="Arial" pitchFamily="34" charset="0"/>
                        </a:rPr>
                        <a:t> Candidates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Bernhard Modern Std Roman"/>
                          <a:ea typeface="Times New Roman"/>
                          <a:cs typeface="Arial" pitchFamily="34" charset="0"/>
                        </a:rPr>
                        <a:t>:</a:t>
                      </a:r>
                      <a:endParaRPr lang="en-US" sz="1200" dirty="0">
                        <a:latin typeface="Bernhard Modern Std Roman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8600" marR="0" algn="ctr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Bernhard Modern Std Roman"/>
                          <a:ea typeface="Times New Roman"/>
                          <a:cs typeface="Arial" pitchFamily="34" charset="0"/>
                        </a:rPr>
                        <a:t>$22,100,000</a:t>
                      </a:r>
                      <a:endParaRPr lang="en-US" sz="1200" dirty="0">
                        <a:latin typeface="Bernhard Modern Std Roman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Bernhard Modern Std Roman"/>
                          <a:ea typeface="Times New Roman"/>
                          <a:cs typeface="Arial" pitchFamily="34" charset="0"/>
                        </a:rPr>
                        <a:t>Callable Maturities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Bernhard Modern Std Roman"/>
                          <a:ea typeface="Times New Roman"/>
                          <a:cs typeface="Arial" pitchFamily="34" charset="0"/>
                        </a:rPr>
                        <a:t>:</a:t>
                      </a:r>
                      <a:endParaRPr lang="en-US" sz="1200" dirty="0">
                        <a:latin typeface="Bernhard Modern Std Roman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8600" marR="0" algn="ctr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Bernhard Modern Std Roman"/>
                          <a:ea typeface="Times New Roman"/>
                          <a:cs typeface="Arial" pitchFamily="34" charset="0"/>
                        </a:rPr>
                        <a:t>2022-2036</a:t>
                      </a:r>
                      <a:endParaRPr lang="en-US" sz="1200" dirty="0">
                        <a:latin typeface="Bernhard Modern Std Roman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80"/>
                          </a:solidFill>
                          <a:latin typeface="Bernhard Modern Std Roman"/>
                          <a:ea typeface="Times New Roman"/>
                          <a:cs typeface="Arial" pitchFamily="34" charset="0"/>
                        </a:rPr>
                        <a:t>Average Coupon:</a:t>
                      </a:r>
                      <a:endParaRPr lang="en-US" sz="1200" dirty="0">
                        <a:latin typeface="Bernhard Modern Std Roman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860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kern="1200" dirty="0" smtClean="0">
                          <a:solidFill>
                            <a:schemeClr val="tx1"/>
                          </a:solidFill>
                          <a:latin typeface="Bernhard Modern Std Roman"/>
                          <a:ea typeface="Times New Roman"/>
                          <a:cs typeface="Arial" pitchFamily="34" charset="0"/>
                        </a:rPr>
                        <a:t>3.47%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8406">
                <a:tc>
                  <a:txBody>
                    <a:bodyPr/>
                    <a:lstStyle/>
                    <a:p>
                      <a:pPr marL="0" marR="0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Bernhard Modern Std Roman"/>
                          <a:ea typeface="Times New Roman"/>
                          <a:cs typeface="Arial" pitchFamily="34" charset="0"/>
                        </a:rPr>
                        <a:t>Call 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Bernhard Modern Std Roman"/>
                          <a:ea typeface="Times New Roman"/>
                          <a:cs typeface="Arial" pitchFamily="34" charset="0"/>
                        </a:rPr>
                        <a:t>Date:</a:t>
                      </a:r>
                      <a:endParaRPr lang="en-US" sz="1200" dirty="0">
                        <a:latin typeface="Bernhard Modern Std Roman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8600" marR="0" algn="ctr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Bernhard Modern Std Roman"/>
                          <a:ea typeface="Times New Roman"/>
                          <a:cs typeface="Arial" pitchFamily="34" charset="0"/>
                        </a:rPr>
                        <a:t>6/1/2022</a:t>
                      </a:r>
                      <a:endParaRPr lang="en-US" sz="1200" dirty="0">
                        <a:latin typeface="Bernhard Modern Std Roman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20" name="Rectangle 3"/>
          <p:cNvSpPr>
            <a:spLocks noChangeArrowheads="1"/>
          </p:cNvSpPr>
          <p:nvPr/>
        </p:nvSpPr>
        <p:spPr bwMode="auto">
          <a:xfrm>
            <a:off x="3348453" y="3969441"/>
            <a:ext cx="317345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524000" algn="r"/>
              </a:tabLst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ernhard Modern Std Roman"/>
                <a:ea typeface="Times New Roman" pitchFamily="18" charset="0"/>
              </a:rPr>
              <a:t>Projected Refunding Results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ernhard Modern Std Roman"/>
            </a:endParaRPr>
          </a:p>
        </p:txBody>
      </p:sp>
      <p:graphicFrame>
        <p:nvGraphicFramePr>
          <p:cNvPr id="21" name="Table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85660227"/>
              </p:ext>
            </p:extLst>
          </p:nvPr>
        </p:nvGraphicFramePr>
        <p:xfrm>
          <a:off x="2083489" y="4269017"/>
          <a:ext cx="4646479" cy="1695401"/>
        </p:xfrm>
        <a:graphic>
          <a:graphicData uri="http://schemas.openxmlformats.org/drawingml/2006/table">
            <a:tbl>
              <a:tblPr/>
              <a:tblGrid>
                <a:gridCol w="35019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4454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1051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Bernhard Modern Std Roman"/>
                          <a:ea typeface="Times New Roman"/>
                          <a:cs typeface="Arial" pitchFamily="34" charset="0"/>
                        </a:rPr>
                        <a:t>Date of Analysis</a:t>
                      </a:r>
                      <a:endParaRPr lang="en-US" sz="1200" dirty="0">
                        <a:latin typeface="Bernhard Modern Std Roman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 smtClean="0">
                          <a:solidFill>
                            <a:schemeClr val="tx1"/>
                          </a:solidFill>
                          <a:latin typeface="Bernhard Modern Std Roman"/>
                          <a:ea typeface="Times New Roman"/>
                          <a:cs typeface="Arial" pitchFamily="34" charset="0"/>
                        </a:rPr>
                        <a:t>1/20/22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100"/>
                        </a:spcBef>
                        <a:spcAft>
                          <a:spcPts val="0"/>
                        </a:spcAft>
                        <a:tabLst>
                          <a:tab pos="1524000" algn="r"/>
                        </a:tabLst>
                      </a:pPr>
                      <a:r>
                        <a:rPr lang="en-US" sz="1200" b="0" dirty="0" smtClean="0">
                          <a:solidFill>
                            <a:schemeClr val="tx1"/>
                          </a:solidFill>
                          <a:latin typeface="Bernhard Modern Std Roman"/>
                          <a:ea typeface="Times New Roman"/>
                          <a:cs typeface="Arial" pitchFamily="34" charset="0"/>
                        </a:rPr>
                        <a:t>Dated Date of Refunding</a:t>
                      </a:r>
                      <a:endParaRPr lang="en-US" sz="1200" b="0" dirty="0">
                        <a:solidFill>
                          <a:schemeClr val="tx1"/>
                        </a:solidFill>
                        <a:latin typeface="Bernhard Modern Std Roman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ernhard Modern Std Roman"/>
                          <a:ea typeface="Times New Roman"/>
                          <a:cs typeface="Arial" pitchFamily="34" charset="0"/>
                        </a:rPr>
                        <a:t>5/17/2022</a:t>
                      </a:r>
                      <a:endParaRPr lang="en-US" sz="1200" dirty="0">
                        <a:solidFill>
                          <a:schemeClr val="tx1"/>
                        </a:solidFill>
                        <a:latin typeface="Bernhard Modern Std Roman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100"/>
                        </a:spcBef>
                        <a:spcAft>
                          <a:spcPts val="0"/>
                        </a:spcAft>
                        <a:tabLst>
                          <a:tab pos="1524000" algn="r"/>
                        </a:tabLst>
                      </a:pPr>
                      <a:r>
                        <a:rPr lang="en-US" sz="1200" dirty="0" smtClean="0">
                          <a:latin typeface="Bernhard Modern Std Roman"/>
                          <a:ea typeface="Times New Roman"/>
                          <a:cs typeface="Arial" pitchFamily="34" charset="0"/>
                        </a:rPr>
                        <a:t>Interest Rates</a:t>
                      </a:r>
                      <a:endParaRPr lang="en-US" sz="1200" dirty="0">
                        <a:latin typeface="Bernhard Modern Std Roman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ernhard Modern Std Roman"/>
                          <a:ea typeface="Times New Roman"/>
                          <a:cs typeface="Arial" pitchFamily="34" charset="0"/>
                        </a:rPr>
                        <a:t>Current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100"/>
                        </a:spcBef>
                        <a:spcAft>
                          <a:spcPts val="0"/>
                        </a:spcAft>
                        <a:tabLst>
                          <a:tab pos="1524000" algn="r"/>
                        </a:tabLst>
                      </a:pPr>
                      <a:r>
                        <a:rPr lang="en-US" sz="1200" dirty="0" smtClean="0">
                          <a:latin typeface="Bernhard Modern Std Roman"/>
                          <a:ea typeface="Times New Roman"/>
                          <a:cs typeface="Arial" pitchFamily="34" charset="0"/>
                        </a:rPr>
                        <a:t>Maturities Included</a:t>
                      </a:r>
                      <a:endParaRPr lang="en-US" sz="1200" dirty="0">
                        <a:latin typeface="Bernhard Modern Std Roman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ernhard Modern Std Roman"/>
                          <a:ea typeface="Times New Roman"/>
                          <a:cs typeface="Arial" pitchFamily="34" charset="0"/>
                        </a:rPr>
                        <a:t>All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100"/>
                        </a:spcBef>
                        <a:spcAft>
                          <a:spcPts val="0"/>
                        </a:spcAft>
                        <a:tabLst>
                          <a:tab pos="1524000" algn="r"/>
                        </a:tabLs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Bernhard Modern Std Roman"/>
                          <a:ea typeface="Times New Roman"/>
                          <a:cs typeface="Arial" pitchFamily="34" charset="0"/>
                        </a:rPr>
                        <a:t>Principal Amount of New Bonds</a:t>
                      </a:r>
                      <a:endParaRPr lang="en-US" sz="1200" dirty="0">
                        <a:latin typeface="Bernhard Modern Std Roman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ernhard Modern Std Roman"/>
                          <a:ea typeface="Times New Roman"/>
                          <a:cs typeface="Arial" pitchFamily="34" charset="0"/>
                        </a:rPr>
                        <a:t>$19,040,000</a:t>
                      </a:r>
                      <a:endParaRPr lang="en-US" sz="1200" dirty="0">
                        <a:solidFill>
                          <a:schemeClr val="tx1"/>
                        </a:solidFill>
                        <a:latin typeface="Bernhard Modern Std Roman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Bernhard Modern Std Roman"/>
                          <a:ea typeface="Times New Roman"/>
                          <a:cs typeface="Arial" pitchFamily="34" charset="0"/>
                        </a:rPr>
                        <a:t>Final Maturity</a:t>
                      </a:r>
                      <a:endParaRPr lang="en-US" sz="1200" dirty="0">
                        <a:latin typeface="Bernhard Modern Std Roman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chemeClr val="tx1"/>
                          </a:solidFill>
                          <a:latin typeface="Bernhard Modern Std Roman"/>
                          <a:ea typeface="Times New Roman"/>
                          <a:cs typeface="Arial" pitchFamily="34" charset="0"/>
                        </a:rPr>
                        <a:t>12/1/2036</a:t>
                      </a:r>
                      <a:endParaRPr lang="en-US" sz="1200" b="0" dirty="0">
                        <a:solidFill>
                          <a:schemeClr val="tx1"/>
                        </a:solidFill>
                        <a:latin typeface="Bernhard Modern Std Roman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solidFill>
                            <a:srgbClr val="000080"/>
                          </a:solidFill>
                          <a:latin typeface="Bernhard Modern Std Roman"/>
                          <a:ea typeface="Times New Roman"/>
                          <a:cs typeface="Arial" pitchFamily="34" charset="0"/>
                        </a:rPr>
                        <a:t>True </a:t>
                      </a:r>
                      <a:r>
                        <a:rPr lang="en-US" sz="1200" b="1" dirty="0">
                          <a:solidFill>
                            <a:srgbClr val="000080"/>
                          </a:solidFill>
                          <a:latin typeface="Bernhard Modern Std Roman"/>
                          <a:ea typeface="Times New Roman"/>
                          <a:cs typeface="Arial" pitchFamily="34" charset="0"/>
                        </a:rPr>
                        <a:t>Interest Cost</a:t>
                      </a:r>
                      <a:endParaRPr lang="en-US" sz="1200" dirty="0">
                        <a:latin typeface="Bernhard Modern Std Roman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1200" dirty="0" smtClean="0">
                          <a:solidFill>
                            <a:schemeClr val="tx1"/>
                          </a:solidFill>
                          <a:latin typeface="Bernhard Modern Std Roman"/>
                          <a:ea typeface="Times New Roman"/>
                          <a:cs typeface="Arial" pitchFamily="34" charset="0"/>
                        </a:rPr>
                        <a:t>1.81%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solidFill>
                            <a:srgbClr val="000080"/>
                          </a:solidFill>
                          <a:latin typeface="Bernhard Modern Std Roman"/>
                          <a:ea typeface="Times New Roman"/>
                          <a:cs typeface="Arial" pitchFamily="34" charset="0"/>
                        </a:rPr>
                        <a:t>Total Savings 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  <a:latin typeface="Bernhard Modern Std Roman"/>
                          <a:ea typeface="Times New Roman"/>
                          <a:cs typeface="Arial" pitchFamily="34" charset="0"/>
                        </a:rPr>
                        <a:t>– Net of costs</a:t>
                      </a:r>
                      <a:endParaRPr lang="en-US" sz="1200" b="1" dirty="0">
                        <a:solidFill>
                          <a:srgbClr val="C00000"/>
                        </a:solidFill>
                        <a:latin typeface="Bernhard Modern Std Roman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1200" dirty="0" smtClean="0">
                          <a:solidFill>
                            <a:schemeClr val="tx1"/>
                          </a:solidFill>
                          <a:latin typeface="Bernhard Modern Std Roman"/>
                          <a:ea typeface="Times New Roman"/>
                          <a:cs typeface="Arial" pitchFamily="34" charset="0"/>
                        </a:rPr>
                        <a:t>$3,338,882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04724">
                <a:tc>
                  <a:txBody>
                    <a:bodyPr/>
                    <a:lstStyle/>
                    <a:p>
                      <a:pPr marL="0" marR="0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solidFill>
                            <a:srgbClr val="000080"/>
                          </a:solidFill>
                          <a:latin typeface="Bernhard Modern Std Roman"/>
                          <a:ea typeface="Times New Roman"/>
                          <a:cs typeface="Arial" pitchFamily="34" charset="0"/>
                        </a:rPr>
                        <a:t>Present Value of Savings </a:t>
                      </a:r>
                      <a:r>
                        <a:rPr lang="en-US" sz="1200" b="1" dirty="0">
                          <a:solidFill>
                            <a:srgbClr val="000080"/>
                          </a:solidFill>
                          <a:latin typeface="Bernhard Modern Std Roman"/>
                          <a:ea typeface="Times New Roman"/>
                          <a:cs typeface="Arial" pitchFamily="34" charset="0"/>
                        </a:rPr>
                        <a:t>as % of Old Bonds</a:t>
                      </a:r>
                      <a:endParaRPr lang="en-US" sz="1200" dirty="0">
                        <a:latin typeface="Bernhard Modern Std Roman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solidFill>
                            <a:schemeClr val="tx1"/>
                          </a:solidFill>
                          <a:latin typeface="Bernhard Modern Std Roman"/>
                          <a:ea typeface="Times New Roman"/>
                          <a:cs typeface="Arial" pitchFamily="34" charset="0"/>
                        </a:rPr>
                        <a:t>13.46%</a:t>
                      </a:r>
                      <a:endParaRPr lang="en-US" sz="1200" b="1" dirty="0">
                        <a:solidFill>
                          <a:schemeClr val="tx1"/>
                        </a:solidFill>
                        <a:latin typeface="Bernhard Modern Std Roman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grpSp>
        <p:nvGrpSpPr>
          <p:cNvPr id="22" name="Group 21"/>
          <p:cNvGrpSpPr/>
          <p:nvPr/>
        </p:nvGrpSpPr>
        <p:grpSpPr>
          <a:xfrm>
            <a:off x="1579220" y="3463047"/>
            <a:ext cx="371939" cy="2411362"/>
            <a:chOff x="839398" y="2259787"/>
            <a:chExt cx="371939" cy="2626463"/>
          </a:xfrm>
        </p:grpSpPr>
        <p:sp>
          <p:nvSpPr>
            <p:cNvPr id="23" name="Right Arrow 22"/>
            <p:cNvSpPr>
              <a:spLocks noChangeArrowheads="1"/>
            </p:cNvSpPr>
            <p:nvPr/>
          </p:nvSpPr>
          <p:spPr bwMode="auto">
            <a:xfrm>
              <a:off x="839399" y="4408471"/>
              <a:ext cx="371475" cy="90805"/>
            </a:xfrm>
            <a:prstGeom prst="rightArrow">
              <a:avLst>
                <a:gd name="adj1" fmla="val 50000"/>
                <a:gd name="adj2" fmla="val 102273"/>
              </a:avLst>
            </a:prstGeom>
            <a:solidFill>
              <a:srgbClr val="C00000"/>
            </a:solidFill>
            <a:ln w="9525">
              <a:solidFill>
                <a:srgbClr val="C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24" name="Right Arrow 23"/>
            <p:cNvSpPr>
              <a:spLocks noChangeArrowheads="1"/>
            </p:cNvSpPr>
            <p:nvPr/>
          </p:nvSpPr>
          <p:spPr bwMode="auto">
            <a:xfrm>
              <a:off x="839398" y="4795445"/>
              <a:ext cx="371475" cy="90805"/>
            </a:xfrm>
            <a:prstGeom prst="rightArrow">
              <a:avLst>
                <a:gd name="adj1" fmla="val 50000"/>
                <a:gd name="adj2" fmla="val 102273"/>
              </a:avLst>
            </a:prstGeom>
            <a:solidFill>
              <a:srgbClr val="C00000"/>
            </a:solidFill>
            <a:ln w="9525">
              <a:solidFill>
                <a:srgbClr val="C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25" name="Right Arrow 24"/>
            <p:cNvSpPr>
              <a:spLocks noChangeArrowheads="1"/>
            </p:cNvSpPr>
            <p:nvPr/>
          </p:nvSpPr>
          <p:spPr bwMode="auto">
            <a:xfrm>
              <a:off x="839862" y="4601958"/>
              <a:ext cx="371475" cy="90805"/>
            </a:xfrm>
            <a:prstGeom prst="rightArrow">
              <a:avLst>
                <a:gd name="adj1" fmla="val 50000"/>
                <a:gd name="adj2" fmla="val 102273"/>
              </a:avLst>
            </a:prstGeom>
            <a:solidFill>
              <a:srgbClr val="C00000"/>
            </a:solidFill>
            <a:ln w="9525">
              <a:solidFill>
                <a:srgbClr val="C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26" name="Right Arrow 25"/>
            <p:cNvSpPr>
              <a:spLocks noChangeArrowheads="1"/>
            </p:cNvSpPr>
            <p:nvPr/>
          </p:nvSpPr>
          <p:spPr bwMode="auto">
            <a:xfrm>
              <a:off x="839400" y="2259787"/>
              <a:ext cx="371475" cy="90805"/>
            </a:xfrm>
            <a:prstGeom prst="rightArrow">
              <a:avLst>
                <a:gd name="adj1" fmla="val 50000"/>
                <a:gd name="adj2" fmla="val 102273"/>
              </a:avLst>
            </a:prstGeom>
            <a:solidFill>
              <a:srgbClr val="C00000"/>
            </a:solidFill>
            <a:ln w="9525">
              <a:solidFill>
                <a:srgbClr val="C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25726773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:a16="http://schemas.microsoft.com/office/drawing/2014/main" id="{EFA43B87-FDD9-8748-A27D-2D5D62CB3885}"/>
              </a:ext>
            </a:extLst>
          </p:cNvPr>
          <p:cNvSpPr txBox="1">
            <a:spLocks/>
          </p:cNvSpPr>
          <p:nvPr/>
        </p:nvSpPr>
        <p:spPr>
          <a:xfrm>
            <a:off x="278860" y="1867711"/>
            <a:ext cx="8599251" cy="527393"/>
          </a:xfrm>
          <a:prstGeom prst="rect">
            <a:avLst/>
          </a:prstGeom>
        </p:spPr>
        <p:txBody>
          <a:bodyPr/>
          <a:lstStyle>
            <a:lvl1pPr algn="l" defTabSz="457200" rtl="0" eaLnBrk="1" latinLnBrk="0" hangingPunct="1">
              <a:lnSpc>
                <a:spcPts val="3700"/>
              </a:lnSpc>
              <a:spcBef>
                <a:spcPct val="0"/>
              </a:spcBef>
              <a:buNone/>
              <a:defRPr sz="4300" b="0" i="0" kern="1200">
                <a:solidFill>
                  <a:schemeClr val="accent2"/>
                </a:solidFill>
                <a:latin typeface="Bath Spa New Roman Title" panose="02000506040000020004" pitchFamily="2" charset="0"/>
                <a:ea typeface="+mj-ea"/>
                <a:cs typeface="+mj-cs"/>
              </a:defRPr>
            </a:lvl1pPr>
          </a:lstStyle>
          <a:p>
            <a:pPr marL="685800" indent="-685800"/>
            <a:r>
              <a:rPr lang="en-US" sz="3600" dirty="0" smtClean="0"/>
              <a:t>IV</a:t>
            </a:r>
            <a:r>
              <a:rPr lang="en-US" sz="3600" dirty="0"/>
              <a:t>	Key Decision </a:t>
            </a:r>
            <a:r>
              <a:rPr lang="en-US" sz="3600" dirty="0" smtClean="0"/>
              <a:t>Points and </a:t>
            </a:r>
            <a:r>
              <a:rPr lang="en-US" sz="3600" dirty="0"/>
              <a:t>Next Steps</a:t>
            </a:r>
            <a:endParaRPr lang="en-US" sz="4400" dirty="0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34F7178D-1036-6B4C-BAB1-0E48D5017CFF}"/>
              </a:ext>
            </a:extLst>
          </p:cNvPr>
          <p:cNvCxnSpPr/>
          <p:nvPr/>
        </p:nvCxnSpPr>
        <p:spPr>
          <a:xfrm>
            <a:off x="457200" y="2483318"/>
            <a:ext cx="8229600" cy="0"/>
          </a:xfrm>
          <a:prstGeom prst="line">
            <a:avLst/>
          </a:prstGeom>
          <a:ln w="12700">
            <a:solidFill>
              <a:srgbClr val="20B14C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C26DCBB-1555-9F41-948C-1A6C438F795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DBF16C87-6DFB-E643-BA08-0A23B195CE46}" type="slidenum">
              <a:rPr lang="en-US" smtClean="0"/>
              <a:pPr/>
              <a:t>6</a:t>
            </a:fld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68720043"/>
              </p:ext>
            </p:extLst>
          </p:nvPr>
        </p:nvGraphicFramePr>
        <p:xfrm>
          <a:off x="346953" y="3644987"/>
          <a:ext cx="8047004" cy="2777882"/>
        </p:xfrm>
        <a:graphic>
          <a:graphicData uri="http://schemas.openxmlformats.org/drawingml/2006/table">
            <a:tbl>
              <a:tblPr/>
              <a:tblGrid>
                <a:gridCol w="19072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1659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2313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94913"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360"/>
                        </a:spcBef>
                        <a:spcAft>
                          <a:spcPts val="360"/>
                        </a:spcAft>
                        <a:tabLst>
                          <a:tab pos="1943100" algn="l"/>
                          <a:tab pos="3200400" algn="l"/>
                        </a:tabLst>
                      </a:pPr>
                      <a:r>
                        <a:rPr lang="en-US" sz="1200" b="1" dirty="0" smtClean="0">
                          <a:solidFill>
                            <a:schemeClr val="bg1"/>
                          </a:solidFill>
                          <a:latin typeface="Lato" panose="020F0502020204030203" pitchFamily="34" charset="0"/>
                          <a:ea typeface="Times New Roman"/>
                          <a:cs typeface="Segoe ui light"/>
                        </a:rPr>
                        <a:t>Date</a:t>
                      </a:r>
                      <a:endParaRPr lang="en-US" sz="1200" b="1" dirty="0">
                        <a:solidFill>
                          <a:schemeClr val="bg1"/>
                        </a:solidFill>
                        <a:latin typeface="Lato" panose="020F0502020204030203" pitchFamily="34" charset="0"/>
                        <a:ea typeface="Times New Roman"/>
                        <a:cs typeface="Segoe ui light"/>
                      </a:endParaRPr>
                    </a:p>
                  </a:txBody>
                  <a:tcPr marL="62577" marR="6257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360"/>
                        </a:spcBef>
                        <a:spcAft>
                          <a:spcPts val="360"/>
                        </a:spcAft>
                        <a:tabLst>
                          <a:tab pos="1943100" algn="l"/>
                          <a:tab pos="3200400" algn="l"/>
                        </a:tabLst>
                      </a:pPr>
                      <a:r>
                        <a:rPr lang="en-US" sz="1200" b="1" dirty="0">
                          <a:solidFill>
                            <a:schemeClr val="bg1"/>
                          </a:solidFill>
                          <a:latin typeface="Lato" panose="020F0502020204030203" pitchFamily="34" charset="0"/>
                          <a:ea typeface="Times New Roman"/>
                          <a:cs typeface="Segoe ui light"/>
                        </a:rPr>
                        <a:t>Event</a:t>
                      </a:r>
                    </a:p>
                  </a:txBody>
                  <a:tcPr marL="62577" marR="6257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indent="-171450" algn="ctr">
                        <a:spcBef>
                          <a:spcPts val="360"/>
                        </a:spcBef>
                        <a:spcAft>
                          <a:spcPts val="360"/>
                        </a:spcAft>
                        <a:tabLst>
                          <a:tab pos="1943100" algn="l"/>
                          <a:tab pos="3200400" algn="l"/>
                        </a:tabLst>
                      </a:pPr>
                      <a:r>
                        <a:rPr lang="en-US" sz="1200" b="1" dirty="0" smtClean="0">
                          <a:solidFill>
                            <a:schemeClr val="bg1"/>
                          </a:solidFill>
                          <a:latin typeface="Lato" panose="020F0502020204030203" pitchFamily="34" charset="0"/>
                          <a:ea typeface="Times New Roman"/>
                          <a:cs typeface="Segoe ui light"/>
                        </a:rPr>
                        <a:t>Responsibility</a:t>
                      </a:r>
                      <a:endParaRPr lang="en-US" sz="1200" b="1" dirty="0">
                        <a:solidFill>
                          <a:schemeClr val="bg1"/>
                        </a:solidFill>
                        <a:latin typeface="Lato" panose="020F0502020204030203" pitchFamily="34" charset="0"/>
                        <a:ea typeface="Times New Roman"/>
                        <a:cs typeface="Segoe ui light"/>
                      </a:endParaRPr>
                    </a:p>
                  </a:txBody>
                  <a:tcPr marL="62577" marR="6257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8677">
                <a:tc>
                  <a:txBody>
                    <a:bodyPr/>
                    <a:lstStyle/>
                    <a:p>
                      <a:pPr marL="182880" marR="0" indent="0">
                        <a:lnSpc>
                          <a:spcPct val="100000"/>
                        </a:lnSpc>
                        <a:spcBef>
                          <a:spcPts val="360"/>
                        </a:spcBef>
                        <a:spcAft>
                          <a:spcPts val="360"/>
                        </a:spcAft>
                        <a:tabLst>
                          <a:tab pos="1943100" algn="l"/>
                          <a:tab pos="3200400" algn="l"/>
                        </a:tabLst>
                      </a:pPr>
                      <a:r>
                        <a:rPr lang="en-US" sz="1200" baseline="0" dirty="0" smtClean="0">
                          <a:latin typeface="Lato" panose="020F0502020204030203" pitchFamily="34" charset="0"/>
                          <a:ea typeface="Times New Roman"/>
                          <a:cs typeface="Segoe ui light"/>
                        </a:rPr>
                        <a:t>January</a:t>
                      </a:r>
                      <a:endParaRPr lang="en-US" sz="1200" dirty="0">
                        <a:latin typeface="Lato" panose="020F0502020204030203" pitchFamily="34" charset="0"/>
                        <a:ea typeface="Times New Roman"/>
                        <a:cs typeface="Segoe ui light"/>
                      </a:endParaRPr>
                    </a:p>
                  </a:txBody>
                  <a:tcPr marL="62577" marR="6257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82880" marR="0" lvl="0" indent="0">
                        <a:lnSpc>
                          <a:spcPct val="100000"/>
                        </a:lnSpc>
                        <a:spcBef>
                          <a:spcPts val="360"/>
                        </a:spcBef>
                        <a:spcAft>
                          <a:spcPts val="0"/>
                        </a:spcAft>
                        <a:buFontTx/>
                        <a:buNone/>
                        <a:tabLst>
                          <a:tab pos="217170" algn="l"/>
                          <a:tab pos="1943100" algn="l"/>
                          <a:tab pos="3200400" algn="l"/>
                        </a:tabLst>
                      </a:pPr>
                      <a:r>
                        <a:rPr lang="en-US" sz="1200" dirty="0" smtClean="0">
                          <a:latin typeface="Lato" panose="020F0502020204030203" pitchFamily="34" charset="0"/>
                          <a:ea typeface="Times New Roman"/>
                          <a:cs typeface="Segoe ui light"/>
                        </a:rPr>
                        <a:t>Finalize bond sale goals</a:t>
                      </a:r>
                    </a:p>
                  </a:txBody>
                  <a:tcPr marL="62577" marR="6257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82880" marR="0" lvl="0" indent="0">
                        <a:lnSpc>
                          <a:spcPct val="100000"/>
                        </a:lnSpc>
                        <a:spcBef>
                          <a:spcPts val="360"/>
                        </a:spcBef>
                        <a:spcAft>
                          <a:spcPts val="0"/>
                        </a:spcAft>
                        <a:buFontTx/>
                        <a:buNone/>
                        <a:tabLst>
                          <a:tab pos="217170" algn="l"/>
                          <a:tab pos="1943100" algn="l"/>
                          <a:tab pos="3200400" algn="l"/>
                        </a:tabLst>
                      </a:pPr>
                      <a:r>
                        <a:rPr lang="en-US" sz="1200" dirty="0" smtClean="0">
                          <a:latin typeface="Lato" panose="020F0502020204030203" pitchFamily="34" charset="0"/>
                          <a:ea typeface="Times New Roman"/>
                          <a:cs typeface="Segoe ui light"/>
                        </a:rPr>
                        <a:t>District, FA, UW</a:t>
                      </a:r>
                    </a:p>
                  </a:txBody>
                  <a:tcPr marL="62577" marR="6257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95780452"/>
                  </a:ext>
                </a:extLst>
              </a:tr>
              <a:tr h="268677">
                <a:tc>
                  <a:txBody>
                    <a:bodyPr/>
                    <a:lstStyle/>
                    <a:p>
                      <a:pPr marL="182880" marR="0" indent="0">
                        <a:lnSpc>
                          <a:spcPct val="100000"/>
                        </a:lnSpc>
                        <a:spcBef>
                          <a:spcPts val="360"/>
                        </a:spcBef>
                        <a:spcAft>
                          <a:spcPts val="360"/>
                        </a:spcAft>
                        <a:tabLst>
                          <a:tab pos="1943100" algn="l"/>
                          <a:tab pos="3200400" algn="l"/>
                        </a:tabLst>
                      </a:pPr>
                      <a:r>
                        <a:rPr lang="en-US" sz="1200" baseline="0" dirty="0" smtClean="0">
                          <a:latin typeface="Lato" panose="020F0502020204030203" pitchFamily="34" charset="0"/>
                          <a:ea typeface="Times New Roman"/>
                          <a:cs typeface="Segoe ui light"/>
                        </a:rPr>
                        <a:t>January February</a:t>
                      </a:r>
                      <a:endParaRPr lang="en-US" sz="1200" dirty="0">
                        <a:latin typeface="Lato" panose="020F0502020204030203" pitchFamily="34" charset="0"/>
                        <a:ea typeface="Times New Roman"/>
                        <a:cs typeface="Segoe ui light"/>
                      </a:endParaRPr>
                    </a:p>
                  </a:txBody>
                  <a:tcPr marL="62577" marR="6257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82880" marR="0" lvl="0" indent="0">
                        <a:lnSpc>
                          <a:spcPct val="100000"/>
                        </a:lnSpc>
                        <a:spcBef>
                          <a:spcPts val="360"/>
                        </a:spcBef>
                        <a:spcAft>
                          <a:spcPts val="0"/>
                        </a:spcAft>
                        <a:buFontTx/>
                        <a:buNone/>
                        <a:tabLst>
                          <a:tab pos="217170" algn="l"/>
                          <a:tab pos="1943100" algn="l"/>
                          <a:tab pos="3200400" algn="l"/>
                        </a:tabLst>
                      </a:pPr>
                      <a:r>
                        <a:rPr lang="en-US" sz="1200" dirty="0" smtClean="0">
                          <a:latin typeface="Lato" panose="020F0502020204030203" pitchFamily="34" charset="0"/>
                          <a:ea typeface="Times New Roman"/>
                          <a:cs typeface="Segoe ui light"/>
                        </a:rPr>
                        <a:t>Develop</a:t>
                      </a:r>
                      <a:r>
                        <a:rPr lang="en-US" sz="1200" baseline="0" dirty="0" smtClean="0">
                          <a:latin typeface="Lato" panose="020F0502020204030203" pitchFamily="34" charset="0"/>
                          <a:ea typeface="Times New Roman"/>
                          <a:cs typeface="Segoe ui light"/>
                        </a:rPr>
                        <a:t> legal and other documents</a:t>
                      </a:r>
                      <a:endParaRPr lang="en-US" sz="1200" dirty="0" smtClean="0">
                        <a:latin typeface="Lato" panose="020F0502020204030203" pitchFamily="34" charset="0"/>
                        <a:ea typeface="Times New Roman"/>
                        <a:cs typeface="Segoe ui light"/>
                      </a:endParaRPr>
                    </a:p>
                  </a:txBody>
                  <a:tcPr marL="62577" marR="6257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8288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36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217170" algn="l"/>
                          <a:tab pos="1943100" algn="l"/>
                          <a:tab pos="3200400" algn="l"/>
                        </a:tabLst>
                        <a:defRPr/>
                      </a:pPr>
                      <a:r>
                        <a:rPr lang="en-US" sz="1200" b="0" baseline="0" dirty="0" smtClean="0">
                          <a:latin typeface="Lato" panose="020F0502020204030203" pitchFamily="34" charset="0"/>
                          <a:ea typeface="Times New Roman"/>
                          <a:cs typeface="Segoe ui light"/>
                        </a:rPr>
                        <a:t>District, BC, UW, FA</a:t>
                      </a:r>
                    </a:p>
                  </a:txBody>
                  <a:tcPr marL="62577" marR="6257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4772797"/>
                  </a:ext>
                </a:extLst>
              </a:tr>
              <a:tr h="346837">
                <a:tc>
                  <a:txBody>
                    <a:bodyPr/>
                    <a:lstStyle/>
                    <a:p>
                      <a:pPr marL="182880" marR="0">
                        <a:lnSpc>
                          <a:spcPct val="100000"/>
                        </a:lnSpc>
                        <a:spcBef>
                          <a:spcPts val="360"/>
                        </a:spcBef>
                        <a:spcAft>
                          <a:spcPts val="360"/>
                        </a:spcAft>
                      </a:pPr>
                      <a:r>
                        <a:rPr lang="en-US" sz="1200" b="0" dirty="0" smtClean="0">
                          <a:latin typeface="Lato" panose="020F0502020204030203" pitchFamily="34" charset="0"/>
                          <a:ea typeface="Times New Roman"/>
                          <a:cs typeface="Segoe ui light"/>
                        </a:rPr>
                        <a:t>January 27</a:t>
                      </a:r>
                      <a:endParaRPr lang="en-US" sz="1200" b="0" dirty="0">
                        <a:latin typeface="Lato" panose="020F0502020204030203" pitchFamily="34" charset="0"/>
                        <a:ea typeface="Times New Roman"/>
                        <a:cs typeface="Segoe ui light"/>
                      </a:endParaRPr>
                    </a:p>
                  </a:txBody>
                  <a:tcPr marL="41718" marR="417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8288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217170" algn="l"/>
                          <a:tab pos="1943100" algn="l"/>
                          <a:tab pos="3200400" algn="l"/>
                        </a:tabLst>
                        <a:defRPr/>
                      </a:pPr>
                      <a:r>
                        <a:rPr lang="en-US" sz="1200" b="1" dirty="0" smtClean="0">
                          <a:solidFill>
                            <a:srgbClr val="0070C0"/>
                          </a:solidFill>
                          <a:latin typeface="Lato" panose="020F0502020204030203" pitchFamily="34" charset="0"/>
                          <a:ea typeface="Times New Roman"/>
                          <a:cs typeface="Segoe ui light"/>
                        </a:rPr>
                        <a:t>Brief Board</a:t>
                      </a:r>
                      <a:r>
                        <a:rPr lang="en-US" sz="1200" b="1" baseline="0" dirty="0" smtClean="0">
                          <a:solidFill>
                            <a:srgbClr val="0070C0"/>
                          </a:solidFill>
                          <a:latin typeface="Lato" panose="020F0502020204030203" pitchFamily="34" charset="0"/>
                          <a:ea typeface="Times New Roman"/>
                          <a:cs typeface="Segoe ui light"/>
                        </a:rPr>
                        <a:t> on refunding plan</a:t>
                      </a:r>
                      <a:endParaRPr lang="en-US" sz="1200" b="1" dirty="0" smtClean="0">
                        <a:solidFill>
                          <a:srgbClr val="0070C0"/>
                        </a:solidFill>
                        <a:latin typeface="Lato" panose="020F0502020204030203" pitchFamily="34" charset="0"/>
                        <a:ea typeface="Times New Roman"/>
                        <a:cs typeface="Segoe ui light"/>
                      </a:endParaRPr>
                    </a:p>
                  </a:txBody>
                  <a:tcPr marL="41718" marR="417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8288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217170" algn="l"/>
                          <a:tab pos="1943100" algn="l"/>
                          <a:tab pos="3200400" algn="l"/>
                        </a:tabLst>
                        <a:defRPr/>
                      </a:pPr>
                      <a:r>
                        <a:rPr lang="en-US" sz="1200" b="0" baseline="0" dirty="0" smtClean="0">
                          <a:latin typeface="Lato" panose="020F0502020204030203" pitchFamily="34" charset="0"/>
                          <a:ea typeface="Times New Roman"/>
                          <a:cs typeface="Segoe ui light"/>
                        </a:rPr>
                        <a:t>District, FA</a:t>
                      </a:r>
                    </a:p>
                  </a:txBody>
                  <a:tcPr marL="41718" marR="417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33541611"/>
                  </a:ext>
                </a:extLst>
              </a:tr>
              <a:tr h="346837">
                <a:tc>
                  <a:txBody>
                    <a:bodyPr/>
                    <a:lstStyle/>
                    <a:p>
                      <a:pPr marL="182880" marR="0">
                        <a:lnSpc>
                          <a:spcPct val="100000"/>
                        </a:lnSpc>
                        <a:spcBef>
                          <a:spcPts val="360"/>
                        </a:spcBef>
                        <a:spcAft>
                          <a:spcPts val="360"/>
                        </a:spcAft>
                      </a:pPr>
                      <a:r>
                        <a:rPr lang="en-US" sz="1200" b="0" dirty="0" smtClean="0">
                          <a:latin typeface="Lato" panose="020F0502020204030203" pitchFamily="34" charset="0"/>
                          <a:ea typeface="Times New Roman"/>
                          <a:cs typeface="Segoe ui light"/>
                        </a:rPr>
                        <a:t>February </a:t>
                      </a:r>
                      <a:r>
                        <a:rPr lang="en-US" sz="1200" b="0" dirty="0" smtClean="0">
                          <a:latin typeface="Lato" panose="020F0502020204030203" pitchFamily="34" charset="0"/>
                          <a:ea typeface="Times New Roman"/>
                          <a:cs typeface="Segoe ui light"/>
                        </a:rPr>
                        <a:t>24</a:t>
                      </a:r>
                      <a:endParaRPr lang="en-US" sz="1200" b="0" dirty="0">
                        <a:latin typeface="Lato" panose="020F0502020204030203" pitchFamily="34" charset="0"/>
                        <a:ea typeface="Times New Roman"/>
                        <a:cs typeface="Segoe ui light"/>
                      </a:endParaRPr>
                    </a:p>
                  </a:txBody>
                  <a:tcPr marL="41718" marR="417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8288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217170" algn="l"/>
                          <a:tab pos="1943100" algn="l"/>
                          <a:tab pos="3200400" algn="l"/>
                        </a:tabLst>
                        <a:defRPr/>
                      </a:pPr>
                      <a:r>
                        <a:rPr lang="en-US" sz="1200" b="1" dirty="0" smtClean="0">
                          <a:solidFill>
                            <a:srgbClr val="0070C0"/>
                          </a:solidFill>
                          <a:latin typeface="Lato" panose="020F0502020204030203" pitchFamily="34" charset="0"/>
                          <a:ea typeface="Times New Roman"/>
                          <a:cs typeface="Segoe ui light"/>
                        </a:rPr>
                        <a:t>Board consideration</a:t>
                      </a:r>
                      <a:r>
                        <a:rPr lang="en-US" sz="1200" b="1" baseline="0" dirty="0" smtClean="0">
                          <a:solidFill>
                            <a:srgbClr val="0070C0"/>
                          </a:solidFill>
                          <a:latin typeface="Lato" panose="020F0502020204030203" pitchFamily="34" charset="0"/>
                          <a:ea typeface="Times New Roman"/>
                          <a:cs typeface="Segoe ui light"/>
                        </a:rPr>
                        <a:t> of Bond Resolution</a:t>
                      </a:r>
                    </a:p>
                  </a:txBody>
                  <a:tcPr marL="41718" marR="417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8288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217170" algn="l"/>
                          <a:tab pos="1943100" algn="l"/>
                          <a:tab pos="3200400" algn="l"/>
                        </a:tabLst>
                        <a:defRPr/>
                      </a:pPr>
                      <a:r>
                        <a:rPr lang="en-US" sz="1200" b="0" baseline="0" dirty="0" smtClean="0">
                          <a:latin typeface="Lato" panose="020F0502020204030203" pitchFamily="34" charset="0"/>
                          <a:ea typeface="Times New Roman"/>
                          <a:cs typeface="Segoe ui light"/>
                        </a:rPr>
                        <a:t>District, BC</a:t>
                      </a:r>
                    </a:p>
                  </a:txBody>
                  <a:tcPr marL="41718" marR="417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42355784"/>
                  </a:ext>
                </a:extLst>
              </a:tr>
              <a:tr h="346837">
                <a:tc>
                  <a:txBody>
                    <a:bodyPr/>
                    <a:lstStyle/>
                    <a:p>
                      <a:pPr marL="182880" marR="0">
                        <a:lnSpc>
                          <a:spcPct val="100000"/>
                        </a:lnSpc>
                        <a:spcBef>
                          <a:spcPts val="360"/>
                        </a:spcBef>
                        <a:spcAft>
                          <a:spcPts val="360"/>
                        </a:spcAft>
                      </a:pPr>
                      <a:r>
                        <a:rPr lang="en-US" sz="1200" b="0" dirty="0" smtClean="0">
                          <a:latin typeface="Lato" panose="020F0502020204030203" pitchFamily="34" charset="0"/>
                          <a:ea typeface="Times New Roman"/>
                          <a:cs typeface="Segoe ui light"/>
                        </a:rPr>
                        <a:t>March 25</a:t>
                      </a:r>
                      <a:endParaRPr lang="en-US" sz="1200" b="0" dirty="0">
                        <a:latin typeface="Lato" panose="020F0502020204030203" pitchFamily="34" charset="0"/>
                        <a:ea typeface="Times New Roman"/>
                        <a:cs typeface="Segoe ui light"/>
                      </a:endParaRPr>
                    </a:p>
                  </a:txBody>
                  <a:tcPr marL="41718" marR="417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8288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217170" algn="l"/>
                          <a:tab pos="1943100" algn="l"/>
                          <a:tab pos="3200400" algn="l"/>
                        </a:tabLst>
                        <a:defRPr/>
                      </a:pPr>
                      <a:r>
                        <a:rPr lang="en-US" sz="1200" b="0" baseline="0" dirty="0" smtClean="0">
                          <a:solidFill>
                            <a:schemeClr val="tx1"/>
                          </a:solidFill>
                          <a:latin typeface="Lato" panose="020F0502020204030203" pitchFamily="34" charset="0"/>
                          <a:ea typeface="Times New Roman"/>
                          <a:cs typeface="Segoe ui light"/>
                        </a:rPr>
                        <a:t>Conference call with rating agency</a:t>
                      </a:r>
                    </a:p>
                  </a:txBody>
                  <a:tcPr marL="41718" marR="417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8288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217170" algn="l"/>
                          <a:tab pos="1943100" algn="l"/>
                          <a:tab pos="3200400" algn="l"/>
                        </a:tabLst>
                        <a:defRPr/>
                      </a:pPr>
                      <a:r>
                        <a:rPr lang="en-US" sz="1200" b="0" baseline="0" dirty="0" smtClean="0">
                          <a:latin typeface="Lato" panose="020F0502020204030203" pitchFamily="34" charset="0"/>
                          <a:ea typeface="Times New Roman"/>
                          <a:cs typeface="Segoe ui light"/>
                        </a:rPr>
                        <a:t>District, FA</a:t>
                      </a:r>
                    </a:p>
                  </a:txBody>
                  <a:tcPr marL="41718" marR="417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08280575"/>
                  </a:ext>
                </a:extLst>
              </a:tr>
              <a:tr h="502572">
                <a:tc>
                  <a:txBody>
                    <a:bodyPr/>
                    <a:lstStyle/>
                    <a:p>
                      <a:pPr marL="182880" marR="0">
                        <a:lnSpc>
                          <a:spcPct val="100000"/>
                        </a:lnSpc>
                        <a:spcBef>
                          <a:spcPts val="360"/>
                        </a:spcBef>
                        <a:spcAft>
                          <a:spcPts val="360"/>
                        </a:spcAft>
                      </a:pPr>
                      <a:r>
                        <a:rPr lang="en-US" sz="1200" baseline="0" dirty="0" smtClean="0">
                          <a:latin typeface="Lato" panose="020F0502020204030203" pitchFamily="34" charset="0"/>
                          <a:ea typeface="Times New Roman"/>
                          <a:cs typeface="Segoe ui light"/>
                        </a:rPr>
                        <a:t>April 26</a:t>
                      </a:r>
                      <a:endParaRPr lang="en-US" sz="1200" dirty="0">
                        <a:latin typeface="Lato" panose="020F0502020204030203" pitchFamily="34" charset="0"/>
                        <a:ea typeface="Times New Roman"/>
                        <a:cs typeface="Segoe ui light"/>
                      </a:endParaRPr>
                    </a:p>
                  </a:txBody>
                  <a:tcPr marL="41718" marR="417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8288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217170" algn="l"/>
                          <a:tab pos="1943100" algn="l"/>
                          <a:tab pos="3200400" algn="l"/>
                        </a:tabLst>
                        <a:defRPr/>
                      </a:pPr>
                      <a:r>
                        <a:rPr lang="en-US" sz="1200" dirty="0" smtClean="0">
                          <a:latin typeface="Lato" panose="020F0502020204030203" pitchFamily="34" charset="0"/>
                          <a:ea typeface="Times New Roman"/>
                          <a:cs typeface="Segoe ui light"/>
                        </a:rPr>
                        <a:t>Financing Team</a:t>
                      </a:r>
                      <a:r>
                        <a:rPr lang="en-US" sz="1200" baseline="0" dirty="0" smtClean="0">
                          <a:latin typeface="Lato" panose="020F0502020204030203" pitchFamily="34" charset="0"/>
                          <a:ea typeface="Times New Roman"/>
                          <a:cs typeface="Segoe ui light"/>
                        </a:rPr>
                        <a:t> commences b</a:t>
                      </a:r>
                      <a:r>
                        <a:rPr lang="en-US" sz="1200" dirty="0" smtClean="0">
                          <a:latin typeface="Lato" panose="020F0502020204030203" pitchFamily="34" charset="0"/>
                          <a:ea typeface="Times New Roman"/>
                          <a:cs typeface="Segoe ui light"/>
                        </a:rPr>
                        <a:t>ond sale if refunding goals may be met</a:t>
                      </a:r>
                      <a:endParaRPr lang="en-US" sz="1200" baseline="0" dirty="0" smtClean="0">
                        <a:latin typeface="Lato" panose="020F0502020204030203" pitchFamily="34" charset="0"/>
                        <a:ea typeface="Times New Roman"/>
                        <a:cs typeface="Segoe ui light"/>
                      </a:endParaRPr>
                    </a:p>
                    <a:p>
                      <a:pPr marL="18288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217170" algn="l"/>
                          <a:tab pos="1943100" algn="l"/>
                          <a:tab pos="3200400" algn="l"/>
                        </a:tabLst>
                        <a:defRPr/>
                      </a:pPr>
                      <a:r>
                        <a:rPr lang="en-US" sz="1200" baseline="0" dirty="0" smtClean="0">
                          <a:latin typeface="Lato" panose="020F0502020204030203" pitchFamily="34" charset="0"/>
                          <a:ea typeface="Times New Roman"/>
                          <a:cs typeface="Segoe ui light"/>
                        </a:rPr>
                        <a:t>Update Board on results</a:t>
                      </a:r>
                      <a:endParaRPr lang="en-US" sz="1200" dirty="0" smtClean="0">
                        <a:latin typeface="Lato" panose="020F0502020204030203" pitchFamily="34" charset="0"/>
                        <a:ea typeface="Times New Roman"/>
                        <a:cs typeface="Segoe ui light"/>
                      </a:endParaRPr>
                    </a:p>
                  </a:txBody>
                  <a:tcPr marL="41718" marR="417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8288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36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217170" algn="l"/>
                          <a:tab pos="1943100" algn="l"/>
                          <a:tab pos="3200400" algn="l"/>
                        </a:tabLst>
                        <a:defRPr/>
                      </a:pPr>
                      <a:r>
                        <a:rPr lang="en-US" sz="1200" b="0" baseline="0" dirty="0" smtClean="0">
                          <a:latin typeface="Lato" panose="020F0502020204030203" pitchFamily="34" charset="0"/>
                          <a:ea typeface="Times New Roman"/>
                          <a:cs typeface="Segoe ui light"/>
                        </a:rPr>
                        <a:t>District, FA, UW, BC</a:t>
                      </a:r>
                    </a:p>
                    <a:p>
                      <a:pPr marL="182880" marR="0" lvl="0" indent="0">
                        <a:lnSpc>
                          <a:spcPct val="100000"/>
                        </a:lnSpc>
                        <a:spcBef>
                          <a:spcPts val="360"/>
                        </a:spcBef>
                        <a:spcAft>
                          <a:spcPts val="0"/>
                        </a:spcAft>
                        <a:buFontTx/>
                        <a:buNone/>
                        <a:tabLst>
                          <a:tab pos="217170" algn="l"/>
                          <a:tab pos="1943100" algn="l"/>
                          <a:tab pos="3200400" algn="l"/>
                        </a:tabLst>
                      </a:pPr>
                      <a:r>
                        <a:rPr lang="en-US" sz="1200" dirty="0" smtClean="0">
                          <a:latin typeface="Lato" panose="020F0502020204030203" pitchFamily="34" charset="0"/>
                          <a:ea typeface="Times New Roman"/>
                          <a:cs typeface="Segoe ui light"/>
                        </a:rPr>
                        <a:t>District, FA</a:t>
                      </a:r>
                    </a:p>
                  </a:txBody>
                  <a:tcPr marL="41718" marR="417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56464">
                <a:tc>
                  <a:txBody>
                    <a:bodyPr/>
                    <a:lstStyle/>
                    <a:p>
                      <a:pPr marL="182880" marR="0">
                        <a:lnSpc>
                          <a:spcPct val="100000"/>
                        </a:lnSpc>
                        <a:spcBef>
                          <a:spcPts val="360"/>
                        </a:spcBef>
                        <a:spcAft>
                          <a:spcPts val="360"/>
                        </a:spcAft>
                      </a:pPr>
                      <a:r>
                        <a:rPr lang="en-US" sz="1200" dirty="0" smtClean="0">
                          <a:latin typeface="Lato" panose="020F0502020204030203" pitchFamily="34" charset="0"/>
                          <a:ea typeface="Times New Roman"/>
                          <a:cs typeface="Segoe ui light"/>
                        </a:rPr>
                        <a:t>May 17</a:t>
                      </a:r>
                      <a:endParaRPr lang="en-US" sz="1200" dirty="0">
                        <a:latin typeface="Lato" panose="020F0502020204030203" pitchFamily="34" charset="0"/>
                        <a:ea typeface="Times New Roman"/>
                        <a:cs typeface="Segoe ui light"/>
                      </a:endParaRPr>
                    </a:p>
                  </a:txBody>
                  <a:tcPr marL="41718" marR="417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8288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217170" algn="l"/>
                          <a:tab pos="1943100" algn="l"/>
                          <a:tab pos="3200400" algn="l"/>
                        </a:tabLst>
                        <a:defRPr/>
                      </a:pPr>
                      <a:r>
                        <a:rPr lang="en-US" sz="1200" dirty="0" smtClean="0">
                          <a:latin typeface="Lato" panose="020F0502020204030203" pitchFamily="34" charset="0"/>
                          <a:ea typeface="Times New Roman"/>
                          <a:cs typeface="Segoe ui light"/>
                        </a:rPr>
                        <a:t>Bond closing</a:t>
                      </a:r>
                    </a:p>
                  </a:txBody>
                  <a:tcPr marL="41718" marR="417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82880" marR="0" lvl="0" indent="0">
                        <a:lnSpc>
                          <a:spcPct val="100000"/>
                        </a:lnSpc>
                        <a:spcBef>
                          <a:spcPts val="360"/>
                        </a:spcBef>
                        <a:spcAft>
                          <a:spcPts val="0"/>
                        </a:spcAft>
                        <a:buFontTx/>
                        <a:buNone/>
                        <a:tabLst>
                          <a:tab pos="217170" algn="l"/>
                          <a:tab pos="1943100" algn="l"/>
                          <a:tab pos="3200400" algn="l"/>
                        </a:tabLst>
                      </a:pPr>
                      <a:r>
                        <a:rPr lang="en-US" sz="1200" dirty="0" smtClean="0">
                          <a:latin typeface="Lato" panose="020F0502020204030203" pitchFamily="34" charset="0"/>
                          <a:ea typeface="Times New Roman"/>
                          <a:cs typeface="Segoe ui light"/>
                        </a:rPr>
                        <a:t>BC, UW</a:t>
                      </a:r>
                    </a:p>
                  </a:txBody>
                  <a:tcPr marL="41718" marR="417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7" name="Slide Number Placeholder 3"/>
          <p:cNvSpPr txBox="1">
            <a:spLocks/>
          </p:cNvSpPr>
          <p:nvPr/>
        </p:nvSpPr>
        <p:spPr>
          <a:xfrm>
            <a:off x="2573382" y="6423018"/>
            <a:ext cx="3997235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1200" dirty="0" smtClean="0">
                <a:solidFill>
                  <a:schemeClr val="bg1">
                    <a:lumMod val="50000"/>
                  </a:schemeClr>
                </a:solidFill>
              </a:rPr>
              <a:t>FA: Financial Advisor    BC: Bond Counsel   UW: Underwriter</a:t>
            </a:r>
          </a:p>
          <a:p>
            <a:pPr algn="r"/>
            <a:endParaRPr lang="en-US" sz="1200" dirty="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11" name="Picture 10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7890" y="2529824"/>
            <a:ext cx="6553200" cy="102694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8093803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2313" y="4332052"/>
            <a:ext cx="3698335" cy="1160834"/>
          </a:xfrm>
          <a:prstGeom prst="rect">
            <a:avLst/>
          </a:prstGeom>
        </p:spPr>
      </p:pic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12755A9B-7220-DA4E-A22F-F4EA50F2430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solidFill>
                  <a:srgbClr val="182840"/>
                </a:solidFill>
              </a:rPr>
              <a:t>Contact Information: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3"/>
          <a:srcRect l="2352" r="-1"/>
          <a:stretch/>
        </p:blipFill>
        <p:spPr>
          <a:xfrm>
            <a:off x="4954621" y="4320221"/>
            <a:ext cx="3073942" cy="11761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7965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35">
      <a:dk1>
        <a:srgbClr val="000000"/>
      </a:dk1>
      <a:lt1>
        <a:srgbClr val="FFFFFF"/>
      </a:lt1>
      <a:dk2>
        <a:srgbClr val="20304C"/>
      </a:dk2>
      <a:lt2>
        <a:srgbClr val="CFE8E4"/>
      </a:lt2>
      <a:accent1>
        <a:srgbClr val="5BC4BB"/>
      </a:accent1>
      <a:accent2>
        <a:srgbClr val="E02925"/>
      </a:accent2>
      <a:accent3>
        <a:srgbClr val="DAD9D6"/>
      </a:accent3>
      <a:accent4>
        <a:srgbClr val="F6F5F2"/>
      </a:accent4>
      <a:accent5>
        <a:srgbClr val="0F242A"/>
      </a:accent5>
      <a:accent6>
        <a:srgbClr val="3E4B6D"/>
      </a:accent6>
      <a:hlink>
        <a:srgbClr val="E02925"/>
      </a:hlink>
      <a:folHlink>
        <a:srgbClr val="3E4B6D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Facilitis Funding Planning Renton SD 051618" id="{CCC9E254-4188-4A29-B5BF-12C56DA5ABFB}" vid="{EC0EE119-55EF-4D56-A427-918D58D2475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12469</TotalTime>
  <Words>370</Words>
  <Application>Microsoft Office PowerPoint</Application>
  <PresentationFormat>On-screen Show (4:3)</PresentationFormat>
  <Paragraphs>91</Paragraphs>
  <Slides>7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6" baseType="lpstr">
      <vt:lpstr>Arial</vt:lpstr>
      <vt:lpstr>Bath Spa New Roman Title</vt:lpstr>
      <vt:lpstr>Bernhard Modern Std Roman</vt:lpstr>
      <vt:lpstr>Calibri</vt:lpstr>
      <vt:lpstr>Lato</vt:lpstr>
      <vt:lpstr>Segoe ui light</vt:lpstr>
      <vt:lpstr>Times New Roman</vt:lpstr>
      <vt:lpstr>Wingdings</vt:lpstr>
      <vt:lpstr>Office Theme</vt:lpstr>
      <vt:lpstr>Bond Refunding Briefing January 27, 2022</vt:lpstr>
      <vt:lpstr>Discussion Topics</vt:lpstr>
      <vt:lpstr>I Bond Market Update</vt:lpstr>
      <vt:lpstr>II Refunding Goals</vt:lpstr>
      <vt:lpstr>III Preliminary Refunding Results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Capital Facilities Funding May 16, 2018</dc:title>
  <dc:creator>Microsoft Office User</dc:creator>
  <cp:lastModifiedBy>Mark Prussing</cp:lastModifiedBy>
  <cp:revision>107</cp:revision>
  <cp:lastPrinted>2019-02-25T21:08:41Z</cp:lastPrinted>
  <dcterms:created xsi:type="dcterms:W3CDTF">2018-05-04T20:49:50Z</dcterms:created>
  <dcterms:modified xsi:type="dcterms:W3CDTF">2022-01-20T23:30:17Z</dcterms:modified>
</cp:coreProperties>
</file>