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92" r:id="rId4"/>
    <p:sldId id="265" r:id="rId5"/>
    <p:sldId id="266" r:id="rId6"/>
    <p:sldId id="270" r:id="rId7"/>
    <p:sldId id="293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1366B7-6819-1A41-9FC8-A585E3FD77EC}">
          <p14:sldIdLst>
            <p14:sldId id="256"/>
            <p14:sldId id="260"/>
            <p14:sldId id="292"/>
            <p14:sldId id="265"/>
            <p14:sldId id="266"/>
            <p14:sldId id="270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926"/>
    <a:srgbClr val="D8D8D6"/>
    <a:srgbClr val="182840"/>
    <a:srgbClr val="20B14C"/>
    <a:srgbClr val="E56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53"/>
    <p:restoredTop sz="94650"/>
  </p:normalViewPr>
  <p:slideViewPr>
    <p:cSldViewPr snapToGrid="0" snapToObjects="1">
      <p:cViewPr varScale="1">
        <p:scale>
          <a:sx n="84" d="100"/>
          <a:sy n="84" d="100"/>
        </p:scale>
        <p:origin x="751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CF2B233-2673-CA4A-8584-40FE459E6A6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A4C8A70-82BE-BC43-B58C-26EEBE99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3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9AF8696-3AB0-314B-875C-05FD3E0214C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1537675-5E8B-7443-84A4-B9DC579D8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7675-5E8B-7443-84A4-B9DC579D85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0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7675-5E8B-7443-84A4-B9DC579D85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56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7675-5E8B-7443-84A4-B9DC579D85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7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8521AA-BDD0-374F-BC5C-DE89D2ECFF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7518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4B36A76-1A56-7D40-AE90-534BCE258F83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3500" y="355112"/>
            <a:ext cx="1816100" cy="520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19F1D3-E815-9248-9576-1833577BD54E}"/>
              </a:ext>
            </a:extLst>
          </p:cNvPr>
          <p:cNvSpPr txBox="1"/>
          <p:nvPr userDrawn="1"/>
        </p:nvSpPr>
        <p:spPr>
          <a:xfrm>
            <a:off x="6206400" y="6091035"/>
            <a:ext cx="2728800" cy="5539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500" dirty="0">
                <a:solidFill>
                  <a:srgbClr val="E02926"/>
                </a:solidFill>
                <a:latin typeface="Bath Spa New Roman Title" panose="02000506040000020004" pitchFamily="2" charset="0"/>
              </a:rPr>
              <a:t>SERVING CHILDREN, SCHOOLS AND THEIR COMMUNITIES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2345044-9889-B343-B28F-32EDA20B8B0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659954" y="1466948"/>
            <a:ext cx="5839519" cy="777061"/>
          </a:xfrm>
        </p:spPr>
        <p:txBody>
          <a:bodyPr anchor="b">
            <a:normAutofit/>
          </a:bodyPr>
          <a:lstStyle>
            <a:lvl1pPr marL="0" indent="0">
              <a:buNone/>
              <a:defRPr sz="2100" b="0" i="1">
                <a:solidFill>
                  <a:srgbClr val="20B14C"/>
                </a:solidFill>
                <a:latin typeface="Lato" panose="020F0502020204030203" pitchFamily="34" charset="7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28A0DA-397A-4843-97ED-BE7C9698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954" y="2440071"/>
            <a:ext cx="5839519" cy="2059929"/>
          </a:xfrm>
        </p:spPr>
        <p:txBody>
          <a:bodyPr anchor="t">
            <a:normAutofit/>
          </a:bodyPr>
          <a:lstStyle>
            <a:lvl1pPr algn="l">
              <a:lnSpc>
                <a:spcPts val="5200"/>
              </a:lnSpc>
              <a:defRPr sz="65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A4EB56-0C43-BA48-B5F3-0DDA737E75FB}"/>
              </a:ext>
            </a:extLst>
          </p:cNvPr>
          <p:cNvCxnSpPr>
            <a:cxnSpLocks/>
          </p:cNvCxnSpPr>
          <p:nvPr userDrawn="1"/>
        </p:nvCxnSpPr>
        <p:spPr>
          <a:xfrm>
            <a:off x="1659954" y="2303436"/>
            <a:ext cx="5839519" cy="0"/>
          </a:xfrm>
          <a:prstGeom prst="line">
            <a:avLst/>
          </a:prstGeom>
          <a:ln w="12700">
            <a:solidFill>
              <a:srgbClr val="20B14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60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E903E8D-C145-424C-B488-0251AFCF3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23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lnSpc>
                <a:spcPts val="37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66FBFC4-BE24-8A40-9060-2C4DC08E97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447955"/>
            <a:ext cx="8229600" cy="378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Aft>
                <a:spcPts val="500"/>
              </a:spcAft>
              <a:buFont typeface="Wingdings" pitchFamily="2" charset="2"/>
              <a:buChar char="ü"/>
              <a:defRPr>
                <a:solidFill>
                  <a:srgbClr val="182840"/>
                </a:solidFill>
              </a:defRPr>
            </a:lvl1pPr>
            <a:lvl2pPr marL="742950" indent="-285750">
              <a:spcAft>
                <a:spcPts val="500"/>
              </a:spcAft>
              <a:buFont typeface="Wingdings" pitchFamily="2" charset="2"/>
              <a:buChar char="§"/>
              <a:defRPr/>
            </a:lvl2pPr>
            <a:lvl3pPr>
              <a:spcAft>
                <a:spcPts val="500"/>
              </a:spcAft>
              <a:defRPr/>
            </a:lvl3pPr>
            <a:lvl4pPr>
              <a:spcAft>
                <a:spcPts val="500"/>
              </a:spcAft>
              <a:defRPr/>
            </a:lvl4pPr>
            <a:lvl5pPr>
              <a:spcAft>
                <a:spcPts val="500"/>
              </a:spcAft>
              <a:defRPr/>
            </a:lvl5pPr>
            <a:lvl6pPr marL="2514600" indent="-228600">
              <a:spcAft>
                <a:spcPts val="500"/>
              </a:spcAft>
              <a:buFont typeface="Wingdings" pitchFamily="2" charset="2"/>
              <a:buChar char="ü"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  <a:p>
            <a:pPr lvl="5"/>
            <a:r>
              <a:rPr lang="en-US" dirty="0"/>
              <a:t>sixth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A172B-4A8E-B74D-9365-DFBB4E57E0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97697" y="6464809"/>
            <a:ext cx="354340" cy="140772"/>
          </a:xfrm>
        </p:spPr>
        <p:txBody>
          <a:bodyPr/>
          <a:lstStyle>
            <a:lvl1pPr algn="ctr">
              <a:defRPr/>
            </a:lvl1pPr>
          </a:lstStyle>
          <a:p>
            <a:fld id="{DBF16C87-6DFB-E643-BA08-0A23B195CE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022703A-FF2F-8941-B5EB-BE13966F94BA}"/>
              </a:ext>
            </a:extLst>
          </p:cNvPr>
          <p:cNvSpPr/>
          <p:nvPr userDrawn="1"/>
        </p:nvSpPr>
        <p:spPr>
          <a:xfrm>
            <a:off x="8364853" y="6425180"/>
            <a:ext cx="220028" cy="220028"/>
          </a:xfrm>
          <a:prstGeom prst="ellipse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5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E903E8D-C145-424C-B488-0251AFCF3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23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66FBFC4-BE24-8A40-9060-2C4DC08E97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447955"/>
            <a:ext cx="8229600" cy="378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Wingdings" pitchFamily="2" charset="2"/>
              <a:buNone/>
              <a:defRPr>
                <a:solidFill>
                  <a:srgbClr val="182840"/>
                </a:solidFill>
              </a:defRPr>
            </a:lvl1pPr>
            <a:lvl2pPr marL="742950" indent="-285750">
              <a:buFont typeface="Wingdings" pitchFamily="2" charset="2"/>
              <a:buChar char="§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2514600" indent="-228600">
              <a:buFont typeface="Wingdings" pitchFamily="2" charset="2"/>
              <a:buChar char="ü"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  <a:p>
            <a:pPr lvl="5"/>
            <a:r>
              <a:rPr lang="en-US" dirty="0"/>
              <a:t>sixth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76527-2C3C-774F-BE0F-C6924A8C59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97697" y="6464809"/>
            <a:ext cx="354340" cy="140772"/>
          </a:xfrm>
        </p:spPr>
        <p:txBody>
          <a:bodyPr/>
          <a:lstStyle>
            <a:lvl1pPr algn="ctr">
              <a:defRPr/>
            </a:lvl1pPr>
          </a:lstStyle>
          <a:p>
            <a:fld id="{DBF16C87-6DFB-E643-BA08-0A23B195CE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CD1D9D5-2100-FC48-B2D4-F7B2463E21DF}"/>
              </a:ext>
            </a:extLst>
          </p:cNvPr>
          <p:cNvSpPr/>
          <p:nvPr userDrawn="1"/>
        </p:nvSpPr>
        <p:spPr>
          <a:xfrm>
            <a:off x="8364853" y="6425180"/>
            <a:ext cx="220028" cy="220028"/>
          </a:xfrm>
          <a:prstGeom prst="ellipse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E903E8D-C145-424C-B488-0251AFCF3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23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66FBFC4-BE24-8A40-9060-2C4DC08E97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427783"/>
            <a:ext cx="8229600" cy="378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>
              <a:buFont typeface="+mj-lt"/>
              <a:buAutoNum type="romanUcPeriod"/>
              <a:defRPr>
                <a:solidFill>
                  <a:srgbClr val="182840"/>
                </a:solidFill>
              </a:defRPr>
            </a:lvl1pPr>
            <a:lvl2pPr marL="742950" indent="-285750">
              <a:buFont typeface="Wingdings" pitchFamily="2" charset="2"/>
              <a:buChar char="§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2514600" indent="-228600">
              <a:buFont typeface="Wingdings" pitchFamily="2" charset="2"/>
              <a:buChar char="ü"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  <a:p>
            <a:pPr lvl="5"/>
            <a:r>
              <a:rPr lang="en-US" dirty="0"/>
              <a:t>Sixth</a:t>
            </a:r>
          </a:p>
          <a:p>
            <a:pPr lvl="0"/>
            <a:r>
              <a:rPr lang="en-US" dirty="0"/>
              <a:t>Second Roman Numeral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E4BC47-8782-7149-BB27-2B5B9BE4D5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97697" y="6464808"/>
            <a:ext cx="354340" cy="140772"/>
          </a:xfrm>
        </p:spPr>
        <p:txBody>
          <a:bodyPr anchor="ctr"/>
          <a:lstStyle>
            <a:lvl1pPr algn="ctr">
              <a:defRPr/>
            </a:lvl1pPr>
          </a:lstStyle>
          <a:p>
            <a:fld id="{DBF16C87-6DFB-E643-BA08-0A23B195CE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6E9F821-3093-D644-BFDF-09A44C005C9D}"/>
              </a:ext>
            </a:extLst>
          </p:cNvPr>
          <p:cNvSpPr/>
          <p:nvPr userDrawn="1"/>
        </p:nvSpPr>
        <p:spPr>
          <a:xfrm>
            <a:off x="8364853" y="6425180"/>
            <a:ext cx="220028" cy="220028"/>
          </a:xfrm>
          <a:prstGeom prst="ellipse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8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6F8BBAF-CCEB-D541-B570-CB0650FA13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8594"/>
            <a:ext cx="9144000" cy="687518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19E99-20EC-694E-9A01-94019F050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97697" y="6464809"/>
            <a:ext cx="354340" cy="140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 i="0">
                <a:solidFill>
                  <a:schemeClr val="tx1">
                    <a:tint val="75000"/>
                  </a:schemeClr>
                </a:solidFill>
                <a:latin typeface="Lato" panose="020F0502020204030203" pitchFamily="34" charset="77"/>
              </a:defRPr>
            </a:lvl1pPr>
          </a:lstStyle>
          <a:p>
            <a:fld id="{DBF16C87-6DFB-E643-BA08-0A23B195CE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EBCD70B-C85E-C544-B17B-89A5A0C8CD8F}"/>
              </a:ext>
            </a:extLst>
          </p:cNvPr>
          <p:cNvSpPr/>
          <p:nvPr userDrawn="1"/>
        </p:nvSpPr>
        <p:spPr>
          <a:xfrm>
            <a:off x="8364853" y="6425180"/>
            <a:ext cx="220028" cy="220028"/>
          </a:xfrm>
          <a:prstGeom prst="ellipse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145883-55AC-3443-B44A-515E143C09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8594"/>
            <a:ext cx="9144000" cy="68751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3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6475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100" i="1">
                <a:solidFill>
                  <a:srgbClr val="1828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AFAA83-08C4-4440-A1A0-66243681708C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70700" y="405512"/>
            <a:ext cx="1816100" cy="5207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65D67A-EA5F-9148-A091-BD4B88A08743}"/>
              </a:ext>
            </a:extLst>
          </p:cNvPr>
          <p:cNvCxnSpPr>
            <a:cxnSpLocks/>
          </p:cNvCxnSpPr>
          <p:nvPr userDrawn="1"/>
        </p:nvCxnSpPr>
        <p:spPr>
          <a:xfrm>
            <a:off x="722313" y="4192197"/>
            <a:ext cx="7772400" cy="0"/>
          </a:xfrm>
          <a:prstGeom prst="line">
            <a:avLst/>
          </a:prstGeom>
          <a:ln w="12700">
            <a:solidFill>
              <a:srgbClr val="20B14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53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7F53-4A68-4B0C-9227-F27A814E64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801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50FD9-D852-C648-92E3-8222DC128A3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751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23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42773"/>
            <a:ext cx="8229600" cy="378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  <a:p>
            <a:pPr lvl="5"/>
            <a:r>
              <a:rPr lang="en-US" dirty="0"/>
              <a:t>Sixth</a:t>
            </a:r>
          </a:p>
          <a:p>
            <a:pPr lvl="6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C2A9A1-8450-CD4F-A53C-8FE429137564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870700" y="405512"/>
            <a:ext cx="1816100" cy="5207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1C8C38-63D3-CF4C-9B3D-933A3146CAED}"/>
              </a:ext>
            </a:extLst>
          </p:cNvPr>
          <p:cNvCxnSpPr/>
          <p:nvPr userDrawn="1"/>
        </p:nvCxnSpPr>
        <p:spPr>
          <a:xfrm>
            <a:off x="457200" y="2375318"/>
            <a:ext cx="8229600" cy="0"/>
          </a:xfrm>
          <a:prstGeom prst="line">
            <a:avLst/>
          </a:prstGeom>
          <a:ln w="12700">
            <a:solidFill>
              <a:srgbClr val="20B14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DFC863-29B8-3141-BC6A-C4E48C1B5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97697" y="6464809"/>
            <a:ext cx="354340" cy="140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 i="0">
                <a:solidFill>
                  <a:schemeClr val="tx1">
                    <a:tint val="75000"/>
                  </a:schemeClr>
                </a:solidFill>
                <a:latin typeface="Lato" panose="020F0502020204030203" pitchFamily="34" charset="77"/>
              </a:defRPr>
            </a:lvl1pPr>
          </a:lstStyle>
          <a:p>
            <a:fld id="{DBF16C87-6DFB-E643-BA08-0A23B195CE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FC62E97-384A-DD47-A365-9FB2AD6DA7AF}"/>
              </a:ext>
            </a:extLst>
          </p:cNvPr>
          <p:cNvSpPr/>
          <p:nvPr userDrawn="1"/>
        </p:nvSpPr>
        <p:spPr>
          <a:xfrm>
            <a:off x="8364853" y="6425180"/>
            <a:ext cx="220028" cy="220028"/>
          </a:xfrm>
          <a:prstGeom prst="ellipse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1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63" r:id="rId5"/>
    <p:sldLayoutId id="2147483651" r:id="rId6"/>
    <p:sldLayoutId id="2147483664" r:id="rId7"/>
  </p:sldLayoutIdLst>
  <p:hf hdr="0" ftr="0" dt="0"/>
  <p:txStyles>
    <p:titleStyle>
      <a:lvl1pPr algn="l" defTabSz="457200" rtl="0" eaLnBrk="1" latinLnBrk="0" hangingPunct="1">
        <a:lnSpc>
          <a:spcPts val="3700"/>
        </a:lnSpc>
        <a:spcBef>
          <a:spcPct val="0"/>
        </a:spcBef>
        <a:buNone/>
        <a:defRPr sz="4300" b="0" i="0" kern="1200">
          <a:solidFill>
            <a:schemeClr val="accent2"/>
          </a:solidFill>
          <a:latin typeface="Bath Spa New Roman Title" panose="02000506040000020004" pitchFamily="2" charset="0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spcAft>
          <a:spcPts val="500"/>
        </a:spcAft>
        <a:buClr>
          <a:srgbClr val="E56049"/>
        </a:buClr>
        <a:buFontTx/>
        <a:buNone/>
        <a:defRPr sz="2400" b="0" i="0" kern="1200">
          <a:solidFill>
            <a:srgbClr val="182840"/>
          </a:solidFill>
          <a:latin typeface="Lato" panose="020F0502020204030203" pitchFamily="34" charset="77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500"/>
        </a:spcAft>
        <a:buClr>
          <a:srgbClr val="E02926"/>
        </a:buClr>
        <a:buFont typeface="Wingdings" pitchFamily="2" charset="2"/>
        <a:buChar char="§"/>
        <a:defRPr sz="1800" b="0" i="0" kern="1200">
          <a:solidFill>
            <a:srgbClr val="E02926"/>
          </a:solidFill>
          <a:latin typeface="Lato" panose="020F0502020204030203" pitchFamily="34" charset="77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500"/>
        </a:spcAft>
        <a:buClr>
          <a:schemeClr val="accent1">
            <a:lumMod val="75000"/>
          </a:schemeClr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500"/>
        </a:spcAft>
        <a:buClr>
          <a:srgbClr val="E56049"/>
        </a:buClr>
        <a:buFont typeface="Wingdings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500"/>
        </a:spcAft>
        <a:buClr>
          <a:srgbClr val="E56049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50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50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C308C4-C61A-7D4F-A640-FA48A1F7AE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Serving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4B5D313-7529-FD48-9954-D70FE8F9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954" y="2440071"/>
            <a:ext cx="6332824" cy="2059929"/>
          </a:xfrm>
        </p:spPr>
        <p:txBody>
          <a:bodyPr>
            <a:noAutofit/>
          </a:bodyPr>
          <a:lstStyle/>
          <a:p>
            <a:pPr>
              <a:lnSpc>
                <a:spcPts val="5200"/>
              </a:lnSpc>
            </a:pPr>
            <a:r>
              <a:rPr lang="en-US" sz="4800" dirty="0" smtClean="0"/>
              <a:t>Bond Refunding Briefing</a:t>
            </a:r>
            <a:r>
              <a:rPr lang="en-US" sz="6500" dirty="0"/>
              <a:t/>
            </a:r>
            <a:br>
              <a:rPr lang="en-US" sz="6500" dirty="0"/>
            </a:br>
            <a:r>
              <a:rPr lang="en-US" sz="3400" dirty="0" smtClean="0">
                <a:solidFill>
                  <a:srgbClr val="182840"/>
                </a:solidFill>
              </a:rPr>
              <a:t>January 27, 2022</a:t>
            </a:r>
            <a:endParaRPr lang="en-US" sz="3400" dirty="0">
              <a:solidFill>
                <a:srgbClr val="18284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395" y="953589"/>
            <a:ext cx="1181959" cy="125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3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98A1E88-E407-9847-91F5-6B8F78B41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Bond Market Update</a:t>
            </a:r>
          </a:p>
          <a:p>
            <a:r>
              <a:rPr lang="en-US" dirty="0"/>
              <a:t>Bond </a:t>
            </a:r>
            <a:r>
              <a:rPr lang="en-US" dirty="0" smtClean="0"/>
              <a:t>Refunding </a:t>
            </a:r>
            <a:r>
              <a:rPr lang="en-US" dirty="0"/>
              <a:t>Goals</a:t>
            </a:r>
          </a:p>
          <a:p>
            <a:r>
              <a:rPr lang="en-US" dirty="0" smtClean="0"/>
              <a:t>Preliminary Refunding Results</a:t>
            </a:r>
          </a:p>
          <a:p>
            <a:r>
              <a:rPr lang="en-US" dirty="0" smtClean="0"/>
              <a:t>Key </a:t>
            </a:r>
            <a:r>
              <a:rPr lang="en-US" dirty="0"/>
              <a:t>Decision Points and Next Steps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A6315A95-F84F-FA4C-BDE2-04EFE1AE7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Discussion Topics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EA9F24-C4B5-104E-B156-82F71C8EF8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16C87-6DFB-E643-BA08-0A23B195CE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7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23056-C939-494E-AFB1-876DF8A99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 Bond </a:t>
            </a:r>
            <a:r>
              <a:rPr lang="en-US" sz="3600" dirty="0"/>
              <a:t>Market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599AB8-C3D7-BF49-83E9-9898A38BA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20" y="2437310"/>
            <a:ext cx="2522121" cy="40322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en-US" sz="1300" dirty="0" smtClean="0"/>
              <a:t>While there is recent upward pressure on interest rates, municipal bond interest rates remain near the lowest point in history.</a:t>
            </a:r>
            <a:endParaRPr lang="en-US" sz="1300" dirty="0"/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en-US" sz="1300" dirty="0" smtClean="0"/>
              <a:t>This is still a very good </a:t>
            </a:r>
            <a:r>
              <a:rPr lang="en-US" sz="1300" dirty="0"/>
              <a:t>time to </a:t>
            </a:r>
            <a:r>
              <a:rPr lang="en-US" sz="1300" dirty="0" smtClean="0"/>
              <a:t>refinance eligible bonds to provide savings to </a:t>
            </a:r>
            <a:r>
              <a:rPr lang="en-US" sz="1300" dirty="0"/>
              <a:t>District taxpayers.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en-US" sz="1300" dirty="0" smtClean="0"/>
              <a:t>Volatility </a:t>
            </a:r>
            <a:r>
              <a:rPr lang="en-US" sz="1300" dirty="0"/>
              <a:t>warrants prudent </a:t>
            </a:r>
            <a:r>
              <a:rPr lang="en-US" sz="1300" dirty="0" smtClean="0"/>
              <a:t>planning</a:t>
            </a:r>
            <a:r>
              <a:rPr lang="en-US" sz="1300" dirty="0"/>
              <a:t>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9EB1D2-9FB7-3A41-A4AE-DA51D2EE1C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16C87-6DFB-E643-BA08-0A23B195CE4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141" y="2430330"/>
            <a:ext cx="5915322" cy="397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6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C6EC1-5F06-3440-AAC6-4F867D953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231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II Refunding Goals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A2AB4D-02E7-2A4F-9128-787755DD2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47954"/>
            <a:ext cx="8229600" cy="41083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Evaluate and potentially refund </a:t>
            </a:r>
            <a:r>
              <a:rPr lang="en-US" sz="1800" dirty="0" smtClean="0"/>
              <a:t>the </a:t>
            </a:r>
            <a:r>
              <a:rPr lang="en-US" sz="1800" dirty="0"/>
              <a:t>District’s </a:t>
            </a:r>
            <a:r>
              <a:rPr lang="en-US" sz="1800" dirty="0" smtClean="0"/>
              <a:t>2012 UTGO  </a:t>
            </a:r>
            <a:r>
              <a:rPr lang="en-US" sz="1800" dirty="0"/>
              <a:t>Bonds, if a refunding would result in significant interest savings for taxpayers</a:t>
            </a:r>
          </a:p>
          <a:p>
            <a:pPr lvl="1"/>
            <a:r>
              <a:rPr lang="en-US" sz="1200" dirty="0" smtClean="0"/>
              <a:t>Tax-exempt bonds – </a:t>
            </a:r>
            <a:r>
              <a:rPr lang="en-US" sz="1200" dirty="0"/>
              <a:t>this is the first opportunity to refund this issue using tax-exempt </a:t>
            </a:r>
            <a:r>
              <a:rPr lang="en-US" sz="1200" dirty="0" smtClean="0"/>
              <a:t>bonds under current </a:t>
            </a:r>
            <a:r>
              <a:rPr lang="en-US" sz="1200" dirty="0"/>
              <a:t>Federal tax </a:t>
            </a:r>
            <a:r>
              <a:rPr lang="en-US" sz="1200" dirty="0" smtClean="0"/>
              <a:t>laws</a:t>
            </a:r>
            <a:endParaRPr lang="en-US" sz="1200" dirty="0"/>
          </a:p>
          <a:p>
            <a:pPr lvl="1"/>
            <a:r>
              <a:rPr lang="en-US" sz="1200" dirty="0"/>
              <a:t>Minimum present value savings of </a:t>
            </a:r>
            <a:r>
              <a:rPr lang="en-US" sz="1200" dirty="0" smtClean="0"/>
              <a:t>3.00% </a:t>
            </a:r>
            <a:r>
              <a:rPr lang="en-US" sz="1200" dirty="0"/>
              <a:t>of the bonds being </a:t>
            </a:r>
            <a:r>
              <a:rPr lang="en-US" sz="1200" dirty="0" smtClean="0"/>
              <a:t>refunded</a:t>
            </a:r>
            <a:endParaRPr lang="en-US" sz="1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Target savings to meet District goals</a:t>
            </a:r>
          </a:p>
          <a:p>
            <a:pPr lvl="1"/>
            <a:r>
              <a:rPr lang="en-US" sz="1200" dirty="0" smtClean="0"/>
              <a:t>Minimize </a:t>
            </a:r>
            <a:r>
              <a:rPr lang="en-US" sz="1200" dirty="0"/>
              <a:t>savings </a:t>
            </a:r>
            <a:r>
              <a:rPr lang="en-US" sz="1200" dirty="0" smtClean="0"/>
              <a:t>in 2022 to manage Debt Service Fund Balance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Update that credit rating from Moody’s Investors Service</a:t>
            </a:r>
          </a:p>
          <a:p>
            <a:pPr lvl="1"/>
            <a:r>
              <a:rPr lang="en-US" sz="1200" dirty="0" smtClean="0">
                <a:solidFill>
                  <a:schemeClr val="accent2"/>
                </a:solidFill>
              </a:rPr>
              <a:t>Current rating “A1”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Participate in the Washington State School District Credit Enhancement Program (“State Guarantee Program</a:t>
            </a:r>
            <a:r>
              <a:rPr lang="en-US" sz="1800" dirty="0" smtClean="0"/>
              <a:t>”)</a:t>
            </a:r>
          </a:p>
          <a:p>
            <a:pPr lvl="1"/>
            <a:r>
              <a:rPr lang="en-US" sz="1200" dirty="0" smtClean="0"/>
              <a:t>Current rating “</a:t>
            </a:r>
            <a:r>
              <a:rPr lang="en-US" sz="1200" dirty="0" err="1" smtClean="0"/>
              <a:t>Aaa</a:t>
            </a:r>
            <a:r>
              <a:rPr lang="en-US" sz="1200" dirty="0" smtClean="0"/>
              <a:t>”</a:t>
            </a:r>
            <a:endParaRPr lang="en-US" sz="1200" dirty="0"/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A17B6E-7C0C-B44B-B82F-40A207F3CA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16C87-6DFB-E643-BA08-0A23B195CE4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8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66F41-F7CD-0B46-AB0E-06596983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66928" indent="-566928"/>
            <a:r>
              <a:rPr lang="en-US" sz="3600" dirty="0" smtClean="0"/>
              <a:t>III</a:t>
            </a:r>
            <a:r>
              <a:rPr lang="en-US" sz="3600" dirty="0"/>
              <a:t>	P</a:t>
            </a:r>
            <a:r>
              <a:rPr lang="en-US" sz="3600" dirty="0" smtClean="0"/>
              <a:t>reliminary </a:t>
            </a:r>
            <a:r>
              <a:rPr lang="en-US" sz="3600" dirty="0"/>
              <a:t>R</a:t>
            </a:r>
            <a:r>
              <a:rPr lang="en-US" sz="3600" dirty="0" smtClean="0"/>
              <a:t>efunding Results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69959-E187-0E4A-AEF6-C77E9FE80F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16C87-6DFB-E643-BA08-0A23B195CE4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2B9801A1-459E-0A4D-B424-4E131C69EE07}"/>
              </a:ext>
            </a:extLst>
          </p:cNvPr>
          <p:cNvSpPr txBox="1">
            <a:spLocks/>
          </p:cNvSpPr>
          <p:nvPr/>
        </p:nvSpPr>
        <p:spPr>
          <a:xfrm>
            <a:off x="4234630" y="2911190"/>
            <a:ext cx="4417407" cy="3782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Clr>
                <a:srgbClr val="E56049"/>
              </a:buClr>
              <a:buFont typeface="Wingdings" pitchFamily="2" charset="2"/>
              <a:buChar char="ü"/>
              <a:defRPr sz="2400" b="0" i="0" kern="1200">
                <a:solidFill>
                  <a:srgbClr val="182840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Clr>
                <a:srgbClr val="E02926"/>
              </a:buClr>
              <a:buFont typeface="Wingdings" pitchFamily="2" charset="2"/>
              <a:buChar char="§"/>
              <a:defRPr sz="1800" b="0" i="0" kern="1200">
                <a:solidFill>
                  <a:srgbClr val="E02926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Clr>
                <a:srgbClr val="E56049"/>
              </a:buClr>
              <a:buFont typeface="Wingdings" pitchFamily="2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Clr>
                <a:srgbClr val="E56049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Font typeface="Wingdings" pitchFamily="2" charset="2"/>
              <a:buChar char="ü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Font typeface="Wingdings" pitchFamily="2" charset="2"/>
              <a:buNone/>
            </a:pP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57250" lvl="2" indent="0">
              <a:spcBef>
                <a:spcPts val="0"/>
              </a:spcBef>
              <a:buFont typeface="Wingdings" charset="2"/>
              <a:buNone/>
            </a:pPr>
            <a:endParaRPr lang="en-US" sz="1500" b="1" dirty="0">
              <a:solidFill>
                <a:srgbClr val="20B14C"/>
              </a:solidFill>
            </a:endParaRPr>
          </a:p>
          <a:p>
            <a:pPr marL="857250" lvl="2" indent="0">
              <a:spcBef>
                <a:spcPts val="0"/>
              </a:spcBef>
              <a:buFont typeface="Wingdings" charset="2"/>
              <a:buNone/>
            </a:pPr>
            <a:endParaRPr lang="en-US" sz="1500" b="1" dirty="0">
              <a:solidFill>
                <a:srgbClr val="20B14C"/>
              </a:solidFill>
            </a:endParaRPr>
          </a:p>
          <a:p>
            <a:pPr marL="857250" lvl="2" indent="0">
              <a:spcBef>
                <a:spcPts val="0"/>
              </a:spcBef>
              <a:buFont typeface="Wingdings" charset="2"/>
              <a:buNone/>
            </a:pPr>
            <a:endParaRPr lang="en-US" sz="1500" b="1" dirty="0">
              <a:solidFill>
                <a:srgbClr val="20B14C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518663" y="2504633"/>
            <a:ext cx="37761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Clr>
                <a:srgbClr val="E56049"/>
              </a:buClr>
              <a:buFont typeface="Wingdings" pitchFamily="2" charset="2"/>
              <a:buChar char="ü"/>
              <a:defRPr sz="2400" b="0" i="0" kern="1200">
                <a:solidFill>
                  <a:srgbClr val="182840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Clr>
                <a:srgbClr val="E02926"/>
              </a:buClr>
              <a:buFont typeface="Wingdings" pitchFamily="2" charset="2"/>
              <a:buChar char="§"/>
              <a:defRPr sz="1800" b="0" i="0" kern="1200">
                <a:solidFill>
                  <a:srgbClr val="E02926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Clr>
                <a:srgbClr val="E56049"/>
              </a:buClr>
              <a:buFont typeface="Wingdings" pitchFamily="2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Clr>
                <a:srgbClr val="E56049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Font typeface="Wingdings" pitchFamily="2" charset="2"/>
              <a:buChar char="ü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5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Bernhard Modern Std Roman"/>
                <a:ea typeface="Times New Roman" pitchFamily="18" charset="0"/>
              </a:rPr>
              <a:t>Refunding Bond Candidates</a:t>
            </a:r>
            <a:endParaRPr lang="en-US" sz="1800" dirty="0" smtClean="0">
              <a:solidFill>
                <a:schemeClr val="tx1"/>
              </a:solidFill>
              <a:latin typeface="Bernhard Modern Std Roman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721714"/>
              </p:ext>
            </p:extLst>
          </p:nvPr>
        </p:nvGraphicFramePr>
        <p:xfrm>
          <a:off x="2208278" y="2849621"/>
          <a:ext cx="4396902" cy="923194"/>
        </p:xfrm>
        <a:graphic>
          <a:graphicData uri="http://schemas.openxmlformats.org/drawingml/2006/table">
            <a:tbl>
              <a:tblPr/>
              <a:tblGrid>
                <a:gridCol w="3154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1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Bonds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Issued: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latin typeface="Bernhard Modern Std Roman"/>
                          <a:ea typeface="Times New Roman"/>
                          <a:cs typeface="Arial" pitchFamily="34" charset="0"/>
                        </a:rPr>
                        <a:t>2012</a:t>
                      </a:r>
                      <a:endParaRPr lang="en-US" sz="1200" b="1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Principal Amount of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Refunding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 Candidates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: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Bernhard Modern Std Roman"/>
                          <a:ea typeface="Times New Roman"/>
                          <a:cs typeface="Arial" pitchFamily="34" charset="0"/>
                        </a:rPr>
                        <a:t>$22,100,000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Callable Maturities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: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Bernhard Modern Std Roman"/>
                          <a:ea typeface="Times New Roman"/>
                          <a:cs typeface="Arial" pitchFamily="34" charset="0"/>
                        </a:rPr>
                        <a:t>2022-2036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Average Coupon: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3.47%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406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Call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Date: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Bernhard Modern Std Roman"/>
                          <a:ea typeface="Times New Roman"/>
                          <a:cs typeface="Arial" pitchFamily="34" charset="0"/>
                        </a:rPr>
                        <a:t>6/1/2022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348453" y="3969441"/>
            <a:ext cx="31734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0" algn="r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nhard Modern Std Roman"/>
                <a:ea typeface="Times New Roman" pitchFamily="18" charset="0"/>
              </a:rPr>
              <a:t>Projected Refunding Results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hard Modern Std Roman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660227"/>
              </p:ext>
            </p:extLst>
          </p:nvPr>
        </p:nvGraphicFramePr>
        <p:xfrm>
          <a:off x="2083489" y="4269017"/>
          <a:ext cx="4646479" cy="1695401"/>
        </p:xfrm>
        <a:graphic>
          <a:graphicData uri="http://schemas.openxmlformats.org/drawingml/2006/table">
            <a:tbl>
              <a:tblPr/>
              <a:tblGrid>
                <a:gridCol w="3501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Bernhard Modern Std Roman"/>
                          <a:ea typeface="Times New Roman"/>
                          <a:cs typeface="Arial" pitchFamily="34" charset="0"/>
                        </a:rPr>
                        <a:t>Date of Analysis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1/20/22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1524000" algn="r"/>
                        </a:tabLs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Dated Date of Refunding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5/17/2022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1524000" algn="r"/>
                        </a:tabLst>
                      </a:pPr>
                      <a:r>
                        <a:rPr lang="en-US" sz="1200" dirty="0" smtClean="0">
                          <a:latin typeface="Bernhard Modern Std Roman"/>
                          <a:ea typeface="Times New Roman"/>
                          <a:cs typeface="Arial" pitchFamily="34" charset="0"/>
                        </a:rPr>
                        <a:t>Interest Rates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Current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1524000" algn="r"/>
                        </a:tabLst>
                      </a:pPr>
                      <a:r>
                        <a:rPr lang="en-US" sz="1200" dirty="0" smtClean="0">
                          <a:latin typeface="Bernhard Modern Std Roman"/>
                          <a:ea typeface="Times New Roman"/>
                          <a:cs typeface="Arial" pitchFamily="34" charset="0"/>
                        </a:rPr>
                        <a:t>Maturities Included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15240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Principal Amount of New Bonds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$19,040,000</a:t>
                      </a:r>
                      <a:endParaRPr lang="en-US" sz="1200" dirty="0">
                        <a:solidFill>
                          <a:schemeClr val="tx1"/>
                        </a:solidFill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Final Maturity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12/1/2036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8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True </a:t>
                      </a: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Interest Cost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1.81%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8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Total Savings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– Net of costs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$3,338,882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724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8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Present Value of Savings </a:t>
                      </a: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as % of Old Bonds</a:t>
                      </a:r>
                      <a:endParaRPr lang="en-US" sz="1200" dirty="0"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Bernhard Modern Std Roman"/>
                          <a:ea typeface="Times New Roman"/>
                          <a:cs typeface="Arial" pitchFamily="34" charset="0"/>
                        </a:rPr>
                        <a:t>13.46%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Bernhard Modern Std Roman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579220" y="3463047"/>
            <a:ext cx="371939" cy="2411362"/>
            <a:chOff x="839398" y="2259787"/>
            <a:chExt cx="371939" cy="2626463"/>
          </a:xfrm>
        </p:grpSpPr>
        <p:sp>
          <p:nvSpPr>
            <p:cNvPr id="23" name="Right Arrow 22"/>
            <p:cNvSpPr>
              <a:spLocks noChangeArrowheads="1"/>
            </p:cNvSpPr>
            <p:nvPr/>
          </p:nvSpPr>
          <p:spPr bwMode="auto">
            <a:xfrm>
              <a:off x="839399" y="4408471"/>
              <a:ext cx="371475" cy="90805"/>
            </a:xfrm>
            <a:prstGeom prst="rightArrow">
              <a:avLst>
                <a:gd name="adj1" fmla="val 50000"/>
                <a:gd name="adj2" fmla="val 102273"/>
              </a:avLst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Right Arrow 23"/>
            <p:cNvSpPr>
              <a:spLocks noChangeArrowheads="1"/>
            </p:cNvSpPr>
            <p:nvPr/>
          </p:nvSpPr>
          <p:spPr bwMode="auto">
            <a:xfrm>
              <a:off x="839398" y="4795445"/>
              <a:ext cx="371475" cy="90805"/>
            </a:xfrm>
            <a:prstGeom prst="rightArrow">
              <a:avLst>
                <a:gd name="adj1" fmla="val 50000"/>
                <a:gd name="adj2" fmla="val 102273"/>
              </a:avLst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Right Arrow 24"/>
            <p:cNvSpPr>
              <a:spLocks noChangeArrowheads="1"/>
            </p:cNvSpPr>
            <p:nvPr/>
          </p:nvSpPr>
          <p:spPr bwMode="auto">
            <a:xfrm>
              <a:off x="839862" y="4601958"/>
              <a:ext cx="371475" cy="90805"/>
            </a:xfrm>
            <a:prstGeom prst="rightArrow">
              <a:avLst>
                <a:gd name="adj1" fmla="val 50000"/>
                <a:gd name="adj2" fmla="val 102273"/>
              </a:avLst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Right Arrow 25"/>
            <p:cNvSpPr>
              <a:spLocks noChangeArrowheads="1"/>
            </p:cNvSpPr>
            <p:nvPr/>
          </p:nvSpPr>
          <p:spPr bwMode="auto">
            <a:xfrm>
              <a:off x="839400" y="2259787"/>
              <a:ext cx="371475" cy="90805"/>
            </a:xfrm>
            <a:prstGeom prst="rightArrow">
              <a:avLst>
                <a:gd name="adj1" fmla="val 50000"/>
                <a:gd name="adj2" fmla="val 102273"/>
              </a:avLst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7267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FA43B87-FDD9-8748-A27D-2D5D62CB3885}"/>
              </a:ext>
            </a:extLst>
          </p:cNvPr>
          <p:cNvSpPr txBox="1">
            <a:spLocks/>
          </p:cNvSpPr>
          <p:nvPr/>
        </p:nvSpPr>
        <p:spPr>
          <a:xfrm>
            <a:off x="278860" y="1867711"/>
            <a:ext cx="8599251" cy="52739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lnSpc>
                <a:spcPts val="3700"/>
              </a:lnSpc>
              <a:spcBef>
                <a:spcPct val="0"/>
              </a:spcBef>
              <a:buNone/>
              <a:defRPr sz="4300" b="0" i="0" kern="1200">
                <a:solidFill>
                  <a:schemeClr val="accent2"/>
                </a:solidFill>
                <a:latin typeface="Bath Spa New Roman Title" panose="02000506040000020004" pitchFamily="2" charset="0"/>
                <a:ea typeface="+mj-ea"/>
                <a:cs typeface="+mj-cs"/>
              </a:defRPr>
            </a:lvl1pPr>
          </a:lstStyle>
          <a:p>
            <a:pPr marL="685800" indent="-685800"/>
            <a:r>
              <a:rPr lang="en-US" sz="3600" dirty="0" smtClean="0"/>
              <a:t>IV</a:t>
            </a:r>
            <a:r>
              <a:rPr lang="en-US" sz="3600" dirty="0"/>
              <a:t>	Key Decision </a:t>
            </a:r>
            <a:r>
              <a:rPr lang="en-US" sz="3600" dirty="0" smtClean="0"/>
              <a:t>Points and </a:t>
            </a:r>
            <a:r>
              <a:rPr lang="en-US" sz="3600" dirty="0"/>
              <a:t>Next Steps</a:t>
            </a:r>
            <a:endParaRPr lang="en-US" sz="44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4F7178D-1036-6B4C-BAB1-0E48D5017CFF}"/>
              </a:ext>
            </a:extLst>
          </p:cNvPr>
          <p:cNvCxnSpPr/>
          <p:nvPr/>
        </p:nvCxnSpPr>
        <p:spPr>
          <a:xfrm>
            <a:off x="457200" y="2483318"/>
            <a:ext cx="8229600" cy="0"/>
          </a:xfrm>
          <a:prstGeom prst="line">
            <a:avLst/>
          </a:prstGeom>
          <a:ln w="12700">
            <a:solidFill>
              <a:srgbClr val="20B14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26DCBB-1555-9F41-948C-1A6C438F7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F16C87-6DFB-E643-BA08-0A23B195CE46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720043"/>
              </p:ext>
            </p:extLst>
          </p:nvPr>
        </p:nvGraphicFramePr>
        <p:xfrm>
          <a:off x="346953" y="3644987"/>
          <a:ext cx="8047004" cy="2777882"/>
        </p:xfrm>
        <a:graphic>
          <a:graphicData uri="http://schemas.openxmlformats.org/drawingml/2006/table">
            <a:tbl>
              <a:tblPr/>
              <a:tblGrid>
                <a:gridCol w="1907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3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9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Date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Event</a:t>
                      </a: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Responsibility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77">
                <a:tc>
                  <a:txBody>
                    <a:bodyPr/>
                    <a:lstStyle/>
                    <a:p>
                      <a:pPr marL="182880" marR="0" inden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20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January</a:t>
                      </a:r>
                      <a:endParaRPr lang="en-US" sz="1200" dirty="0"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20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Finalize bond sale goals</a:t>
                      </a: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20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District, FA, UW</a:t>
                      </a: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780452"/>
                  </a:ext>
                </a:extLst>
              </a:tr>
              <a:tr h="268677">
                <a:tc>
                  <a:txBody>
                    <a:bodyPr/>
                    <a:lstStyle/>
                    <a:p>
                      <a:pPr marL="182880" marR="0" inden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20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January February</a:t>
                      </a:r>
                      <a:endParaRPr lang="en-US" sz="1200" dirty="0"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20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Develop</a:t>
                      </a:r>
                      <a:r>
                        <a:rPr lang="en-US" sz="120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 legal and other documents</a:t>
                      </a:r>
                      <a:endParaRPr lang="en-US" sz="1200" dirty="0" smtClean="0"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b="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District, BC, UW, FA</a:t>
                      </a: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772797"/>
                  </a:ext>
                </a:extLst>
              </a:tr>
              <a:tr h="346837">
                <a:tc>
                  <a:txBody>
                    <a:bodyPr/>
                    <a:lstStyle/>
                    <a:p>
                      <a:pPr marL="18288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200" b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January 27</a:t>
                      </a:r>
                      <a:endParaRPr lang="en-US" sz="1200" b="0" dirty="0"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Brief Board</a:t>
                      </a:r>
                      <a:r>
                        <a:rPr lang="en-US" sz="1200" b="1" baseline="0" dirty="0" smtClean="0">
                          <a:solidFill>
                            <a:srgbClr val="0070C0"/>
                          </a:solidFill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 on refunding plan</a:t>
                      </a:r>
                      <a:endParaRPr lang="en-US" sz="1200" b="1" dirty="0" smtClean="0">
                        <a:solidFill>
                          <a:srgbClr val="0070C0"/>
                        </a:solidFill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b="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District, FA</a:t>
                      </a: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541611"/>
                  </a:ext>
                </a:extLst>
              </a:tr>
              <a:tr h="346837">
                <a:tc>
                  <a:txBody>
                    <a:bodyPr/>
                    <a:lstStyle/>
                    <a:p>
                      <a:pPr marL="18288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200" b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February </a:t>
                      </a:r>
                      <a:r>
                        <a:rPr lang="en-US" sz="1200" b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24</a:t>
                      </a:r>
                      <a:endParaRPr lang="en-US" sz="1200" b="0" dirty="0"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Board consideration</a:t>
                      </a:r>
                      <a:r>
                        <a:rPr lang="en-US" sz="1200" b="1" baseline="0" dirty="0" smtClean="0">
                          <a:solidFill>
                            <a:srgbClr val="0070C0"/>
                          </a:solidFill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 of Bond Resolution</a:t>
                      </a: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b="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District, BC</a:t>
                      </a: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355784"/>
                  </a:ext>
                </a:extLst>
              </a:tr>
              <a:tr h="346837">
                <a:tc>
                  <a:txBody>
                    <a:bodyPr/>
                    <a:lstStyle/>
                    <a:p>
                      <a:pPr marL="18288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200" b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March 25</a:t>
                      </a:r>
                      <a:endParaRPr lang="en-US" sz="1200" b="0" dirty="0"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Conference call with rating agency</a:t>
                      </a: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b="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District, FA</a:t>
                      </a: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280575"/>
                  </a:ext>
                </a:extLst>
              </a:tr>
              <a:tr h="502572">
                <a:tc>
                  <a:txBody>
                    <a:bodyPr/>
                    <a:lstStyle/>
                    <a:p>
                      <a:pPr marL="18288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20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April 26</a:t>
                      </a:r>
                      <a:endParaRPr lang="en-US" sz="1200" dirty="0"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Financing Team</a:t>
                      </a:r>
                      <a:r>
                        <a:rPr lang="en-US" sz="120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 commences b</a:t>
                      </a:r>
                      <a:r>
                        <a:rPr lang="en-US" sz="120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ond sale if refunding goals may be met</a:t>
                      </a:r>
                      <a:endParaRPr lang="en-US" sz="1200" baseline="0" dirty="0" smtClean="0"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Update Board on results</a:t>
                      </a:r>
                      <a:endParaRPr lang="en-US" sz="1200" dirty="0" smtClean="0"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b="0" baseline="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District, FA, UW, BC</a:t>
                      </a:r>
                    </a:p>
                    <a:p>
                      <a:pPr marL="182880" marR="0" lvl="0" inden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20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District, FA</a:t>
                      </a: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464">
                <a:tc>
                  <a:txBody>
                    <a:bodyPr/>
                    <a:lstStyle/>
                    <a:p>
                      <a:pPr marL="18288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20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May 17</a:t>
                      </a:r>
                      <a:endParaRPr lang="en-US" sz="1200" dirty="0">
                        <a:latin typeface="Lato" panose="020F0502020204030203" pitchFamily="34" charset="0"/>
                        <a:ea typeface="Times New Roman"/>
                        <a:cs typeface="Segoe ui light"/>
                      </a:endParaRP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20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Bond closing</a:t>
                      </a: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200" dirty="0" smtClean="0">
                          <a:latin typeface="Lato" panose="020F0502020204030203" pitchFamily="34" charset="0"/>
                          <a:ea typeface="Times New Roman"/>
                          <a:cs typeface="Segoe ui light"/>
                        </a:rPr>
                        <a:t>BC, UW</a:t>
                      </a:r>
                    </a:p>
                  </a:txBody>
                  <a:tcPr marL="41718" marR="41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2573382" y="6423018"/>
            <a:ext cx="39972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FA: Financial Advisor    BC: Bond Counsel   UW: Underwriter</a:t>
            </a:r>
          </a:p>
          <a:p>
            <a:pPr algn="r"/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90" y="2529824"/>
            <a:ext cx="6553200" cy="1026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38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13" y="4332052"/>
            <a:ext cx="3698335" cy="1160834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2755A9B-7220-DA4E-A22F-F4EA50F24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182840"/>
                </a:solidFill>
              </a:rPr>
              <a:t>Contact Information: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352" r="-1"/>
          <a:stretch/>
        </p:blipFill>
        <p:spPr>
          <a:xfrm>
            <a:off x="4954621" y="4320221"/>
            <a:ext cx="3073942" cy="117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">
      <a:dk1>
        <a:srgbClr val="000000"/>
      </a:dk1>
      <a:lt1>
        <a:srgbClr val="FFFFFF"/>
      </a:lt1>
      <a:dk2>
        <a:srgbClr val="20304C"/>
      </a:dk2>
      <a:lt2>
        <a:srgbClr val="CFE8E4"/>
      </a:lt2>
      <a:accent1>
        <a:srgbClr val="5BC4BB"/>
      </a:accent1>
      <a:accent2>
        <a:srgbClr val="E02925"/>
      </a:accent2>
      <a:accent3>
        <a:srgbClr val="DAD9D6"/>
      </a:accent3>
      <a:accent4>
        <a:srgbClr val="F6F5F2"/>
      </a:accent4>
      <a:accent5>
        <a:srgbClr val="0F242A"/>
      </a:accent5>
      <a:accent6>
        <a:srgbClr val="3E4B6D"/>
      </a:accent6>
      <a:hlink>
        <a:srgbClr val="E02925"/>
      </a:hlink>
      <a:folHlink>
        <a:srgbClr val="3E4B6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acilitis Funding Planning Renton SD 051618" id="{CCC9E254-4188-4A29-B5BF-12C56DA5ABFB}" vid="{EC0EE119-55EF-4D56-A427-918D58D247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12469</TotalTime>
  <Words>370</Words>
  <Application>Microsoft Office PowerPoint</Application>
  <PresentationFormat>On-screen Show (4:3)</PresentationFormat>
  <Paragraphs>91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Bath Spa New Roman Title</vt:lpstr>
      <vt:lpstr>Bernhard Modern Std Roman</vt:lpstr>
      <vt:lpstr>Calibri</vt:lpstr>
      <vt:lpstr>Lato</vt:lpstr>
      <vt:lpstr>Segoe ui light</vt:lpstr>
      <vt:lpstr>Times New Roman</vt:lpstr>
      <vt:lpstr>Wingdings</vt:lpstr>
      <vt:lpstr>Office Theme</vt:lpstr>
      <vt:lpstr>Bond Refunding Briefing January 27, 2022</vt:lpstr>
      <vt:lpstr>Discussion Topics</vt:lpstr>
      <vt:lpstr>I Bond Market Update</vt:lpstr>
      <vt:lpstr>II Refunding Goals</vt:lpstr>
      <vt:lpstr>III Preliminary Refunding Results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Facilities Funding May 16, 2018</dc:title>
  <dc:creator>Microsoft Office User</dc:creator>
  <cp:lastModifiedBy>Mark Prussing</cp:lastModifiedBy>
  <cp:revision>107</cp:revision>
  <cp:lastPrinted>2019-02-25T21:08:41Z</cp:lastPrinted>
  <dcterms:created xsi:type="dcterms:W3CDTF">2018-05-04T20:49:50Z</dcterms:created>
  <dcterms:modified xsi:type="dcterms:W3CDTF">2022-01-20T23:30:17Z</dcterms:modified>
</cp:coreProperties>
</file>