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November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378283" y="849235"/>
            <a:ext cx="11037903" cy="7448193"/>
          </a:xfrm>
          <a:prstGeom prst="rect">
            <a:avLst/>
          </a:prstGeom>
          <a:noFill/>
        </p:spPr>
        <p:txBody>
          <a:bodyPr wrap="square" rtlCol="0">
            <a:spAutoFit/>
          </a:bodyPr>
          <a:lstStyle/>
          <a:p>
            <a:pPr marL="285750" indent="-285750">
              <a:buFont typeface="Arial" panose="020B0604020202020204" pitchFamily="34" charset="0"/>
              <a:buChar char="•"/>
            </a:pPr>
            <a:r>
              <a:rPr lang="en-US" sz="1700" dirty="0"/>
              <a:t>Although slightly improved from the last report, staffing continues to be an issue. We are currently three custodians short across the District and are currently filling this loss with overtime and subs, when available. We have had requisitions open since September, with only two potential fills.</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An unusual odor in portable P2 at NFES required us to temporarily move the students and teacher to a different classroom. Air samples were taken by PBS Environmental to rule out volatile organic compounds (VOC’s) and airborne fungal and nonfungal particulate. Measured VOC and particulate levels and (fungal and nonfungal) reflected a well-functioning HVAC system without any obvious problems. Further investigation revealed a small hole in the roof originating from a branch. Rainwater entered into the cellulose insulation, which created the “wet paper” odor.  </a:t>
            </a:r>
          </a:p>
          <a:p>
            <a:endParaRPr lang="en-US" sz="1700" dirty="0"/>
          </a:p>
          <a:p>
            <a:pPr marL="285750" indent="-285750">
              <a:buFont typeface="Arial" panose="020B0604020202020204" pitchFamily="34" charset="0"/>
              <a:buChar char="•"/>
            </a:pPr>
            <a:r>
              <a:rPr lang="en-US" sz="1700" dirty="0"/>
              <a:t>We will be meeting with OSPI this week to understand the process moving forward for the HVAC upgrades at all schools. This is potentially a very promising project that will modernize and improve the District’s HVAC systems from a performance and reliability standpoint. The four areas include; </a:t>
            </a:r>
          </a:p>
          <a:p>
            <a:pPr marL="742950" lvl="1" indent="-285750">
              <a:buFont typeface="Arial" panose="020B0604020202020204" pitchFamily="34" charset="0"/>
              <a:buChar char="•"/>
            </a:pPr>
            <a:r>
              <a:rPr lang="en-US" sz="1700" dirty="0"/>
              <a:t>Infection control</a:t>
            </a:r>
          </a:p>
          <a:p>
            <a:pPr marL="742950" lvl="1" indent="-285750">
              <a:buFont typeface="Arial" panose="020B0604020202020204" pitchFamily="34" charset="0"/>
              <a:buChar char="•"/>
            </a:pPr>
            <a:r>
              <a:rPr lang="en-US" sz="1700" dirty="0"/>
              <a:t>Filtering improvements </a:t>
            </a:r>
          </a:p>
          <a:p>
            <a:pPr marL="742950" lvl="1" indent="-285750">
              <a:buFont typeface="Arial" panose="020B0604020202020204" pitchFamily="34" charset="0"/>
              <a:buChar char="•"/>
            </a:pPr>
            <a:r>
              <a:rPr lang="en-US" sz="1700" dirty="0"/>
              <a:t>Reliability improvements </a:t>
            </a:r>
          </a:p>
          <a:p>
            <a:pPr marL="742950" lvl="1" indent="-285750">
              <a:buFont typeface="Arial" panose="020B0604020202020204" pitchFamily="34" charset="0"/>
              <a:buChar char="•"/>
            </a:pPr>
            <a:r>
              <a:rPr lang="en-US" sz="1700" dirty="0"/>
              <a:t>Outside air and air exchange improvements </a:t>
            </a:r>
          </a:p>
          <a:p>
            <a:pPr lvl="1"/>
            <a:endParaRPr lang="en-US" sz="1700" dirty="0"/>
          </a:p>
          <a:p>
            <a:pPr marL="285750" indent="-285750">
              <a:buFont typeface="Arial" panose="020B0604020202020204" pitchFamily="34" charset="0"/>
              <a:buChar char="•"/>
            </a:pPr>
            <a:r>
              <a:rPr lang="en-US" sz="1700" dirty="0"/>
              <a:t>On December 8, a young driver lost control of her vehicle around midnight and struck the business portable with enough force to knock over computer screens and other items in the building. There is minor damage to the entire structure, but some alignments and repairs need to be made to the building and access ramp. </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5" name="Picture 4">
            <a:extLst>
              <a:ext uri="{FF2B5EF4-FFF2-40B4-BE49-F238E27FC236}">
                <a16:creationId xmlns:a16="http://schemas.microsoft.com/office/drawing/2014/main" id="{D9D1C653-83C2-4942-BB83-3B8F3EA81A78}"/>
              </a:ext>
            </a:extLst>
          </p:cNvPr>
          <p:cNvPicPr>
            <a:picLocks noChangeAspect="1"/>
          </p:cNvPicPr>
          <p:nvPr/>
        </p:nvPicPr>
        <p:blipFill>
          <a:blip r:embed="rId2"/>
          <a:stretch>
            <a:fillRect/>
          </a:stretch>
        </p:blipFill>
        <p:spPr>
          <a:xfrm>
            <a:off x="8157155" y="2185420"/>
            <a:ext cx="3806796" cy="2487159"/>
          </a:xfrm>
          <a:prstGeom prst="rect">
            <a:avLst/>
          </a:prstGeom>
        </p:spPr>
      </p:pic>
      <p:pic>
        <p:nvPicPr>
          <p:cNvPr id="6" name="Picture 5">
            <a:extLst>
              <a:ext uri="{FF2B5EF4-FFF2-40B4-BE49-F238E27FC236}">
                <a16:creationId xmlns:a16="http://schemas.microsoft.com/office/drawing/2014/main" id="{8057EAC5-92FF-4906-B4C2-DB8DA65B0D9D}"/>
              </a:ext>
            </a:extLst>
          </p:cNvPr>
          <p:cNvPicPr>
            <a:picLocks noChangeAspect="1"/>
          </p:cNvPicPr>
          <p:nvPr/>
        </p:nvPicPr>
        <p:blipFill>
          <a:blip r:embed="rId3"/>
          <a:stretch>
            <a:fillRect/>
          </a:stretch>
        </p:blipFill>
        <p:spPr>
          <a:xfrm>
            <a:off x="300781" y="993038"/>
            <a:ext cx="7696983" cy="5576519"/>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426750" y="3368951"/>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December 2021 report</a:t>
            </a:r>
          </a:p>
        </p:txBody>
      </p:sp>
      <p:sp>
        <p:nvSpPr>
          <p:cNvPr id="13" name="TextBox 12"/>
          <p:cNvSpPr txBox="1"/>
          <p:nvPr/>
        </p:nvSpPr>
        <p:spPr>
          <a:xfrm flipH="1">
            <a:off x="4476988"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A07D4851-428A-4DEB-AA10-1C0DFBF29288}"/>
              </a:ext>
            </a:extLst>
          </p:cNvPr>
          <p:cNvPicPr>
            <a:picLocks noChangeAspect="1"/>
          </p:cNvPicPr>
          <p:nvPr/>
        </p:nvPicPr>
        <p:blipFill>
          <a:blip r:embed="rId2"/>
          <a:stretch>
            <a:fillRect/>
          </a:stretch>
        </p:blipFill>
        <p:spPr>
          <a:xfrm>
            <a:off x="243280" y="821001"/>
            <a:ext cx="3919994" cy="2450632"/>
          </a:xfrm>
          <a:prstGeom prst="rect">
            <a:avLst/>
          </a:prstGeom>
        </p:spPr>
      </p:pic>
      <p:pic>
        <p:nvPicPr>
          <p:cNvPr id="5" name="Picture 4">
            <a:extLst>
              <a:ext uri="{FF2B5EF4-FFF2-40B4-BE49-F238E27FC236}">
                <a16:creationId xmlns:a16="http://schemas.microsoft.com/office/drawing/2014/main" id="{CBA3783A-B5EC-44BC-B8EC-86D199F388FA}"/>
              </a:ext>
            </a:extLst>
          </p:cNvPr>
          <p:cNvPicPr>
            <a:picLocks noChangeAspect="1"/>
          </p:cNvPicPr>
          <p:nvPr/>
        </p:nvPicPr>
        <p:blipFill>
          <a:blip r:embed="rId3"/>
          <a:stretch>
            <a:fillRect/>
          </a:stretch>
        </p:blipFill>
        <p:spPr>
          <a:xfrm>
            <a:off x="243280" y="3526098"/>
            <a:ext cx="3919994" cy="2450632"/>
          </a:xfrm>
          <a:prstGeom prst="rect">
            <a:avLst/>
          </a:prstGeom>
        </p:spPr>
      </p:pic>
      <p:pic>
        <p:nvPicPr>
          <p:cNvPr id="6" name="Picture 5">
            <a:extLst>
              <a:ext uri="{FF2B5EF4-FFF2-40B4-BE49-F238E27FC236}">
                <a16:creationId xmlns:a16="http://schemas.microsoft.com/office/drawing/2014/main" id="{21C7ADA0-2684-4F2E-92BA-4FA44809C722}"/>
              </a:ext>
            </a:extLst>
          </p:cNvPr>
          <p:cNvPicPr>
            <a:picLocks noChangeAspect="1"/>
          </p:cNvPicPr>
          <p:nvPr/>
        </p:nvPicPr>
        <p:blipFill>
          <a:blip r:embed="rId4"/>
          <a:stretch>
            <a:fillRect/>
          </a:stretch>
        </p:blipFill>
        <p:spPr>
          <a:xfrm>
            <a:off x="4426750" y="821001"/>
            <a:ext cx="3556219" cy="2450632"/>
          </a:xfrm>
          <a:prstGeom prst="rect">
            <a:avLst/>
          </a:prstGeom>
        </p:spPr>
      </p:pic>
      <p:pic>
        <p:nvPicPr>
          <p:cNvPr id="9" name="Picture 8">
            <a:extLst>
              <a:ext uri="{FF2B5EF4-FFF2-40B4-BE49-F238E27FC236}">
                <a16:creationId xmlns:a16="http://schemas.microsoft.com/office/drawing/2014/main" id="{EF550248-2538-4B4B-9F99-63271560C6E6}"/>
              </a:ext>
            </a:extLst>
          </p:cNvPr>
          <p:cNvPicPr>
            <a:picLocks noChangeAspect="1"/>
          </p:cNvPicPr>
          <p:nvPr/>
        </p:nvPicPr>
        <p:blipFill>
          <a:blip r:embed="rId5"/>
          <a:stretch>
            <a:fillRect/>
          </a:stretch>
        </p:blipFill>
        <p:spPr>
          <a:xfrm>
            <a:off x="8188117" y="833748"/>
            <a:ext cx="3586018" cy="2437885"/>
          </a:xfrm>
          <a:prstGeom prst="rect">
            <a:avLst/>
          </a:prstGeom>
        </p:spPr>
      </p:pic>
      <p:pic>
        <p:nvPicPr>
          <p:cNvPr id="11" name="Picture 10">
            <a:extLst>
              <a:ext uri="{FF2B5EF4-FFF2-40B4-BE49-F238E27FC236}">
                <a16:creationId xmlns:a16="http://schemas.microsoft.com/office/drawing/2014/main" id="{F26677EA-4402-494B-B3AA-BCD05EF68142}"/>
              </a:ext>
            </a:extLst>
          </p:cNvPr>
          <p:cNvPicPr>
            <a:picLocks noChangeAspect="1"/>
          </p:cNvPicPr>
          <p:nvPr/>
        </p:nvPicPr>
        <p:blipFill>
          <a:blip r:embed="rId6"/>
          <a:stretch>
            <a:fillRect/>
          </a:stretch>
        </p:blipFill>
        <p:spPr>
          <a:xfrm>
            <a:off x="8188117" y="3526098"/>
            <a:ext cx="3586018" cy="2425984"/>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for October and November    </a:t>
            </a:r>
          </a:p>
        </p:txBody>
      </p:sp>
      <p:sp>
        <p:nvSpPr>
          <p:cNvPr id="4" name="Rectangle 3"/>
          <p:cNvSpPr/>
          <p:nvPr/>
        </p:nvSpPr>
        <p:spPr>
          <a:xfrm>
            <a:off x="620261" y="1197561"/>
            <a:ext cx="9525000" cy="3293209"/>
          </a:xfrm>
          <a:prstGeom prst="rect">
            <a:avLst/>
          </a:prstGeom>
        </p:spPr>
        <p:txBody>
          <a:bodyPr wrap="square">
            <a:spAutoFit/>
          </a:bodyPr>
          <a:lstStyle/>
          <a:p>
            <a:r>
              <a:rPr lang="en-US" sz="1600" u="sng"/>
              <a:t>Staff </a:t>
            </a:r>
            <a:r>
              <a:rPr lang="en-US" sz="1600" u="sng" dirty="0"/>
              <a:t>Accidents/Incidents </a:t>
            </a:r>
          </a:p>
          <a:p>
            <a:r>
              <a:rPr lang="en-US" sz="1600" dirty="0"/>
              <a:t>Yale – Para Pro got cleaning chemical in eye, resulting in eye irritation.</a:t>
            </a:r>
          </a:p>
          <a:p>
            <a:r>
              <a:rPr lang="en-US" sz="1600" dirty="0"/>
              <a:t>NFES- Escalated student threw stapler at employee, struck jaw received bruise. </a:t>
            </a:r>
          </a:p>
          <a:p>
            <a:r>
              <a:rPr lang="en-US" sz="1600" dirty="0"/>
              <a:t>NFES – Escalated student punched employee in the chest, resulting in a strain.</a:t>
            </a:r>
          </a:p>
          <a:p>
            <a:r>
              <a:rPr lang="en-US" sz="1600" dirty="0"/>
              <a:t>NFES – Escalated student kicked employees leg and threw object creating a blood blister.</a:t>
            </a:r>
          </a:p>
          <a:p>
            <a:r>
              <a:rPr lang="en-US" sz="1600" dirty="0"/>
              <a:t>NFES – Employee stepped on rock and twisted ankle while entering the building. </a:t>
            </a:r>
          </a:p>
          <a:p>
            <a:r>
              <a:rPr lang="en-US" sz="1600" dirty="0"/>
              <a:t>CES – Escalated student kicked employee in the elbow, creating a bruise.      </a:t>
            </a:r>
          </a:p>
          <a:p>
            <a:endParaRPr lang="en-US" sz="1600" dirty="0"/>
          </a:p>
          <a:p>
            <a:r>
              <a:rPr lang="en-US" sz="1600" u="sng" dirty="0"/>
              <a:t>Student Accidents/Injuries  </a:t>
            </a:r>
          </a:p>
          <a:p>
            <a:r>
              <a:rPr lang="en-US" sz="1600" dirty="0"/>
              <a:t>NFES – Student standing on chair, fell off and struck back.</a:t>
            </a:r>
          </a:p>
          <a:p>
            <a:r>
              <a:rPr lang="en-US" sz="1600" dirty="0"/>
              <a:t>NFES – Student fell off uneven bars, chipped tooth and contusion under eye.</a:t>
            </a:r>
          </a:p>
          <a:p>
            <a:r>
              <a:rPr lang="en-US" sz="1600" dirty="0"/>
              <a:t>CES – Student fell off play structure hit head, released to parent for observation. </a:t>
            </a:r>
          </a:p>
          <a:p>
            <a:r>
              <a:rPr lang="en-US" sz="1600" dirty="0"/>
              <a:t>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90839</TotalTime>
  <Words>521</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Woodland Public Schools</vt:lpstr>
      <vt:lpstr>Facilities Report </vt:lpstr>
      <vt:lpstr>FACILITY CHARTS – POWER COST AND WORK ORDER STATUS</vt:lpstr>
      <vt:lpstr>FACILITY CHARTS WATER USAGE WHS, NFES, WMS, CES</vt:lpstr>
      <vt:lpstr>Safety Summary for October and November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694</cp:revision>
  <cp:lastPrinted>2019-10-23T16:17:44Z</cp:lastPrinted>
  <dcterms:created xsi:type="dcterms:W3CDTF">2016-04-19T23:51:26Z</dcterms:created>
  <dcterms:modified xsi:type="dcterms:W3CDTF">2021-12-13T16:11:36Z</dcterms:modified>
</cp:coreProperties>
</file>