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63" r:id="rId4"/>
    <p:sldId id="264" r:id="rId5"/>
    <p:sldId id="275" r:id="rId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90" autoAdjust="0"/>
    <p:restoredTop sz="94660"/>
  </p:normalViewPr>
  <p:slideViewPr>
    <p:cSldViewPr snapToGrid="0">
      <p:cViewPr varScale="1">
        <p:scale>
          <a:sx n="114" d="100"/>
          <a:sy n="114" d="100"/>
        </p:scale>
        <p:origin x="906"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1AEB2B2-775A-498D-96BD-240F894F7D48}" type="datetimeFigureOut">
              <a:rPr lang="en-US" smtClean="0"/>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25921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EB2B2-775A-498D-96BD-240F894F7D48}" type="datetimeFigureOut">
              <a:rPr lang="en-US" smtClean="0"/>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76168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EB2B2-775A-498D-96BD-240F894F7D48}" type="datetimeFigureOut">
              <a:rPr lang="en-US" smtClean="0"/>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44434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EB2B2-775A-498D-96BD-240F894F7D48}" type="datetimeFigureOut">
              <a:rPr lang="en-US" smtClean="0"/>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316304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AEB2B2-775A-498D-96BD-240F894F7D48}" type="datetimeFigureOut">
              <a:rPr lang="en-US" smtClean="0"/>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08031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AEB2B2-775A-498D-96BD-240F894F7D48}" type="datetimeFigureOut">
              <a:rPr lang="en-US" smtClean="0"/>
              <a:t>10/21/2021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91450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AEB2B2-775A-498D-96BD-240F894F7D48}" type="datetimeFigureOut">
              <a:rPr lang="en-US" smtClean="0"/>
              <a:t>10/21/2021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352620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AEB2B2-775A-498D-96BD-240F894F7D48}" type="datetimeFigureOut">
              <a:rPr lang="en-US" smtClean="0"/>
              <a:t>10/21/2021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5108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EB2B2-775A-498D-96BD-240F894F7D48}" type="datetimeFigureOut">
              <a:rPr lang="en-US" smtClean="0"/>
              <a:t>10/21/2021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59833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10/21/2021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85009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10/21/2021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73908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9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EB2B2-775A-498D-96BD-240F894F7D48}" type="datetimeFigureOut">
              <a:rPr lang="en-US" smtClean="0"/>
              <a:t>10/21/2021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E6580-B9EC-43B6-BB55-B540F6816EEC}" type="slidenum">
              <a:rPr lang="en-US" smtClean="0"/>
              <a:t>‹#›</a:t>
            </a:fld>
            <a:endParaRPr lang="en-US" dirty="0"/>
          </a:p>
        </p:txBody>
      </p:sp>
    </p:spTree>
    <p:extLst>
      <p:ext uri="{BB962C8B-B14F-4D97-AF65-F5344CB8AC3E}">
        <p14:creationId xmlns:p14="http://schemas.microsoft.com/office/powerpoint/2010/main" val="287934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3492" y="491298"/>
            <a:ext cx="9444507" cy="2380691"/>
          </a:xfrm>
        </p:spPr>
        <p:txBody>
          <a:bodyPr>
            <a:normAutofit/>
          </a:bodyPr>
          <a:lstStyle/>
          <a:p>
            <a:r>
              <a:rPr lang="en-US" sz="5000" b="1" i="1" dirty="0">
                <a:solidFill>
                  <a:schemeClr val="accent6">
                    <a:lumMod val="75000"/>
                  </a:schemeClr>
                </a:solidFill>
              </a:rPr>
              <a:t>Woodland Public Schools</a:t>
            </a:r>
          </a:p>
        </p:txBody>
      </p:sp>
      <p:sp>
        <p:nvSpPr>
          <p:cNvPr id="3" name="Subtitle 2"/>
          <p:cNvSpPr>
            <a:spLocks noGrp="1"/>
          </p:cNvSpPr>
          <p:nvPr>
            <p:ph type="subTitle" idx="1"/>
          </p:nvPr>
        </p:nvSpPr>
        <p:spPr>
          <a:xfrm>
            <a:off x="1388260" y="3222171"/>
            <a:ext cx="9144000" cy="1538515"/>
          </a:xfrm>
        </p:spPr>
        <p:txBody>
          <a:bodyPr>
            <a:normAutofit/>
          </a:bodyPr>
          <a:lstStyle/>
          <a:p>
            <a:r>
              <a:rPr lang="en-US" sz="3200" dirty="0">
                <a:solidFill>
                  <a:schemeClr val="accent6">
                    <a:lumMod val="75000"/>
                  </a:schemeClr>
                </a:solidFill>
              </a:rPr>
              <a:t>Facilities and Safety Report</a:t>
            </a:r>
          </a:p>
          <a:p>
            <a:r>
              <a:rPr lang="en-US" sz="3200" dirty="0">
                <a:solidFill>
                  <a:schemeClr val="accent6">
                    <a:lumMod val="75000"/>
                  </a:schemeClr>
                </a:solidFill>
              </a:rPr>
              <a:t>September 2021</a:t>
            </a:r>
          </a:p>
        </p:txBody>
      </p:sp>
    </p:spTree>
    <p:extLst>
      <p:ext uri="{BB962C8B-B14F-4D97-AF65-F5344CB8AC3E}">
        <p14:creationId xmlns:p14="http://schemas.microsoft.com/office/powerpoint/2010/main" val="115624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13287-C453-457B-8CB4-8DCCF3674F2E}"/>
              </a:ext>
            </a:extLst>
          </p:cNvPr>
          <p:cNvSpPr>
            <a:spLocks noGrp="1"/>
          </p:cNvSpPr>
          <p:nvPr>
            <p:ph type="title"/>
          </p:nvPr>
        </p:nvSpPr>
        <p:spPr>
          <a:xfrm>
            <a:off x="130030" y="130233"/>
            <a:ext cx="10515600" cy="549275"/>
          </a:xfrm>
        </p:spPr>
        <p:txBody>
          <a:bodyPr>
            <a:normAutofit/>
          </a:bodyPr>
          <a:lstStyle/>
          <a:p>
            <a:r>
              <a:rPr lang="en-US" sz="2800" i="1" u="sng" dirty="0"/>
              <a:t>Facilities Report </a:t>
            </a:r>
          </a:p>
        </p:txBody>
      </p:sp>
      <p:sp>
        <p:nvSpPr>
          <p:cNvPr id="3" name="TextBox 2">
            <a:extLst>
              <a:ext uri="{FF2B5EF4-FFF2-40B4-BE49-F238E27FC236}">
                <a16:creationId xmlns:a16="http://schemas.microsoft.com/office/drawing/2014/main" id="{02FC08E9-17F6-499E-9AE8-5B8EF480BF30}"/>
              </a:ext>
            </a:extLst>
          </p:cNvPr>
          <p:cNvSpPr txBox="1"/>
          <p:nvPr/>
        </p:nvSpPr>
        <p:spPr>
          <a:xfrm>
            <a:off x="378283" y="849235"/>
            <a:ext cx="11037903" cy="6140142"/>
          </a:xfrm>
          <a:prstGeom prst="rect">
            <a:avLst/>
          </a:prstGeom>
          <a:noFill/>
        </p:spPr>
        <p:txBody>
          <a:bodyPr wrap="square" rtlCol="0">
            <a:spAutoFit/>
          </a:bodyPr>
          <a:lstStyle/>
          <a:p>
            <a:pPr marL="285750" indent="-285750">
              <a:buFont typeface="Arial" panose="020B0604020202020204" pitchFamily="34" charset="0"/>
              <a:buChar char="•"/>
            </a:pPr>
            <a:r>
              <a:rPr lang="en-US" sz="1700" dirty="0"/>
              <a:t>Staffing continues to be an issue moving forward. We are currently four short (two at WHS and two at WMS) and filling this loss with overtime and subs when available. We have had requisitions open for weeks with only one potential sub. </a:t>
            </a:r>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r>
              <a:rPr lang="en-US" sz="1700" dirty="0"/>
              <a:t>Small smoldering fire in the early morning hours at NFES. Source identified as burning wood chips in an aquarium housing a snake. This required a fire department response and cleaning over the weekend to remove smoke odors. The on duty custodian (Ken Knight), responded quickly which helped to minimize the potential damage.  </a:t>
            </a:r>
          </a:p>
          <a:p>
            <a:endParaRPr lang="en-US" sz="1700" dirty="0"/>
          </a:p>
          <a:p>
            <a:pPr marL="285750" indent="-285750">
              <a:buFont typeface="Arial" panose="020B0604020202020204" pitchFamily="34" charset="0"/>
              <a:buChar char="•"/>
            </a:pPr>
            <a:r>
              <a:rPr lang="en-US" sz="1700" dirty="0"/>
              <a:t>The HVAC compressor install for the lower wing of Columbia is near completion, currently waiting for a terminal block that was damaged as a result of the failed compressor. Repairs are expected to be completed by 10/29. </a:t>
            </a:r>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r>
              <a:rPr lang="en-US" sz="1700" dirty="0"/>
              <a:t>Getting equipment proposals for HVAC improvements with Trane of Oregon. This equipment improves outside air exchanges and provides ultraviolet (UV) and dry hydrogen peroxide (H202) technology to kill viruses, bacteria, molds, odors, and insects.</a:t>
            </a:r>
          </a:p>
          <a:p>
            <a:endParaRPr lang="en-US" sz="1700" dirty="0"/>
          </a:p>
          <a:p>
            <a:pPr marL="285750" indent="-285750">
              <a:buFont typeface="Arial" panose="020B0604020202020204" pitchFamily="34" charset="0"/>
              <a:buChar char="•"/>
            </a:pPr>
            <a:r>
              <a:rPr lang="en-US" sz="1700" dirty="0"/>
              <a:t>Two water heater failures occurred during September, a small unit for Yale and a large unit for the yellow gym and locker rooms. The yellow gym water heater will be replaced with a smaller more cost effective unit aligned with current yellow gym usage. </a:t>
            </a:r>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r>
              <a:rPr lang="en-US" sz="1700" dirty="0"/>
              <a:t>A leak developed on the fire system in the yellow gym, resulting in rusty water spraying out near the ceiling over the top of the bleachers. The source of the leak was a rotted steel pipe that was incorrectly sloped, allowing water to pool in the joint. The pipe was replaced and piping was adjusted to drain correctly.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30550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440" y="288443"/>
            <a:ext cx="10515600" cy="626548"/>
          </a:xfrm>
        </p:spPr>
        <p:txBody>
          <a:bodyPr>
            <a:normAutofit/>
          </a:bodyPr>
          <a:lstStyle/>
          <a:p>
            <a:r>
              <a:rPr lang="en-US" sz="2800" b="1" dirty="0"/>
              <a:t>FACILITY CHARTS – </a:t>
            </a:r>
            <a:r>
              <a:rPr lang="en-US" sz="2400" i="1" dirty="0"/>
              <a:t>POWER COST AND WORK ORDER STATUS</a:t>
            </a:r>
          </a:p>
        </p:txBody>
      </p:sp>
      <p:pic>
        <p:nvPicPr>
          <p:cNvPr id="3" name="Picture 2">
            <a:extLst>
              <a:ext uri="{FF2B5EF4-FFF2-40B4-BE49-F238E27FC236}">
                <a16:creationId xmlns:a16="http://schemas.microsoft.com/office/drawing/2014/main" id="{CDA730EF-E13A-4F94-B830-37E2415869CE}"/>
              </a:ext>
            </a:extLst>
          </p:cNvPr>
          <p:cNvPicPr>
            <a:picLocks noChangeAspect="1"/>
          </p:cNvPicPr>
          <p:nvPr/>
        </p:nvPicPr>
        <p:blipFill>
          <a:blip r:embed="rId2"/>
          <a:stretch>
            <a:fillRect/>
          </a:stretch>
        </p:blipFill>
        <p:spPr>
          <a:xfrm>
            <a:off x="7811147" y="2580182"/>
            <a:ext cx="4004600" cy="2503262"/>
          </a:xfrm>
          <a:prstGeom prst="rect">
            <a:avLst/>
          </a:prstGeom>
        </p:spPr>
      </p:pic>
      <p:pic>
        <p:nvPicPr>
          <p:cNvPr id="4" name="Picture 3">
            <a:extLst>
              <a:ext uri="{FF2B5EF4-FFF2-40B4-BE49-F238E27FC236}">
                <a16:creationId xmlns:a16="http://schemas.microsoft.com/office/drawing/2014/main" id="{883080C6-2F36-4CF0-A8D5-87BA1AA97E4E}"/>
              </a:ext>
            </a:extLst>
          </p:cNvPr>
          <p:cNvPicPr>
            <a:picLocks noChangeAspect="1"/>
          </p:cNvPicPr>
          <p:nvPr/>
        </p:nvPicPr>
        <p:blipFill>
          <a:blip r:embed="rId3"/>
          <a:stretch>
            <a:fillRect/>
          </a:stretch>
        </p:blipFill>
        <p:spPr>
          <a:xfrm>
            <a:off x="387440" y="1088947"/>
            <a:ext cx="7152586" cy="5191263"/>
          </a:xfrm>
          <a:prstGeom prst="rect">
            <a:avLst/>
          </a:prstGeom>
        </p:spPr>
      </p:pic>
    </p:spTree>
    <p:extLst>
      <p:ext uri="{BB962C8B-B14F-4D97-AF65-F5344CB8AC3E}">
        <p14:creationId xmlns:p14="http://schemas.microsoft.com/office/powerpoint/2010/main" val="4078936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281" y="207200"/>
            <a:ext cx="10515600" cy="626548"/>
          </a:xfrm>
        </p:spPr>
        <p:txBody>
          <a:bodyPr>
            <a:noAutofit/>
          </a:bodyPr>
          <a:lstStyle/>
          <a:p>
            <a:r>
              <a:rPr lang="en-US" sz="2000" b="1" dirty="0"/>
              <a:t>FACILITY CHARTS WATER USAGE</a:t>
            </a:r>
            <a:br>
              <a:rPr lang="en-US" sz="2000" b="1" dirty="0"/>
            </a:br>
            <a:r>
              <a:rPr lang="en-US" sz="2000" i="1" dirty="0"/>
              <a:t>WHS, NFES, WMS, CES</a:t>
            </a:r>
          </a:p>
        </p:txBody>
      </p:sp>
      <p:sp>
        <p:nvSpPr>
          <p:cNvPr id="3" name="TextBox 2"/>
          <p:cNvSpPr txBox="1"/>
          <p:nvPr/>
        </p:nvSpPr>
        <p:spPr>
          <a:xfrm>
            <a:off x="4426750" y="3368951"/>
            <a:ext cx="3509183" cy="954107"/>
          </a:xfrm>
          <a:prstGeom prst="rect">
            <a:avLst/>
          </a:prstGeom>
          <a:noFill/>
          <a:ln>
            <a:solidFill>
              <a:schemeClr val="bg1">
                <a:lumMod val="65000"/>
              </a:schemeClr>
            </a:solidFill>
          </a:ln>
        </p:spPr>
        <p:txBody>
          <a:bodyPr wrap="square" rtlCol="0">
            <a:spAutoFit/>
          </a:bodyPr>
          <a:lstStyle/>
          <a:p>
            <a:pPr algn="ctr"/>
            <a:r>
              <a:rPr lang="en-US" sz="1400" i="1" u="sng" dirty="0"/>
              <a:t>Note</a:t>
            </a:r>
          </a:p>
          <a:p>
            <a:pPr algn="ctr"/>
            <a:r>
              <a:rPr lang="en-US" sz="1400" i="1" dirty="0"/>
              <a:t>Water charts are updated every two</a:t>
            </a:r>
          </a:p>
          <a:p>
            <a:pPr algn="ctr"/>
            <a:r>
              <a:rPr lang="en-US" sz="1400" i="1" dirty="0"/>
              <a:t>months. Next update to these charts in the October 2021 report</a:t>
            </a:r>
          </a:p>
        </p:txBody>
      </p:sp>
      <p:sp>
        <p:nvSpPr>
          <p:cNvPr id="13" name="TextBox 12"/>
          <p:cNvSpPr txBox="1"/>
          <p:nvPr/>
        </p:nvSpPr>
        <p:spPr>
          <a:xfrm flipH="1">
            <a:off x="4476988" y="4388221"/>
            <a:ext cx="3411645" cy="1815882"/>
          </a:xfrm>
          <a:prstGeom prst="rect">
            <a:avLst/>
          </a:prstGeom>
          <a:noFill/>
        </p:spPr>
        <p:txBody>
          <a:bodyPr wrap="square" rtlCol="0">
            <a:spAutoFit/>
          </a:bodyPr>
          <a:lstStyle/>
          <a:p>
            <a:pPr algn="ctr"/>
            <a:r>
              <a:rPr lang="en-US" sz="1600" i="1" dirty="0"/>
              <a:t>The WMS chart includes the following 7 meters: 755 Park high and low flow, BO and Team High, PIT house, bus barn, athletic field and DO. All of these meters are totaled on the WMS graph, but each data point is recorded separately to aid in identifying leaks. </a:t>
            </a:r>
          </a:p>
        </p:txBody>
      </p:sp>
      <p:pic>
        <p:nvPicPr>
          <p:cNvPr id="7" name="Picture 6">
            <a:extLst>
              <a:ext uri="{FF2B5EF4-FFF2-40B4-BE49-F238E27FC236}">
                <a16:creationId xmlns:a16="http://schemas.microsoft.com/office/drawing/2014/main" id="{702CACEE-5B1A-43FC-A35F-367E7AB96F7F}"/>
              </a:ext>
            </a:extLst>
          </p:cNvPr>
          <p:cNvPicPr>
            <a:picLocks noChangeAspect="1"/>
          </p:cNvPicPr>
          <p:nvPr/>
        </p:nvPicPr>
        <p:blipFill>
          <a:blip r:embed="rId2"/>
          <a:stretch>
            <a:fillRect/>
          </a:stretch>
        </p:blipFill>
        <p:spPr>
          <a:xfrm>
            <a:off x="153352" y="999888"/>
            <a:ext cx="3807246" cy="2369063"/>
          </a:xfrm>
          <a:prstGeom prst="rect">
            <a:avLst/>
          </a:prstGeom>
        </p:spPr>
      </p:pic>
      <p:pic>
        <p:nvPicPr>
          <p:cNvPr id="8" name="Picture 7">
            <a:extLst>
              <a:ext uri="{FF2B5EF4-FFF2-40B4-BE49-F238E27FC236}">
                <a16:creationId xmlns:a16="http://schemas.microsoft.com/office/drawing/2014/main" id="{30635410-ACDE-488B-BF7E-E83D0C32C1CE}"/>
              </a:ext>
            </a:extLst>
          </p:cNvPr>
          <p:cNvPicPr>
            <a:picLocks noChangeAspect="1"/>
          </p:cNvPicPr>
          <p:nvPr/>
        </p:nvPicPr>
        <p:blipFill>
          <a:blip r:embed="rId3"/>
          <a:stretch>
            <a:fillRect/>
          </a:stretch>
        </p:blipFill>
        <p:spPr>
          <a:xfrm>
            <a:off x="153353" y="3722015"/>
            <a:ext cx="3807246" cy="2302237"/>
          </a:xfrm>
          <a:prstGeom prst="rect">
            <a:avLst/>
          </a:prstGeom>
        </p:spPr>
      </p:pic>
      <p:pic>
        <p:nvPicPr>
          <p:cNvPr id="10" name="Picture 9">
            <a:extLst>
              <a:ext uri="{FF2B5EF4-FFF2-40B4-BE49-F238E27FC236}">
                <a16:creationId xmlns:a16="http://schemas.microsoft.com/office/drawing/2014/main" id="{798908A3-BB0E-4FBC-82B0-E1748ED592A1}"/>
              </a:ext>
            </a:extLst>
          </p:cNvPr>
          <p:cNvPicPr>
            <a:picLocks noChangeAspect="1"/>
          </p:cNvPicPr>
          <p:nvPr/>
        </p:nvPicPr>
        <p:blipFill>
          <a:blip r:embed="rId4"/>
          <a:stretch>
            <a:fillRect/>
          </a:stretch>
        </p:blipFill>
        <p:spPr>
          <a:xfrm>
            <a:off x="4132757" y="331132"/>
            <a:ext cx="3926485" cy="2683005"/>
          </a:xfrm>
          <a:prstGeom prst="rect">
            <a:avLst/>
          </a:prstGeom>
        </p:spPr>
      </p:pic>
      <p:pic>
        <p:nvPicPr>
          <p:cNvPr id="12" name="Picture 11">
            <a:extLst>
              <a:ext uri="{FF2B5EF4-FFF2-40B4-BE49-F238E27FC236}">
                <a16:creationId xmlns:a16="http://schemas.microsoft.com/office/drawing/2014/main" id="{2F7F10AF-5A84-4F7E-BA19-967946731BDB}"/>
              </a:ext>
            </a:extLst>
          </p:cNvPr>
          <p:cNvPicPr>
            <a:picLocks noChangeAspect="1"/>
          </p:cNvPicPr>
          <p:nvPr/>
        </p:nvPicPr>
        <p:blipFill>
          <a:blip r:embed="rId5"/>
          <a:stretch>
            <a:fillRect/>
          </a:stretch>
        </p:blipFill>
        <p:spPr>
          <a:xfrm>
            <a:off x="8231401" y="1092707"/>
            <a:ext cx="3602889" cy="2276244"/>
          </a:xfrm>
          <a:prstGeom prst="rect">
            <a:avLst/>
          </a:prstGeom>
        </p:spPr>
      </p:pic>
      <p:pic>
        <p:nvPicPr>
          <p:cNvPr id="14" name="Picture 13">
            <a:extLst>
              <a:ext uri="{FF2B5EF4-FFF2-40B4-BE49-F238E27FC236}">
                <a16:creationId xmlns:a16="http://schemas.microsoft.com/office/drawing/2014/main" id="{3549C037-11B1-4E44-95C0-C380F819C7D7}"/>
              </a:ext>
            </a:extLst>
          </p:cNvPr>
          <p:cNvPicPr>
            <a:picLocks noChangeAspect="1"/>
          </p:cNvPicPr>
          <p:nvPr/>
        </p:nvPicPr>
        <p:blipFill>
          <a:blip r:embed="rId6"/>
          <a:stretch>
            <a:fillRect/>
          </a:stretch>
        </p:blipFill>
        <p:spPr>
          <a:xfrm>
            <a:off x="8231401" y="3722014"/>
            <a:ext cx="3602889" cy="2302237"/>
          </a:xfrm>
          <a:prstGeom prst="rect">
            <a:avLst/>
          </a:prstGeom>
        </p:spPr>
      </p:pic>
    </p:spTree>
    <p:extLst>
      <p:ext uri="{BB962C8B-B14F-4D97-AF65-F5344CB8AC3E}">
        <p14:creationId xmlns:p14="http://schemas.microsoft.com/office/powerpoint/2010/main" val="1695958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3074" y="270690"/>
            <a:ext cx="10515600" cy="576649"/>
          </a:xfrm>
        </p:spPr>
        <p:txBody>
          <a:bodyPr>
            <a:normAutofit/>
          </a:bodyPr>
          <a:lstStyle/>
          <a:p>
            <a:r>
              <a:rPr lang="en-US" sz="2400" dirty="0"/>
              <a:t>Safety Summary   </a:t>
            </a:r>
          </a:p>
        </p:txBody>
      </p:sp>
      <p:sp>
        <p:nvSpPr>
          <p:cNvPr id="4" name="Rectangle 3"/>
          <p:cNvSpPr/>
          <p:nvPr/>
        </p:nvSpPr>
        <p:spPr>
          <a:xfrm>
            <a:off x="620261" y="1197561"/>
            <a:ext cx="9525000" cy="3785652"/>
          </a:xfrm>
          <a:prstGeom prst="rect">
            <a:avLst/>
          </a:prstGeom>
        </p:spPr>
        <p:txBody>
          <a:bodyPr wrap="square">
            <a:spAutoFit/>
          </a:bodyPr>
          <a:lstStyle/>
          <a:p>
            <a:r>
              <a:rPr lang="en-US" sz="1600" u="sng" dirty="0"/>
              <a:t>Staff Accidents/Incidents </a:t>
            </a:r>
          </a:p>
          <a:p>
            <a:r>
              <a:rPr lang="en-US" sz="1600" dirty="0"/>
              <a:t>WMS – Para had accidental collision with student (bruise to heel).</a:t>
            </a:r>
          </a:p>
          <a:p>
            <a:r>
              <a:rPr lang="en-US" sz="1600" dirty="0"/>
              <a:t>WMS – Substitute teacher cut finger while cleaning scissors (minor laceration to finger).  </a:t>
            </a:r>
          </a:p>
          <a:p>
            <a:r>
              <a:rPr lang="en-US" sz="1600" dirty="0"/>
              <a:t>NFES – Kitchen employee struck head on cooler rack (bruise to  head). </a:t>
            </a:r>
          </a:p>
          <a:p>
            <a:r>
              <a:rPr lang="en-US" sz="1600" dirty="0"/>
              <a:t>NFES – Soccer coach was hit with a rogue ball striking her head, neck and chest (upper back pain for 1 hour).   </a:t>
            </a:r>
          </a:p>
          <a:p>
            <a:endParaRPr lang="en-US" sz="1600" dirty="0"/>
          </a:p>
          <a:p>
            <a:r>
              <a:rPr lang="en-US" sz="1600" u="sng" dirty="0"/>
              <a:t>Student Accidents/Injuries  </a:t>
            </a:r>
          </a:p>
          <a:p>
            <a:r>
              <a:rPr lang="en-US" sz="1600" dirty="0"/>
              <a:t>Yale – Student fell off monkey bars landed </a:t>
            </a:r>
            <a:r>
              <a:rPr lang="en-US" sz="1600"/>
              <a:t>on back </a:t>
            </a:r>
            <a:r>
              <a:rPr lang="en-US" sz="1600" dirty="0"/>
              <a:t>(</a:t>
            </a:r>
            <a:r>
              <a:rPr lang="en-US" sz="1600"/>
              <a:t>sore back and </a:t>
            </a:r>
            <a:r>
              <a:rPr lang="en-US" sz="1600" dirty="0"/>
              <a:t>recovered quickly).</a:t>
            </a:r>
          </a:p>
          <a:p>
            <a:r>
              <a:rPr lang="en-US" sz="1600" dirty="0"/>
              <a:t>Yale – Student fell off swing, face first to ground (minor scratches and bruise).</a:t>
            </a:r>
          </a:p>
          <a:p>
            <a:r>
              <a:rPr lang="en-US" sz="1600" dirty="0"/>
              <a:t>CES – Student jumped off rock wall, and hurt his foot (fractured).</a:t>
            </a:r>
          </a:p>
          <a:p>
            <a:r>
              <a:rPr lang="en-US" sz="1600" dirty="0"/>
              <a:t>CES – Student slipped on slide, arm struck rails (fractured arm).</a:t>
            </a:r>
          </a:p>
          <a:p>
            <a:r>
              <a:rPr lang="en-US" sz="1600" dirty="0"/>
              <a:t>CES – Student was non-responsive in class, slightly responsive to sternal rub (sent to hospital and cleared). </a:t>
            </a:r>
          </a:p>
          <a:p>
            <a:endParaRPr lang="en-US" sz="1600" dirty="0"/>
          </a:p>
          <a:p>
            <a:endParaRPr lang="en-US" sz="1600" dirty="0"/>
          </a:p>
          <a:p>
            <a:r>
              <a:rPr lang="en-US" sz="1600" dirty="0"/>
              <a:t> </a:t>
            </a:r>
          </a:p>
        </p:txBody>
      </p:sp>
    </p:spTree>
    <p:extLst>
      <p:ext uri="{BB962C8B-B14F-4D97-AF65-F5344CB8AC3E}">
        <p14:creationId xmlns:p14="http://schemas.microsoft.com/office/powerpoint/2010/main" val="1695061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84750</TotalTime>
  <Words>567</Words>
  <Application>Microsoft Office PowerPoint</Application>
  <PresentationFormat>Widescreen</PresentationFormat>
  <Paragraphs>37</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Woodland Public Schools</vt:lpstr>
      <vt:lpstr>Facilities Report </vt:lpstr>
      <vt:lpstr>FACILITY CHARTS – POWER COST AND WORK ORDER STATUS</vt:lpstr>
      <vt:lpstr>FACILITY CHARTS WATER USAGE WHS, NFES, WMS, CES</vt:lpstr>
      <vt:lpstr>Safety Summary   </vt:lpstr>
    </vt:vector>
  </TitlesOfParts>
  <Company>Woodland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Facilities and Safety</dc:title>
  <dc:creator>Landrigan, Scott</dc:creator>
  <cp:lastModifiedBy>Galloway, Nicole</cp:lastModifiedBy>
  <cp:revision>680</cp:revision>
  <cp:lastPrinted>2019-10-23T16:17:44Z</cp:lastPrinted>
  <dcterms:created xsi:type="dcterms:W3CDTF">2016-04-19T23:51:26Z</dcterms:created>
  <dcterms:modified xsi:type="dcterms:W3CDTF">2021-10-21T16:24:12Z</dcterms:modified>
</cp:coreProperties>
</file>