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6" d="100"/>
          <a:sy n="86" d="100"/>
        </p:scale>
        <p:origin x="90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9/20/2021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August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495729" y="1536174"/>
            <a:ext cx="11037903"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AC compressor for the lower wing of Columbia failed during the summer. The replacement compressor received was found to have a defect in the casting and is being returned to the manufacturer. Unfortunately, this will push this repair most likely into October. </a:t>
            </a:r>
          </a:p>
          <a:p>
            <a:r>
              <a:rPr lang="en-US" sz="2000" dirty="0"/>
              <a:t> </a:t>
            </a:r>
          </a:p>
          <a:p>
            <a:pPr marL="285750" indent="-285750">
              <a:buFont typeface="Arial" panose="020B0604020202020204" pitchFamily="34" charset="0"/>
              <a:buChar char="•"/>
            </a:pPr>
            <a:r>
              <a:rPr lang="en-US" sz="2000" dirty="0"/>
              <a:t>Trane of Oregon will be on site next week to look at technologies and to improve classroom IAQ (indoor air quality). We had a preliminary meeting with them 9/16 to discuss emerging technologies.  </a:t>
            </a:r>
          </a:p>
          <a:p>
            <a:endParaRPr lang="en-US" sz="2000" dirty="0"/>
          </a:p>
          <a:p>
            <a:pPr marL="285750" indent="-285750">
              <a:buFont typeface="Arial" panose="020B0604020202020204" pitchFamily="34" charset="0"/>
              <a:buChar char="•"/>
            </a:pPr>
            <a:r>
              <a:rPr lang="en-US" sz="2000" dirty="0"/>
              <a:t>Pacific Northwest Seismic Network will be installing equipment at NFES to aid in the development of an early warning earthquake system, “Shake Alert”. This project is funded by the UW.</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stocked up early on PPE at the end of last school year and through the summer. We currently have adequate supplies to support the 21—22 school year, in almost all areas.  </a:t>
            </a:r>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6" name="TextBox 5">
            <a:extLst>
              <a:ext uri="{FF2B5EF4-FFF2-40B4-BE49-F238E27FC236}">
                <a16:creationId xmlns:a16="http://schemas.microsoft.com/office/drawing/2014/main" id="{FB97D7CA-3DDE-4D94-A657-05C15C9782A7}"/>
              </a:ext>
            </a:extLst>
          </p:cNvPr>
          <p:cNvSpPr txBox="1"/>
          <p:nvPr/>
        </p:nvSpPr>
        <p:spPr>
          <a:xfrm>
            <a:off x="290634" y="825556"/>
            <a:ext cx="9750987" cy="984885"/>
          </a:xfrm>
          <a:prstGeom prst="rect">
            <a:avLst/>
          </a:prstGeom>
          <a:noFill/>
        </p:spPr>
        <p:txBody>
          <a:bodyPr wrap="square" rtlCol="0">
            <a:spAutoFit/>
          </a:bodyPr>
          <a:lstStyle/>
          <a:p>
            <a:r>
              <a:rPr lang="en-US" sz="2000" dirty="0"/>
              <a:t>In addition to the scheduled deep cleaning activities in all buildings, the following significant items were completed:  </a:t>
            </a:r>
          </a:p>
          <a:p>
            <a:endParaRPr lang="en-US" dirty="0"/>
          </a:p>
        </p:txBody>
      </p:sp>
      <p:sp>
        <p:nvSpPr>
          <p:cNvPr id="3" name="TextBox 2">
            <a:extLst>
              <a:ext uri="{FF2B5EF4-FFF2-40B4-BE49-F238E27FC236}">
                <a16:creationId xmlns:a16="http://schemas.microsoft.com/office/drawing/2014/main" id="{02FC08E9-17F6-499E-9AE8-5B8EF480BF30}"/>
              </a:ext>
            </a:extLst>
          </p:cNvPr>
          <p:cNvSpPr txBox="1"/>
          <p:nvPr/>
        </p:nvSpPr>
        <p:spPr>
          <a:xfrm>
            <a:off x="751761" y="1581585"/>
            <a:ext cx="9795887" cy="466127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a:t>New  architectural composition roof installed on the P.I.T. house. </a:t>
            </a:r>
          </a:p>
          <a:p>
            <a:pPr marL="285750" indent="-285750">
              <a:lnSpc>
                <a:spcPct val="150000"/>
              </a:lnSpc>
              <a:buFont typeface="Arial" panose="020B0604020202020204" pitchFamily="34" charset="0"/>
              <a:buChar char="•"/>
            </a:pPr>
            <a:r>
              <a:rPr lang="en-US" sz="2000" dirty="0"/>
              <a:t>WMS commons roof coated with GE Enduris silicone roof coating. </a:t>
            </a:r>
          </a:p>
          <a:p>
            <a:pPr marL="285750" indent="-285750">
              <a:lnSpc>
                <a:spcPct val="150000"/>
              </a:lnSpc>
              <a:buFont typeface="Arial" panose="020B0604020202020204" pitchFamily="34" charset="0"/>
              <a:buChar char="•"/>
            </a:pPr>
            <a:r>
              <a:rPr lang="en-US" sz="2000" dirty="0"/>
              <a:t>Blacktop repairs and line stripping completed at 2 schools. </a:t>
            </a:r>
          </a:p>
          <a:p>
            <a:pPr marL="285750" indent="-285750">
              <a:lnSpc>
                <a:spcPct val="150000"/>
              </a:lnSpc>
              <a:buFont typeface="Arial" panose="020B0604020202020204" pitchFamily="34" charset="0"/>
              <a:buChar char="•"/>
            </a:pPr>
            <a:r>
              <a:rPr lang="en-US" sz="2000" dirty="0"/>
              <a:t>Concrete curb and sidewalk work completed at 3 schools.</a:t>
            </a:r>
          </a:p>
          <a:p>
            <a:pPr marL="285750" indent="-285750">
              <a:lnSpc>
                <a:spcPct val="150000"/>
              </a:lnSpc>
              <a:buFont typeface="Arial" panose="020B0604020202020204" pitchFamily="34" charset="0"/>
              <a:buChar char="•"/>
            </a:pPr>
            <a:r>
              <a:rPr lang="en-US" sz="2000" dirty="0"/>
              <a:t>Bottle fill stations and new filtered PEX drinking lines now installed at all schools.</a:t>
            </a:r>
          </a:p>
          <a:p>
            <a:pPr marL="285750" indent="-285750">
              <a:lnSpc>
                <a:spcPct val="150000"/>
              </a:lnSpc>
              <a:buFont typeface="Arial" panose="020B0604020202020204" pitchFamily="34" charset="0"/>
              <a:buChar char="•"/>
            </a:pPr>
            <a:r>
              <a:rPr lang="en-US" sz="2000" dirty="0"/>
              <a:t>Gutters replaced at WMS Green and Yellow Halls.  </a:t>
            </a:r>
          </a:p>
          <a:p>
            <a:pPr marL="285750" indent="-285750">
              <a:lnSpc>
                <a:spcPct val="150000"/>
              </a:lnSpc>
              <a:buFont typeface="Arial" panose="020B0604020202020204" pitchFamily="34" charset="0"/>
              <a:buChar char="•"/>
            </a:pPr>
            <a:r>
              <a:rPr lang="en-US" sz="2000" dirty="0"/>
              <a:t>Carpets replaced in several classrooms at CES and WMS. </a:t>
            </a:r>
          </a:p>
          <a:p>
            <a:pPr marL="285750" indent="-285750">
              <a:lnSpc>
                <a:spcPct val="150000"/>
              </a:lnSpc>
              <a:buFont typeface="Arial" panose="020B0604020202020204" pitchFamily="34" charset="0"/>
              <a:buChar char="•"/>
            </a:pPr>
            <a:r>
              <a:rPr lang="en-US" sz="2000" dirty="0"/>
              <a:t>Covered play area NFES completely restored (LED lights and complete canopy restoration).</a:t>
            </a:r>
          </a:p>
          <a:p>
            <a:pPr marL="285750" indent="-285750">
              <a:lnSpc>
                <a:spcPct val="150000"/>
              </a:lnSpc>
              <a:buFont typeface="Arial" panose="020B0604020202020204" pitchFamily="34" charset="0"/>
              <a:buChar char="•"/>
            </a:pPr>
            <a:r>
              <a:rPr lang="en-US" sz="2000" dirty="0"/>
              <a:t>Removed islands in rooms 212/213 at CES.</a:t>
            </a:r>
          </a:p>
          <a:p>
            <a:pPr marL="285750" indent="-285750">
              <a:lnSpc>
                <a:spcPct val="150000"/>
              </a:lnSpc>
              <a:buFont typeface="Arial" panose="020B0604020202020204" pitchFamily="34" charset="0"/>
              <a:buChar char="•"/>
            </a:pPr>
            <a:r>
              <a:rPr lang="en-US" sz="2000" dirty="0"/>
              <a:t>Fire Marshal completed annual inspection of the schools.   </a:t>
            </a:r>
          </a:p>
        </p:txBody>
      </p:sp>
    </p:spTree>
    <p:extLst>
      <p:ext uri="{BB962C8B-B14F-4D97-AF65-F5344CB8AC3E}">
        <p14:creationId xmlns:p14="http://schemas.microsoft.com/office/powerpoint/2010/main" val="169814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6" name="Picture 5">
            <a:extLst>
              <a:ext uri="{FF2B5EF4-FFF2-40B4-BE49-F238E27FC236}">
                <a16:creationId xmlns:a16="http://schemas.microsoft.com/office/drawing/2014/main" id="{8ED7472C-B96F-4DB9-AB1F-8B339764CD8E}"/>
              </a:ext>
            </a:extLst>
          </p:cNvPr>
          <p:cNvPicPr>
            <a:picLocks noChangeAspect="1"/>
          </p:cNvPicPr>
          <p:nvPr/>
        </p:nvPicPr>
        <p:blipFill>
          <a:blip r:embed="rId2"/>
          <a:stretch>
            <a:fillRect/>
          </a:stretch>
        </p:blipFill>
        <p:spPr>
          <a:xfrm>
            <a:off x="7933503" y="2176879"/>
            <a:ext cx="4050076" cy="2504241"/>
          </a:xfrm>
          <a:prstGeom prst="rect">
            <a:avLst/>
          </a:prstGeom>
        </p:spPr>
      </p:pic>
      <p:pic>
        <p:nvPicPr>
          <p:cNvPr id="9" name="Picture 8">
            <a:extLst>
              <a:ext uri="{FF2B5EF4-FFF2-40B4-BE49-F238E27FC236}">
                <a16:creationId xmlns:a16="http://schemas.microsoft.com/office/drawing/2014/main" id="{9894BAF9-224E-436B-95B3-A52ECFE61155}"/>
              </a:ext>
            </a:extLst>
          </p:cNvPr>
          <p:cNvPicPr>
            <a:picLocks noChangeAspect="1"/>
          </p:cNvPicPr>
          <p:nvPr/>
        </p:nvPicPr>
        <p:blipFill>
          <a:blip r:embed="rId3"/>
          <a:stretch>
            <a:fillRect/>
          </a:stretch>
        </p:blipFill>
        <p:spPr>
          <a:xfrm>
            <a:off x="376254" y="1046525"/>
            <a:ext cx="7337835" cy="5329108"/>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 WMS, CES</a:t>
            </a:r>
          </a:p>
        </p:txBody>
      </p:sp>
      <p:sp>
        <p:nvSpPr>
          <p:cNvPr id="3" name="TextBox 2"/>
          <p:cNvSpPr txBox="1"/>
          <p:nvPr/>
        </p:nvSpPr>
        <p:spPr>
          <a:xfrm>
            <a:off x="4426750" y="3368951"/>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October 2021 report</a:t>
            </a:r>
          </a:p>
        </p:txBody>
      </p:sp>
      <p:sp>
        <p:nvSpPr>
          <p:cNvPr id="13" name="TextBox 12"/>
          <p:cNvSpPr txBox="1"/>
          <p:nvPr/>
        </p:nvSpPr>
        <p:spPr>
          <a:xfrm flipH="1">
            <a:off x="4476988"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a:extLst>
              <a:ext uri="{FF2B5EF4-FFF2-40B4-BE49-F238E27FC236}">
                <a16:creationId xmlns:a16="http://schemas.microsoft.com/office/drawing/2014/main" id="{702CACEE-5B1A-43FC-A35F-367E7AB96F7F}"/>
              </a:ext>
            </a:extLst>
          </p:cNvPr>
          <p:cNvPicPr>
            <a:picLocks noChangeAspect="1"/>
          </p:cNvPicPr>
          <p:nvPr/>
        </p:nvPicPr>
        <p:blipFill>
          <a:blip r:embed="rId2"/>
          <a:stretch>
            <a:fillRect/>
          </a:stretch>
        </p:blipFill>
        <p:spPr>
          <a:xfrm>
            <a:off x="153352" y="999888"/>
            <a:ext cx="3807246" cy="2369063"/>
          </a:xfrm>
          <a:prstGeom prst="rect">
            <a:avLst/>
          </a:prstGeom>
        </p:spPr>
      </p:pic>
      <p:pic>
        <p:nvPicPr>
          <p:cNvPr id="8" name="Picture 7">
            <a:extLst>
              <a:ext uri="{FF2B5EF4-FFF2-40B4-BE49-F238E27FC236}">
                <a16:creationId xmlns:a16="http://schemas.microsoft.com/office/drawing/2014/main" id="{30635410-ACDE-488B-BF7E-E83D0C32C1CE}"/>
              </a:ext>
            </a:extLst>
          </p:cNvPr>
          <p:cNvPicPr>
            <a:picLocks noChangeAspect="1"/>
          </p:cNvPicPr>
          <p:nvPr/>
        </p:nvPicPr>
        <p:blipFill>
          <a:blip r:embed="rId3"/>
          <a:stretch>
            <a:fillRect/>
          </a:stretch>
        </p:blipFill>
        <p:spPr>
          <a:xfrm>
            <a:off x="153353" y="3722015"/>
            <a:ext cx="3807246" cy="2302237"/>
          </a:xfrm>
          <a:prstGeom prst="rect">
            <a:avLst/>
          </a:prstGeom>
        </p:spPr>
      </p:pic>
      <p:pic>
        <p:nvPicPr>
          <p:cNvPr id="10" name="Picture 9">
            <a:extLst>
              <a:ext uri="{FF2B5EF4-FFF2-40B4-BE49-F238E27FC236}">
                <a16:creationId xmlns:a16="http://schemas.microsoft.com/office/drawing/2014/main" id="{798908A3-BB0E-4FBC-82B0-E1748ED592A1}"/>
              </a:ext>
            </a:extLst>
          </p:cNvPr>
          <p:cNvPicPr>
            <a:picLocks noChangeAspect="1"/>
          </p:cNvPicPr>
          <p:nvPr/>
        </p:nvPicPr>
        <p:blipFill>
          <a:blip r:embed="rId4"/>
          <a:stretch>
            <a:fillRect/>
          </a:stretch>
        </p:blipFill>
        <p:spPr>
          <a:xfrm>
            <a:off x="4132757" y="331132"/>
            <a:ext cx="3926485" cy="2683005"/>
          </a:xfrm>
          <a:prstGeom prst="rect">
            <a:avLst/>
          </a:prstGeom>
        </p:spPr>
      </p:pic>
      <p:pic>
        <p:nvPicPr>
          <p:cNvPr id="12" name="Picture 11">
            <a:extLst>
              <a:ext uri="{FF2B5EF4-FFF2-40B4-BE49-F238E27FC236}">
                <a16:creationId xmlns:a16="http://schemas.microsoft.com/office/drawing/2014/main" id="{2F7F10AF-5A84-4F7E-BA19-967946731BDB}"/>
              </a:ext>
            </a:extLst>
          </p:cNvPr>
          <p:cNvPicPr>
            <a:picLocks noChangeAspect="1"/>
          </p:cNvPicPr>
          <p:nvPr/>
        </p:nvPicPr>
        <p:blipFill>
          <a:blip r:embed="rId5"/>
          <a:stretch>
            <a:fillRect/>
          </a:stretch>
        </p:blipFill>
        <p:spPr>
          <a:xfrm>
            <a:off x="8231401" y="1092707"/>
            <a:ext cx="3602889" cy="2276244"/>
          </a:xfrm>
          <a:prstGeom prst="rect">
            <a:avLst/>
          </a:prstGeom>
        </p:spPr>
      </p:pic>
      <p:pic>
        <p:nvPicPr>
          <p:cNvPr id="14" name="Picture 13">
            <a:extLst>
              <a:ext uri="{FF2B5EF4-FFF2-40B4-BE49-F238E27FC236}">
                <a16:creationId xmlns:a16="http://schemas.microsoft.com/office/drawing/2014/main" id="{3549C037-11B1-4E44-95C0-C380F819C7D7}"/>
              </a:ext>
            </a:extLst>
          </p:cNvPr>
          <p:cNvPicPr>
            <a:picLocks noChangeAspect="1"/>
          </p:cNvPicPr>
          <p:nvPr/>
        </p:nvPicPr>
        <p:blipFill>
          <a:blip r:embed="rId6"/>
          <a:stretch>
            <a:fillRect/>
          </a:stretch>
        </p:blipFill>
        <p:spPr>
          <a:xfrm>
            <a:off x="8231401" y="3722014"/>
            <a:ext cx="3602889" cy="2302237"/>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2062103"/>
          </a:xfrm>
          <a:prstGeom prst="rect">
            <a:avLst/>
          </a:prstGeom>
        </p:spPr>
        <p:txBody>
          <a:bodyPr wrap="square">
            <a:spAutoFit/>
          </a:bodyPr>
          <a:lstStyle/>
          <a:p>
            <a:r>
              <a:rPr lang="en-US" sz="1600" u="sng" dirty="0"/>
              <a:t>Staff Accidents/Incidents </a:t>
            </a:r>
          </a:p>
          <a:p>
            <a:r>
              <a:rPr lang="en-US" sz="1600" dirty="0"/>
              <a:t>NFES – 8/30 teacher tripped in middle of hallway. No assignable cause. Injured knee. </a:t>
            </a:r>
          </a:p>
          <a:p>
            <a:endParaRPr lang="en-US" sz="1600" dirty="0"/>
          </a:p>
          <a:p>
            <a:r>
              <a:rPr lang="en-US" sz="1600" u="sng" dirty="0"/>
              <a:t>Student Accidents/Injuries  </a:t>
            </a:r>
          </a:p>
          <a:p>
            <a:r>
              <a:rPr lang="en-US" sz="1600"/>
              <a:t>No accidents reported (only </a:t>
            </a:r>
            <a:r>
              <a:rPr lang="en-US" sz="1600" dirty="0"/>
              <a:t>1 school day in this August report). </a:t>
            </a:r>
          </a:p>
          <a:p>
            <a:endParaRPr lang="en-US" sz="1600" dirty="0"/>
          </a:p>
          <a:p>
            <a:endParaRPr lang="en-US" sz="1600" dirty="0"/>
          </a:p>
          <a:p>
            <a:r>
              <a:rPr lang="en-US" sz="1600" dirty="0"/>
              <a:t>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83572</TotalTime>
  <Words>433</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Woodland Public Schools</vt:lpstr>
      <vt:lpstr>Facilities Report </vt:lpstr>
      <vt:lpstr>Facilities Report </vt:lpstr>
      <vt:lpstr>FACILITY CHARTS – POWER COST AND WORK ORDER STATUS</vt:lpstr>
      <vt:lpstr>FACILITY CHARTS WATER USAGE WHS, NFE,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667</cp:revision>
  <cp:lastPrinted>2019-10-23T16:17:44Z</cp:lastPrinted>
  <dcterms:created xsi:type="dcterms:W3CDTF">2016-04-19T23:51:26Z</dcterms:created>
  <dcterms:modified xsi:type="dcterms:W3CDTF">2021-09-20T18:28:25Z</dcterms:modified>
</cp:coreProperties>
</file>