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1.xml" ContentType="application/vnd.openxmlformats-officedocument.presentationml.comments+xml"/>
  <Override PartName="/ppt/notesSlides/notesSlide4.xml" ContentType="application/vnd.openxmlformats-officedocument.presentationml.notesSlide+xml"/>
  <Override PartName="/ppt/comments/comment2.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43" r:id="rId2"/>
  </p:sldMasterIdLst>
  <p:notesMasterIdLst>
    <p:notesMasterId r:id="rId18"/>
  </p:notesMasterIdLst>
  <p:handoutMasterIdLst>
    <p:handoutMasterId r:id="rId19"/>
  </p:handoutMasterIdLst>
  <p:sldIdLst>
    <p:sldId id="256" r:id="rId3"/>
    <p:sldId id="293" r:id="rId4"/>
    <p:sldId id="268" r:id="rId5"/>
    <p:sldId id="292" r:id="rId6"/>
    <p:sldId id="260" r:id="rId7"/>
    <p:sldId id="267" r:id="rId8"/>
    <p:sldId id="274" r:id="rId9"/>
    <p:sldId id="270" r:id="rId10"/>
    <p:sldId id="271" r:id="rId11"/>
    <p:sldId id="294" r:id="rId12"/>
    <p:sldId id="296" r:id="rId13"/>
    <p:sldId id="297" r:id="rId14"/>
    <p:sldId id="298" r:id="rId15"/>
    <p:sldId id="299" r:id="rId16"/>
    <p:sldId id="300" r:id="rId17"/>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Green" initials="MG" lastIdx="12" clrIdx="0">
    <p:extLst>
      <p:ext uri="{19B8F6BF-5375-455C-9EA6-DF929625EA0E}">
        <p15:presenceInfo xmlns:p15="http://schemas.microsoft.com/office/powerpoint/2012/main" userId="Michael Gre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15521" autoAdjust="0"/>
    <p:restoredTop sz="94376" autoAdjust="0"/>
  </p:normalViewPr>
  <p:slideViewPr>
    <p:cSldViewPr>
      <p:cViewPr varScale="1">
        <p:scale>
          <a:sx n="60" d="100"/>
          <a:sy n="60" d="100"/>
        </p:scale>
        <p:origin x="60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a:t>ENROLLMENT HISTORY</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Sheet1!$A$2</c:f>
              <c:strCache>
                <c:ptCount val="1"/>
                <c:pt idx="0">
                  <c:v>BUDGETED</c:v>
                </c:pt>
              </c:strCache>
            </c:strRef>
          </c:tx>
          <c:spPr>
            <a:solidFill>
              <a:schemeClr val="accent1">
                <a:tint val="77000"/>
              </a:schemeClr>
            </a:solidFill>
            <a:ln>
              <a:noFill/>
            </a:ln>
            <a:effectLst/>
          </c:spPr>
          <c:invertIfNegative val="0"/>
          <c:cat>
            <c:strRef>
              <c:f>Sheet1!$B$1:$I$1</c:f>
              <c:strCache>
                <c:ptCount val="8"/>
                <c:pt idx="0">
                  <c:v>14-15</c:v>
                </c:pt>
                <c:pt idx="1">
                  <c:v>15-16</c:v>
                </c:pt>
                <c:pt idx="2">
                  <c:v>16-17</c:v>
                </c:pt>
                <c:pt idx="3">
                  <c:v>17-18</c:v>
                </c:pt>
                <c:pt idx="4">
                  <c:v>18-19</c:v>
                </c:pt>
                <c:pt idx="5">
                  <c:v>19-20</c:v>
                </c:pt>
                <c:pt idx="6">
                  <c:v>20-21</c:v>
                </c:pt>
                <c:pt idx="7">
                  <c:v>21-22</c:v>
                </c:pt>
              </c:strCache>
            </c:strRef>
          </c:cat>
          <c:val>
            <c:numRef>
              <c:f>Sheet1!$B$2:$I$2</c:f>
              <c:numCache>
                <c:formatCode>_(* #,##0_);_(* \(#,##0\);_(* "-"??_);_(@_)</c:formatCode>
                <c:ptCount val="8"/>
                <c:pt idx="0">
                  <c:v>2184</c:v>
                </c:pt>
                <c:pt idx="1">
                  <c:v>2175</c:v>
                </c:pt>
                <c:pt idx="2">
                  <c:v>2273</c:v>
                </c:pt>
                <c:pt idx="3">
                  <c:v>2389</c:v>
                </c:pt>
                <c:pt idx="4" formatCode="General">
                  <c:v>2460</c:v>
                </c:pt>
                <c:pt idx="5" formatCode="General">
                  <c:v>2474</c:v>
                </c:pt>
                <c:pt idx="6" formatCode="General">
                  <c:v>2438</c:v>
                </c:pt>
                <c:pt idx="7" formatCode="General">
                  <c:v>2370</c:v>
                </c:pt>
              </c:numCache>
            </c:numRef>
          </c:val>
          <c:extLst>
            <c:ext xmlns:c16="http://schemas.microsoft.com/office/drawing/2014/chart" uri="{C3380CC4-5D6E-409C-BE32-E72D297353CC}">
              <c16:uniqueId val="{00000000-B08C-487F-B0D3-509CDD63BC7C}"/>
            </c:ext>
          </c:extLst>
        </c:ser>
        <c:ser>
          <c:idx val="1"/>
          <c:order val="1"/>
          <c:tx>
            <c:strRef>
              <c:f>Sheet1!$A$3</c:f>
              <c:strCache>
                <c:ptCount val="1"/>
                <c:pt idx="0">
                  <c:v>ACTUAL</c:v>
                </c:pt>
              </c:strCache>
            </c:strRef>
          </c:tx>
          <c:spPr>
            <a:solidFill>
              <a:schemeClr val="accent1">
                <a:shade val="76000"/>
              </a:schemeClr>
            </a:solidFill>
            <a:ln>
              <a:noFill/>
            </a:ln>
            <a:effectLst/>
          </c:spPr>
          <c:invertIfNegative val="0"/>
          <c:cat>
            <c:strRef>
              <c:f>Sheet1!$B$1:$I$1</c:f>
              <c:strCache>
                <c:ptCount val="8"/>
                <c:pt idx="0">
                  <c:v>14-15</c:v>
                </c:pt>
                <c:pt idx="1">
                  <c:v>15-16</c:v>
                </c:pt>
                <c:pt idx="2">
                  <c:v>16-17</c:v>
                </c:pt>
                <c:pt idx="3">
                  <c:v>17-18</c:v>
                </c:pt>
                <c:pt idx="4">
                  <c:v>18-19</c:v>
                </c:pt>
                <c:pt idx="5">
                  <c:v>19-20</c:v>
                </c:pt>
                <c:pt idx="6">
                  <c:v>20-21</c:v>
                </c:pt>
                <c:pt idx="7">
                  <c:v>21-22</c:v>
                </c:pt>
              </c:strCache>
            </c:strRef>
          </c:cat>
          <c:val>
            <c:numRef>
              <c:f>Sheet1!$B$3:$I$3</c:f>
              <c:numCache>
                <c:formatCode>_(* #,##0_);_(* \(#,##0\);_(* "-"??_);_(@_)</c:formatCode>
                <c:ptCount val="8"/>
                <c:pt idx="0">
                  <c:v>2211.58</c:v>
                </c:pt>
                <c:pt idx="1">
                  <c:v>2279.38</c:v>
                </c:pt>
                <c:pt idx="2">
                  <c:v>2317</c:v>
                </c:pt>
                <c:pt idx="3" formatCode="General">
                  <c:v>2420</c:v>
                </c:pt>
                <c:pt idx="4" formatCode="General">
                  <c:v>2461</c:v>
                </c:pt>
                <c:pt idx="5" formatCode="General">
                  <c:v>2477</c:v>
                </c:pt>
                <c:pt idx="6" formatCode="General">
                  <c:v>2356</c:v>
                </c:pt>
              </c:numCache>
            </c:numRef>
          </c:val>
          <c:extLst>
            <c:ext xmlns:c16="http://schemas.microsoft.com/office/drawing/2014/chart" uri="{C3380CC4-5D6E-409C-BE32-E72D297353CC}">
              <c16:uniqueId val="{00000001-B08C-487F-B0D3-509CDD63BC7C}"/>
            </c:ext>
          </c:extLst>
        </c:ser>
        <c:dLbls>
          <c:showLegendKey val="0"/>
          <c:showVal val="0"/>
          <c:showCatName val="0"/>
          <c:showSerName val="0"/>
          <c:showPercent val="0"/>
          <c:showBubbleSize val="0"/>
        </c:dLbls>
        <c:gapWidth val="267"/>
        <c:overlap val="-43"/>
        <c:axId val="344567816"/>
        <c:axId val="411245552"/>
      </c:barChart>
      <c:catAx>
        <c:axId val="3445678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411245552"/>
        <c:crosses val="autoZero"/>
        <c:auto val="1"/>
        <c:lblAlgn val="ctr"/>
        <c:lblOffset val="100"/>
        <c:noMultiLvlLbl val="0"/>
      </c:catAx>
      <c:valAx>
        <c:axId val="411245552"/>
        <c:scaling>
          <c:orientation val="minMax"/>
        </c:scaling>
        <c:delete val="0"/>
        <c:axPos val="l"/>
        <c:majorGridlines>
          <c:spPr>
            <a:ln w="9525" cap="flat" cmpd="sng" algn="ctr">
              <a:solidFill>
                <a:schemeClr val="dk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344567816"/>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t"/>
      <c:layout>
        <c:manualLayout>
          <c:xMode val="edge"/>
          <c:yMode val="edge"/>
          <c:x val="0.39264184266686292"/>
          <c:y val="0.15036054945629673"/>
          <c:w val="0.21471631466627419"/>
          <c:h val="0.11867975700752066"/>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9-08-07T07:55:00.263" idx="8">
    <p:pos x="10" y="10"/>
    <p:text>Consider changing scale so it starts at 1750</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8-07T07:53:15.589" idx="6">
    <p:pos x="10" y="10"/>
    <p:text>Change title to "Uses of Levy Dollars"</p:text>
    <p:extLst>
      <p:ext uri="{C676402C-5697-4E1C-873F-D02D1690AC5C}">
        <p15:threadingInfo xmlns:p15="http://schemas.microsoft.com/office/powerpoint/2012/main" timeZoneBias="4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32" y="0"/>
            <a:ext cx="2972421" cy="465138"/>
          </a:xfrm>
          <a:prstGeom prst="rect">
            <a:avLst/>
          </a:prstGeom>
        </p:spPr>
        <p:txBody>
          <a:bodyPr vert="horz" lIns="91440" tIns="45720" rIns="91440" bIns="45720" rtlCol="0"/>
          <a:lstStyle>
            <a:lvl1pPr algn="r">
              <a:defRPr sz="1200"/>
            </a:lvl1pPr>
          </a:lstStyle>
          <a:p>
            <a:fld id="{D64E2401-7F29-4645-8E4E-D90ACACA5CD5}" type="datetimeFigureOut">
              <a:rPr lang="en-US" smtClean="0"/>
              <a:t>8/19/2021</a:t>
            </a:fld>
            <a:endParaRPr lang="en-US"/>
          </a:p>
        </p:txBody>
      </p:sp>
      <p:sp>
        <p:nvSpPr>
          <p:cNvPr id="4" name="Footer Placeholder 3"/>
          <p:cNvSpPr>
            <a:spLocks noGrp="1"/>
          </p:cNvSpPr>
          <p:nvPr>
            <p:ph type="ftr" sz="quarter" idx="2"/>
          </p:nvPr>
        </p:nvSpPr>
        <p:spPr>
          <a:xfrm>
            <a:off x="5"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32" y="8829675"/>
            <a:ext cx="2972421" cy="465138"/>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884613" y="1"/>
            <a:ext cx="2971800" cy="464820"/>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8/19/2021</a:t>
            </a:fld>
            <a:endParaRPr lang="en-US"/>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3744" tIns="46872" rIns="93744" bIns="46872" rtlCol="0" anchor="ctr"/>
          <a:lstStyle/>
          <a:p>
            <a:pPr lvl="0"/>
            <a:endParaRPr lang="en-US" noProof="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3744" tIns="46872" rIns="93744" bIns="4687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2</a:t>
            </a:fld>
            <a:endParaRPr lang="en-US"/>
          </a:p>
        </p:txBody>
      </p:sp>
    </p:spTree>
    <p:extLst>
      <p:ext uri="{BB962C8B-B14F-4D97-AF65-F5344CB8AC3E}">
        <p14:creationId xmlns:p14="http://schemas.microsoft.com/office/powerpoint/2010/main" val="275272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3</a:t>
            </a:fld>
            <a:endParaRPr lang="en-US"/>
          </a:p>
        </p:txBody>
      </p:sp>
    </p:spTree>
    <p:extLst>
      <p:ext uri="{BB962C8B-B14F-4D97-AF65-F5344CB8AC3E}">
        <p14:creationId xmlns:p14="http://schemas.microsoft.com/office/powerpoint/2010/main" val="931525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4</a:t>
            </a:fld>
            <a:endParaRPr lang="en-US"/>
          </a:p>
        </p:txBody>
      </p:sp>
    </p:spTree>
    <p:extLst>
      <p:ext uri="{BB962C8B-B14F-4D97-AF65-F5344CB8AC3E}">
        <p14:creationId xmlns:p14="http://schemas.microsoft.com/office/powerpoint/2010/main" val="955429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6</a:t>
            </a:fld>
            <a:endParaRPr lang="en-US"/>
          </a:p>
        </p:txBody>
      </p:sp>
    </p:spTree>
    <p:extLst>
      <p:ext uri="{BB962C8B-B14F-4D97-AF65-F5344CB8AC3E}">
        <p14:creationId xmlns:p14="http://schemas.microsoft.com/office/powerpoint/2010/main" val="197559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7</a:t>
            </a:fld>
            <a:endParaRPr lang="en-US"/>
          </a:p>
        </p:txBody>
      </p:sp>
    </p:spTree>
    <p:extLst>
      <p:ext uri="{BB962C8B-B14F-4D97-AF65-F5344CB8AC3E}">
        <p14:creationId xmlns:p14="http://schemas.microsoft.com/office/powerpoint/2010/main" val="527761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8</a:t>
            </a:fld>
            <a:endParaRPr lang="en-US"/>
          </a:p>
        </p:txBody>
      </p:sp>
    </p:spTree>
    <p:extLst>
      <p:ext uri="{BB962C8B-B14F-4D97-AF65-F5344CB8AC3E}">
        <p14:creationId xmlns:p14="http://schemas.microsoft.com/office/powerpoint/2010/main" val="71907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699557E7-C6BC-499F-924A-241CFA0F231B}" type="slidenum">
              <a:rPr lang="en-US" smtClean="0"/>
              <a:pPr>
                <a:defRPr/>
              </a:pPr>
              <a:t>9</a:t>
            </a:fld>
            <a:endParaRPr lang="en-US"/>
          </a:p>
        </p:txBody>
      </p:sp>
    </p:spTree>
    <p:extLst>
      <p:ext uri="{BB962C8B-B14F-4D97-AF65-F5344CB8AC3E}">
        <p14:creationId xmlns:p14="http://schemas.microsoft.com/office/powerpoint/2010/main" val="21114958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pPr>
              <a:defRPr/>
            </a:pPr>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80123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947865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453981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390423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898638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804159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2520655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11"/>
          </p:nvPr>
        </p:nvSpPr>
        <p:spPr>
          <a:xfrm>
            <a:off x="516133" y="6387910"/>
            <a:ext cx="3859795" cy="228660"/>
          </a:xfrm>
        </p:spPr>
        <p:txBody>
          <a:bodyPr/>
          <a:lstStyle/>
          <a:p>
            <a:pPr>
              <a:defRPr/>
            </a:pPr>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608906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11"/>
          </p:nvPr>
        </p:nvSpPr>
        <p:spPr>
          <a:xfrm>
            <a:off x="538546" y="6365498"/>
            <a:ext cx="3859795" cy="228660"/>
          </a:xfrm>
        </p:spPr>
        <p:txBody>
          <a:bodyPr/>
          <a:lstStyle/>
          <a:p>
            <a:pPr>
              <a:defRPr/>
            </a:pPr>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64278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947890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628907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162031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708738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530503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199977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250567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8/19/2021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390927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pPr>
              <a:defRPr/>
            </a:pPr>
            <a:fld id="{15942040-786F-48B9-85DF-2F38A900C966}" type="datetimeFigureOut">
              <a:rPr lang="en-US" smtClean="0"/>
              <a:pPr>
                <a:defRPr/>
              </a:pPr>
              <a:t>8/19/2021</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pPr>
              <a:defRPr/>
            </a:pPr>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770244087"/>
      </p:ext>
    </p:extLst>
  </p:cSld>
  <p:clrMap bg1="lt1" tx1="dk1" bg2="lt2" tx2="dk2" accent1="accent1" accent2="accent2" accent3="accent3" accent4="accent4" accent5="accent5" accent6="accent6" hlink="hlink" folHlink="folHlink"/>
  <p:sldLayoutIdLst>
    <p:sldLayoutId id="2147484644" r:id="rId1"/>
    <p:sldLayoutId id="2147484645" r:id="rId2"/>
    <p:sldLayoutId id="2147484646" r:id="rId3"/>
    <p:sldLayoutId id="2147484647" r:id="rId4"/>
    <p:sldLayoutId id="2147484648" r:id="rId5"/>
    <p:sldLayoutId id="2147484649" r:id="rId6"/>
    <p:sldLayoutId id="2147484650" r:id="rId7"/>
    <p:sldLayoutId id="2147484651" r:id="rId8"/>
    <p:sldLayoutId id="2147484652" r:id="rId9"/>
    <p:sldLayoutId id="2147484653" r:id="rId10"/>
    <p:sldLayoutId id="2147484654" r:id="rId11"/>
    <p:sldLayoutId id="2147484655" r:id="rId12"/>
    <p:sldLayoutId id="2147484656" r:id="rId13"/>
    <p:sldLayoutId id="2147484657" r:id="rId14"/>
    <p:sldLayoutId id="2147484658" r:id="rId15"/>
    <p:sldLayoutId id="2147484659" r:id="rId16"/>
    <p:sldLayoutId id="2147484660"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a:bodyPr>
          <a:lstStyle/>
          <a:p>
            <a:pPr algn="l"/>
            <a:r>
              <a:rPr lang="en-US" sz="4000" dirty="0"/>
              <a:t>Woodland School District</a:t>
            </a:r>
            <a:br>
              <a:rPr lang="en-US" sz="4000" dirty="0"/>
            </a:br>
            <a:r>
              <a:rPr lang="en-US" sz="4000" dirty="0"/>
              <a:t>2021-22 BUDGET APPROVAL</a:t>
            </a:r>
          </a:p>
        </p:txBody>
      </p:sp>
      <p:sp>
        <p:nvSpPr>
          <p:cNvPr id="3" name="Subtitle 2"/>
          <p:cNvSpPr>
            <a:spLocks noGrp="1"/>
          </p:cNvSpPr>
          <p:nvPr>
            <p:ph type="subTitle" idx="1"/>
          </p:nvPr>
        </p:nvSpPr>
        <p:spPr>
          <a:xfrm>
            <a:off x="2590800" y="3733800"/>
            <a:ext cx="4648200" cy="1752600"/>
          </a:xfrm>
        </p:spPr>
        <p:txBody>
          <a:bodyPr rtlCol="0">
            <a:normAutofit lnSpcReduction="10000"/>
          </a:bodyPr>
          <a:lstStyle/>
          <a:p>
            <a:pPr fontAlgn="auto">
              <a:spcAft>
                <a:spcPts val="0"/>
              </a:spcAft>
              <a:buFont typeface="Arial" pitchFamily="34" charset="0"/>
              <a:buNone/>
              <a:defRPr/>
            </a:pPr>
            <a:r>
              <a:rPr lang="en-US" dirty="0"/>
              <a:t>Presented by:</a:t>
            </a:r>
          </a:p>
          <a:p>
            <a:pPr fontAlgn="auto">
              <a:spcAft>
                <a:spcPts val="0"/>
              </a:spcAft>
              <a:buFont typeface="Arial" pitchFamily="34" charset="0"/>
              <a:buNone/>
              <a:defRPr/>
            </a:pPr>
            <a:r>
              <a:rPr lang="en-US" dirty="0"/>
              <a:t>Stacy Brown</a:t>
            </a:r>
          </a:p>
          <a:p>
            <a:pPr fontAlgn="auto">
              <a:spcAft>
                <a:spcPts val="0"/>
              </a:spcAft>
              <a:buFont typeface="Arial" pitchFamily="34" charset="0"/>
              <a:buNone/>
              <a:defRPr/>
            </a:pPr>
            <a:r>
              <a:rPr lang="en-US" dirty="0"/>
              <a:t>Executive Director of Business Services</a:t>
            </a:r>
          </a:p>
          <a:p>
            <a:pPr fontAlgn="auto">
              <a:spcAft>
                <a:spcPts val="0"/>
              </a:spcAft>
              <a:buFont typeface="Arial" pitchFamily="34" charset="0"/>
              <a:buNone/>
              <a:defRPr/>
            </a:pPr>
            <a:r>
              <a:rPr lang="en-US" dirty="0"/>
              <a:t>August 25,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E723C-F2B8-4F5C-B601-A8E4536E19E5}"/>
              </a:ext>
            </a:extLst>
          </p:cNvPr>
          <p:cNvSpPr>
            <a:spLocks noGrp="1"/>
          </p:cNvSpPr>
          <p:nvPr>
            <p:ph type="title"/>
          </p:nvPr>
        </p:nvSpPr>
        <p:spPr/>
        <p:txBody>
          <a:bodyPr/>
          <a:lstStyle/>
          <a:p>
            <a:r>
              <a:rPr lang="en-US" dirty="0"/>
              <a:t>4-YEAR BUDGET</a:t>
            </a:r>
          </a:p>
        </p:txBody>
      </p:sp>
      <p:pic>
        <p:nvPicPr>
          <p:cNvPr id="4" name="Content Placeholder 3">
            <a:extLst>
              <a:ext uri="{FF2B5EF4-FFF2-40B4-BE49-F238E27FC236}">
                <a16:creationId xmlns:a16="http://schemas.microsoft.com/office/drawing/2014/main" id="{A5BF827A-8AB3-4BC5-B70A-01AFE6C0320E}"/>
              </a:ext>
            </a:extLst>
          </p:cNvPr>
          <p:cNvPicPr>
            <a:picLocks noGrp="1" noChangeAspect="1"/>
          </p:cNvPicPr>
          <p:nvPr>
            <p:ph idx="1"/>
          </p:nvPr>
        </p:nvPicPr>
        <p:blipFill>
          <a:blip r:embed="rId2"/>
          <a:stretch>
            <a:fillRect/>
          </a:stretch>
        </p:blipFill>
        <p:spPr>
          <a:xfrm>
            <a:off x="1265237" y="2525712"/>
            <a:ext cx="5543550" cy="3457575"/>
          </a:xfrm>
          <a:prstGeom prst="rect">
            <a:avLst/>
          </a:prstGeom>
        </p:spPr>
      </p:pic>
    </p:spTree>
    <p:extLst>
      <p:ext uri="{BB962C8B-B14F-4D97-AF65-F5344CB8AC3E}">
        <p14:creationId xmlns:p14="http://schemas.microsoft.com/office/powerpoint/2010/main" val="1596007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6840-42B2-46B6-B8EC-94A8A0F24675}"/>
              </a:ext>
            </a:extLst>
          </p:cNvPr>
          <p:cNvSpPr>
            <a:spLocks noGrp="1"/>
          </p:cNvSpPr>
          <p:nvPr>
            <p:ph type="title"/>
          </p:nvPr>
        </p:nvSpPr>
        <p:spPr/>
        <p:txBody>
          <a:bodyPr/>
          <a:lstStyle/>
          <a:p>
            <a:r>
              <a:rPr lang="en-US" sz="2000" dirty="0"/>
              <a:t>4-YEAR BUDGET – GENERAL FUND SUMMARY</a:t>
            </a:r>
          </a:p>
        </p:txBody>
      </p:sp>
      <p:pic>
        <p:nvPicPr>
          <p:cNvPr id="4" name="Content Placeholder 3">
            <a:extLst>
              <a:ext uri="{FF2B5EF4-FFF2-40B4-BE49-F238E27FC236}">
                <a16:creationId xmlns:a16="http://schemas.microsoft.com/office/drawing/2014/main" id="{D09C9522-EDE3-4FA8-993F-3710313BC279}"/>
              </a:ext>
            </a:extLst>
          </p:cNvPr>
          <p:cNvPicPr>
            <a:picLocks noGrp="1" noChangeAspect="1"/>
          </p:cNvPicPr>
          <p:nvPr>
            <p:ph idx="1"/>
          </p:nvPr>
        </p:nvPicPr>
        <p:blipFill>
          <a:blip r:embed="rId2"/>
          <a:stretch>
            <a:fillRect/>
          </a:stretch>
        </p:blipFill>
        <p:spPr>
          <a:xfrm>
            <a:off x="863600" y="2286000"/>
            <a:ext cx="6908800" cy="3962400"/>
          </a:xfrm>
          <a:prstGeom prst="rect">
            <a:avLst/>
          </a:prstGeom>
        </p:spPr>
      </p:pic>
    </p:spTree>
    <p:extLst>
      <p:ext uri="{BB962C8B-B14F-4D97-AF65-F5344CB8AC3E}">
        <p14:creationId xmlns:p14="http://schemas.microsoft.com/office/powerpoint/2010/main" val="1021057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6840-42B2-46B6-B8EC-94A8A0F24675}"/>
              </a:ext>
            </a:extLst>
          </p:cNvPr>
          <p:cNvSpPr>
            <a:spLocks noGrp="1"/>
          </p:cNvSpPr>
          <p:nvPr>
            <p:ph type="title"/>
          </p:nvPr>
        </p:nvSpPr>
        <p:spPr/>
        <p:txBody>
          <a:bodyPr/>
          <a:lstStyle/>
          <a:p>
            <a:r>
              <a:rPr lang="en-US" sz="2000" dirty="0"/>
              <a:t>4-YEAR BUDGET – CAPITAL PROJECTS FUND SUMMARY</a:t>
            </a:r>
          </a:p>
        </p:txBody>
      </p:sp>
      <p:pic>
        <p:nvPicPr>
          <p:cNvPr id="6" name="Content Placeholder 5">
            <a:extLst>
              <a:ext uri="{FF2B5EF4-FFF2-40B4-BE49-F238E27FC236}">
                <a16:creationId xmlns:a16="http://schemas.microsoft.com/office/drawing/2014/main" id="{C16CD2EC-2B03-4629-877B-F006C6C37577}"/>
              </a:ext>
            </a:extLst>
          </p:cNvPr>
          <p:cNvPicPr>
            <a:picLocks noGrp="1" noChangeAspect="1"/>
          </p:cNvPicPr>
          <p:nvPr>
            <p:ph idx="1"/>
          </p:nvPr>
        </p:nvPicPr>
        <p:blipFill>
          <a:blip r:embed="rId2"/>
          <a:stretch>
            <a:fillRect/>
          </a:stretch>
        </p:blipFill>
        <p:spPr>
          <a:xfrm>
            <a:off x="609600" y="2590800"/>
            <a:ext cx="7391400" cy="3657600"/>
          </a:xfrm>
          <a:prstGeom prst="rect">
            <a:avLst/>
          </a:prstGeom>
        </p:spPr>
      </p:pic>
    </p:spTree>
    <p:extLst>
      <p:ext uri="{BB962C8B-B14F-4D97-AF65-F5344CB8AC3E}">
        <p14:creationId xmlns:p14="http://schemas.microsoft.com/office/powerpoint/2010/main" val="1376270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6840-42B2-46B6-B8EC-94A8A0F24675}"/>
              </a:ext>
            </a:extLst>
          </p:cNvPr>
          <p:cNvSpPr>
            <a:spLocks noGrp="1"/>
          </p:cNvSpPr>
          <p:nvPr>
            <p:ph type="title"/>
          </p:nvPr>
        </p:nvSpPr>
        <p:spPr/>
        <p:txBody>
          <a:bodyPr/>
          <a:lstStyle/>
          <a:p>
            <a:r>
              <a:rPr lang="en-US" sz="2000" dirty="0"/>
              <a:t>4-YEAR BUDGET – DEBT SERVICE FUND SUMMARY</a:t>
            </a:r>
          </a:p>
        </p:txBody>
      </p:sp>
      <p:pic>
        <p:nvPicPr>
          <p:cNvPr id="5" name="Content Placeholder 4">
            <a:extLst>
              <a:ext uri="{FF2B5EF4-FFF2-40B4-BE49-F238E27FC236}">
                <a16:creationId xmlns:a16="http://schemas.microsoft.com/office/drawing/2014/main" id="{15FAE686-D70D-4AE3-BD07-326D9ABBF4AA}"/>
              </a:ext>
            </a:extLst>
          </p:cNvPr>
          <p:cNvPicPr>
            <a:picLocks noGrp="1" noChangeAspect="1"/>
          </p:cNvPicPr>
          <p:nvPr>
            <p:ph idx="1"/>
          </p:nvPr>
        </p:nvPicPr>
        <p:blipFill>
          <a:blip r:embed="rId2"/>
          <a:stretch>
            <a:fillRect/>
          </a:stretch>
        </p:blipFill>
        <p:spPr>
          <a:xfrm>
            <a:off x="863600" y="2514601"/>
            <a:ext cx="7213600" cy="3581400"/>
          </a:xfrm>
          <a:prstGeom prst="rect">
            <a:avLst/>
          </a:prstGeom>
        </p:spPr>
      </p:pic>
    </p:spTree>
    <p:extLst>
      <p:ext uri="{BB962C8B-B14F-4D97-AF65-F5344CB8AC3E}">
        <p14:creationId xmlns:p14="http://schemas.microsoft.com/office/powerpoint/2010/main" val="4130890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6840-42B2-46B6-B8EC-94A8A0F24675}"/>
              </a:ext>
            </a:extLst>
          </p:cNvPr>
          <p:cNvSpPr>
            <a:spLocks noGrp="1"/>
          </p:cNvSpPr>
          <p:nvPr>
            <p:ph type="title"/>
          </p:nvPr>
        </p:nvSpPr>
        <p:spPr/>
        <p:txBody>
          <a:bodyPr/>
          <a:lstStyle/>
          <a:p>
            <a:r>
              <a:rPr lang="en-US" sz="2000" dirty="0"/>
              <a:t>4-YEAR BUDGET – ASB FUND SUMMARY</a:t>
            </a:r>
          </a:p>
        </p:txBody>
      </p:sp>
      <p:pic>
        <p:nvPicPr>
          <p:cNvPr id="5" name="Content Placeholder 4">
            <a:extLst>
              <a:ext uri="{FF2B5EF4-FFF2-40B4-BE49-F238E27FC236}">
                <a16:creationId xmlns:a16="http://schemas.microsoft.com/office/drawing/2014/main" id="{F99090E4-9DC0-4775-BBBA-DDD4B5B5C9D2}"/>
              </a:ext>
            </a:extLst>
          </p:cNvPr>
          <p:cNvPicPr>
            <a:picLocks noGrp="1" noChangeAspect="1"/>
          </p:cNvPicPr>
          <p:nvPr>
            <p:ph idx="1"/>
          </p:nvPr>
        </p:nvPicPr>
        <p:blipFill>
          <a:blip r:embed="rId2"/>
          <a:stretch>
            <a:fillRect/>
          </a:stretch>
        </p:blipFill>
        <p:spPr>
          <a:xfrm>
            <a:off x="685800" y="2438400"/>
            <a:ext cx="7391400" cy="3492502"/>
          </a:xfrm>
          <a:prstGeom prst="rect">
            <a:avLst/>
          </a:prstGeom>
        </p:spPr>
      </p:pic>
    </p:spTree>
    <p:extLst>
      <p:ext uri="{BB962C8B-B14F-4D97-AF65-F5344CB8AC3E}">
        <p14:creationId xmlns:p14="http://schemas.microsoft.com/office/powerpoint/2010/main" val="2953253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6840-42B2-46B6-B8EC-94A8A0F24675}"/>
              </a:ext>
            </a:extLst>
          </p:cNvPr>
          <p:cNvSpPr>
            <a:spLocks noGrp="1"/>
          </p:cNvSpPr>
          <p:nvPr>
            <p:ph type="title"/>
          </p:nvPr>
        </p:nvSpPr>
        <p:spPr/>
        <p:txBody>
          <a:bodyPr/>
          <a:lstStyle/>
          <a:p>
            <a:r>
              <a:rPr lang="en-US" sz="2000" dirty="0"/>
              <a:t>4-YEAR BUDGET – TRANSPORTATION VEHICLE FUND SUMMARY</a:t>
            </a:r>
          </a:p>
        </p:txBody>
      </p:sp>
      <p:pic>
        <p:nvPicPr>
          <p:cNvPr id="6" name="Content Placeholder 5">
            <a:extLst>
              <a:ext uri="{FF2B5EF4-FFF2-40B4-BE49-F238E27FC236}">
                <a16:creationId xmlns:a16="http://schemas.microsoft.com/office/drawing/2014/main" id="{43DB0CA2-47A1-4585-9F38-4F7373D4E5DA}"/>
              </a:ext>
            </a:extLst>
          </p:cNvPr>
          <p:cNvPicPr>
            <a:picLocks noGrp="1" noChangeAspect="1"/>
          </p:cNvPicPr>
          <p:nvPr>
            <p:ph idx="1"/>
          </p:nvPr>
        </p:nvPicPr>
        <p:blipFill>
          <a:blip r:embed="rId2"/>
          <a:stretch>
            <a:fillRect/>
          </a:stretch>
        </p:blipFill>
        <p:spPr>
          <a:xfrm>
            <a:off x="457200" y="2362200"/>
            <a:ext cx="7924800" cy="3810000"/>
          </a:xfrm>
          <a:prstGeom prst="rect">
            <a:avLst/>
          </a:prstGeom>
        </p:spPr>
      </p:pic>
    </p:spTree>
    <p:extLst>
      <p:ext uri="{BB962C8B-B14F-4D97-AF65-F5344CB8AC3E}">
        <p14:creationId xmlns:p14="http://schemas.microsoft.com/office/powerpoint/2010/main" val="3397155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6056" y="381000"/>
            <a:ext cx="7511144" cy="990600"/>
          </a:xfrm>
        </p:spPr>
        <p:txBody>
          <a:bodyPr>
            <a:noAutofit/>
          </a:bodyPr>
          <a:lstStyle/>
          <a:p>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GENERAL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idx="1"/>
          </p:nvPr>
        </p:nvSpPr>
        <p:spPr>
          <a:xfrm>
            <a:off x="533400" y="1981200"/>
            <a:ext cx="8153400" cy="3581400"/>
          </a:xfrm>
          <a:effectLst>
            <a:outerShdw blurRad="76200" dist="12700" dir="2700000" sy="-23000" kx="-800400" algn="bl" rotWithShape="0">
              <a:prstClr val="black">
                <a:alpha val="20000"/>
              </a:prstClr>
            </a:outerShdw>
          </a:effectLst>
        </p:spPr>
        <p:txBody>
          <a:bodyPr>
            <a:normAutofit fontScale="92500" lnSpcReduction="10000"/>
          </a:bodyPr>
          <a:lstStyle/>
          <a:p>
            <a:pPr>
              <a:buClr>
                <a:schemeClr val="bg2">
                  <a:lumMod val="20000"/>
                  <a:lumOff val="80000"/>
                </a:schemeClr>
              </a:buClr>
            </a:pPr>
            <a:endParaRPr lang="en-US" dirty="0"/>
          </a:p>
          <a:p>
            <a:pPr>
              <a:buClr>
                <a:schemeClr val="bg2">
                  <a:lumMod val="20000"/>
                  <a:lumOff val="80000"/>
                </a:schemeClr>
              </a:buClr>
            </a:pPr>
            <a:r>
              <a:rPr lang="en-US" dirty="0"/>
              <a:t>Beginning Fund Balance				$    4,500,000</a:t>
            </a:r>
          </a:p>
          <a:p>
            <a:pPr>
              <a:buClr>
                <a:schemeClr val="bg2">
                  <a:lumMod val="20000"/>
                  <a:lumOff val="80000"/>
                </a:schemeClr>
              </a:buClr>
              <a:buNone/>
            </a:pPr>
            <a:endParaRPr lang="en-US" sz="1600" dirty="0"/>
          </a:p>
          <a:p>
            <a:pPr>
              <a:buClr>
                <a:schemeClr val="bg2">
                  <a:lumMod val="20000"/>
                  <a:lumOff val="80000"/>
                </a:schemeClr>
              </a:buClr>
            </a:pPr>
            <a:r>
              <a:rPr lang="en-US" dirty="0"/>
              <a:t>Revenues/Other Financing Source		$  43,663,277</a:t>
            </a:r>
          </a:p>
          <a:p>
            <a:pPr>
              <a:buClr>
                <a:schemeClr val="bg2">
                  <a:lumMod val="20000"/>
                  <a:lumOff val="80000"/>
                </a:schemeClr>
              </a:buClr>
            </a:pPr>
            <a:endParaRPr lang="en-US" dirty="0"/>
          </a:p>
          <a:p>
            <a:pPr>
              <a:buClr>
                <a:schemeClr val="bg2">
                  <a:lumMod val="20000"/>
                  <a:lumOff val="80000"/>
                </a:schemeClr>
              </a:buClr>
            </a:pPr>
            <a:r>
              <a:rPr lang="en-US" dirty="0"/>
              <a:t>Expenditures							$   43,998,820</a:t>
            </a:r>
          </a:p>
          <a:p>
            <a:pPr>
              <a:buClr>
                <a:schemeClr val="bg2">
                  <a:lumMod val="20000"/>
                  <a:lumOff val="80000"/>
                </a:schemeClr>
              </a:buClr>
              <a:buNone/>
            </a:pPr>
            <a:r>
              <a:rPr lang="en-US" sz="1600" dirty="0"/>
              <a:t>	</a:t>
            </a:r>
          </a:p>
          <a:p>
            <a:pPr>
              <a:buClr>
                <a:schemeClr val="bg2">
                  <a:lumMod val="20000"/>
                  <a:lumOff val="80000"/>
                </a:schemeClr>
              </a:buClr>
            </a:pPr>
            <a:r>
              <a:rPr lang="en-US" dirty="0"/>
              <a:t>Other Financing Uses					</a:t>
            </a:r>
            <a:r>
              <a:rPr lang="en-US" u="sng" dirty="0"/>
              <a:t>$        158,265</a:t>
            </a:r>
          </a:p>
          <a:p>
            <a:pPr>
              <a:buClr>
                <a:schemeClr val="bg2">
                  <a:lumMod val="20000"/>
                  <a:lumOff val="80000"/>
                </a:schemeClr>
              </a:buClr>
              <a:buNone/>
            </a:pPr>
            <a:endParaRPr lang="en-US" sz="1600" dirty="0"/>
          </a:p>
          <a:p>
            <a:pPr>
              <a:buClr>
                <a:schemeClr val="bg2">
                  <a:lumMod val="20000"/>
                  <a:lumOff val="80000"/>
                </a:schemeClr>
              </a:buClr>
            </a:pPr>
            <a:r>
              <a:rPr lang="en-US" dirty="0"/>
              <a:t>Ending Fund Balance					$     4,006,192</a:t>
            </a:r>
          </a:p>
        </p:txBody>
      </p:sp>
    </p:spTree>
    <p:extLst>
      <p:ext uri="{BB962C8B-B14F-4D97-AF65-F5344CB8AC3E}">
        <p14:creationId xmlns:p14="http://schemas.microsoft.com/office/powerpoint/2010/main" val="2912746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Enrollment History – Budget to Actual</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294501043"/>
              </p:ext>
            </p:extLst>
          </p:nvPr>
        </p:nvGraphicFramePr>
        <p:xfrm>
          <a:off x="457201" y="2489200"/>
          <a:ext cx="7239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B3D802D5-D974-4850-A792-B5CCAAF7DF87}"/>
              </a:ext>
            </a:extLst>
          </p:cNvPr>
          <p:cNvSpPr txBox="1"/>
          <p:nvPr/>
        </p:nvSpPr>
        <p:spPr>
          <a:xfrm>
            <a:off x="7543800" y="3026470"/>
            <a:ext cx="1447799" cy="3539430"/>
          </a:xfrm>
          <a:prstGeom prst="rect">
            <a:avLst/>
          </a:prstGeom>
          <a:noFill/>
        </p:spPr>
        <p:txBody>
          <a:bodyPr wrap="square" rtlCol="0">
            <a:spAutoFit/>
          </a:bodyPr>
          <a:lstStyle/>
          <a:p>
            <a:r>
              <a:rPr lang="en-US" sz="1400" dirty="0"/>
              <a:t>Actual enrollment for 20-21 is 82 students less than  budget.  The estimated enrollment for 21-22 is 68 students less than the 20-21 budget and only 14 students more than the 20-21 actual average FTE.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E7DCB-C4EE-41C7-B643-68B4941255F7}"/>
              </a:ext>
            </a:extLst>
          </p:cNvPr>
          <p:cNvSpPr>
            <a:spLocks noGrp="1"/>
          </p:cNvSpPr>
          <p:nvPr>
            <p:ph type="title"/>
          </p:nvPr>
        </p:nvSpPr>
        <p:spPr/>
        <p:txBody>
          <a:bodyPr/>
          <a:lstStyle/>
          <a:p>
            <a:pPr algn="ctr"/>
            <a:r>
              <a:rPr lang="en-US" sz="2000" dirty="0"/>
              <a:t>21-22 Budget</a:t>
            </a:r>
            <a:br>
              <a:rPr lang="en-US" sz="2000" dirty="0"/>
            </a:br>
            <a:r>
              <a:rPr lang="en-US" sz="2000" dirty="0"/>
              <a:t>Historical Fund Balance/FB as a % of Expenditures Summary</a:t>
            </a:r>
          </a:p>
        </p:txBody>
      </p:sp>
      <p:sp>
        <p:nvSpPr>
          <p:cNvPr id="8" name="TextBox 7">
            <a:extLst>
              <a:ext uri="{FF2B5EF4-FFF2-40B4-BE49-F238E27FC236}">
                <a16:creationId xmlns:a16="http://schemas.microsoft.com/office/drawing/2014/main" id="{28A440ED-A95E-48DD-9481-12B529E5E500}"/>
              </a:ext>
            </a:extLst>
          </p:cNvPr>
          <p:cNvSpPr txBox="1"/>
          <p:nvPr/>
        </p:nvSpPr>
        <p:spPr>
          <a:xfrm>
            <a:off x="866441" y="5791200"/>
            <a:ext cx="8125159" cy="584775"/>
          </a:xfrm>
          <a:prstGeom prst="rect">
            <a:avLst/>
          </a:prstGeom>
          <a:noFill/>
        </p:spPr>
        <p:txBody>
          <a:bodyPr wrap="square" rtlCol="0">
            <a:spAutoFit/>
          </a:bodyPr>
          <a:lstStyle/>
          <a:p>
            <a:r>
              <a:rPr lang="en-US" sz="800" dirty="0"/>
              <a:t>This slide shows a history of actual ending fund balance and historical FB as percentage of expenditures. We often budget a decrease in FB, but if you look at the historical year-end FB, you see that we have increased FB in each of the past 2 of the past 3 years.  Due to the pandemic, 20-21 is projected to have another increase in Fund Balance (between $500,000 and $600,000), with a % of 10.6%  The projected increase in fund balance allows us to budget a much higher deficit than in past years ($494,000), while still maintaining a fund balance that is approximately 9.7% of expenditures.</a:t>
            </a:r>
          </a:p>
        </p:txBody>
      </p:sp>
      <p:pic>
        <p:nvPicPr>
          <p:cNvPr id="10" name="Content Placeholder 9">
            <a:extLst>
              <a:ext uri="{FF2B5EF4-FFF2-40B4-BE49-F238E27FC236}">
                <a16:creationId xmlns:a16="http://schemas.microsoft.com/office/drawing/2014/main" id="{CF1571D2-D071-4ECF-A05B-5BD698DD8109}"/>
              </a:ext>
            </a:extLst>
          </p:cNvPr>
          <p:cNvPicPr>
            <a:picLocks noGrp="1" noChangeAspect="1"/>
          </p:cNvPicPr>
          <p:nvPr>
            <p:ph idx="1"/>
          </p:nvPr>
        </p:nvPicPr>
        <p:blipFill>
          <a:blip r:embed="rId3"/>
          <a:stretch>
            <a:fillRect/>
          </a:stretch>
        </p:blipFill>
        <p:spPr>
          <a:xfrm>
            <a:off x="1066800" y="2286000"/>
            <a:ext cx="6705600" cy="3429000"/>
          </a:xfrm>
          <a:prstGeom prst="rect">
            <a:avLst/>
          </a:prstGeom>
        </p:spPr>
      </p:pic>
    </p:spTree>
    <p:extLst>
      <p:ext uri="{BB962C8B-B14F-4D97-AF65-F5344CB8AC3E}">
        <p14:creationId xmlns:p14="http://schemas.microsoft.com/office/powerpoint/2010/main" val="87186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Levy/Enrichment Funds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02311062"/>
              </p:ext>
            </p:extLst>
          </p:nvPr>
        </p:nvGraphicFramePr>
        <p:xfrm>
          <a:off x="1219200" y="2362200"/>
          <a:ext cx="6629400" cy="4038599"/>
        </p:xfrm>
        <a:graphic>
          <a:graphicData uri="http://schemas.openxmlformats.org/drawingml/2006/table">
            <a:tbl>
              <a:tblPr firstRow="1" bandRow="1">
                <a:tableStyleId>{5C22544A-7EE6-4342-B048-85BDC9FD1C3A}</a:tableStyleId>
              </a:tblPr>
              <a:tblGrid>
                <a:gridCol w="4500684">
                  <a:extLst>
                    <a:ext uri="{9D8B030D-6E8A-4147-A177-3AD203B41FA5}">
                      <a16:colId xmlns:a16="http://schemas.microsoft.com/office/drawing/2014/main" val="20000"/>
                    </a:ext>
                  </a:extLst>
                </a:gridCol>
                <a:gridCol w="2128716">
                  <a:extLst>
                    <a:ext uri="{9D8B030D-6E8A-4147-A177-3AD203B41FA5}">
                      <a16:colId xmlns:a16="http://schemas.microsoft.com/office/drawing/2014/main" val="20003"/>
                    </a:ext>
                  </a:extLst>
                </a:gridCol>
              </a:tblGrid>
              <a:tr h="647409">
                <a:tc>
                  <a:txBody>
                    <a:bodyPr/>
                    <a:lstStyle/>
                    <a:p>
                      <a:r>
                        <a:rPr lang="en-US" baseline="0" dirty="0">
                          <a:solidFill>
                            <a:schemeClr val="bg1"/>
                          </a:solidFill>
                        </a:rPr>
                        <a:t>Expenditure Type</a:t>
                      </a:r>
                    </a:p>
                  </a:txBody>
                  <a:tcPr/>
                </a:tc>
                <a:tc>
                  <a:txBody>
                    <a:bodyPr/>
                    <a:lstStyle/>
                    <a:p>
                      <a:r>
                        <a:rPr lang="en-US" dirty="0">
                          <a:solidFill>
                            <a:schemeClr val="bg1"/>
                          </a:solidFill>
                        </a:rPr>
                        <a:t>Enrichment Funds</a:t>
                      </a:r>
                    </a:p>
                    <a:p>
                      <a:r>
                        <a:rPr lang="en-US" dirty="0">
                          <a:solidFill>
                            <a:schemeClr val="bg1"/>
                          </a:solidFill>
                        </a:rPr>
                        <a:t>2021-2022</a:t>
                      </a:r>
                    </a:p>
                  </a:txBody>
                  <a:tcPr/>
                </a:tc>
                <a:extLst>
                  <a:ext uri="{0D108BD9-81ED-4DB2-BD59-A6C34878D82A}">
                    <a16:rowId xmlns:a16="http://schemas.microsoft.com/office/drawing/2014/main" val="10000"/>
                  </a:ext>
                </a:extLst>
              </a:tr>
              <a:tr h="308290">
                <a:tc>
                  <a:txBody>
                    <a:bodyPr/>
                    <a:lstStyle/>
                    <a:p>
                      <a:r>
                        <a:rPr lang="en-US" sz="1400" dirty="0"/>
                        <a:t>Certificated</a:t>
                      </a:r>
                      <a:r>
                        <a:rPr lang="en-US" sz="1400" baseline="0" dirty="0"/>
                        <a:t> Salaries</a:t>
                      </a:r>
                    </a:p>
                  </a:txBody>
                  <a:tcPr/>
                </a:tc>
                <a:tc>
                  <a:txBody>
                    <a:bodyPr/>
                    <a:lstStyle/>
                    <a:p>
                      <a:pPr algn="ctr" fontAlgn="b"/>
                      <a:r>
                        <a:rPr lang="en-US" sz="1400" b="0" i="0" u="none" strike="noStrike" baseline="0" dirty="0">
                          <a:effectLst/>
                          <a:latin typeface="+mj-lt"/>
                        </a:rPr>
                        <a:t>$   890,000</a:t>
                      </a:r>
                    </a:p>
                  </a:txBody>
                  <a:tcPr marL="9525" marR="9525" marT="9525" marB="0" anchor="b"/>
                </a:tc>
                <a:extLst>
                  <a:ext uri="{0D108BD9-81ED-4DB2-BD59-A6C34878D82A}">
                    <a16:rowId xmlns:a16="http://schemas.microsoft.com/office/drawing/2014/main" val="10001"/>
                  </a:ext>
                </a:extLst>
              </a:tr>
              <a:tr h="308290">
                <a:tc>
                  <a:txBody>
                    <a:bodyPr/>
                    <a:lstStyle/>
                    <a:p>
                      <a:r>
                        <a:rPr lang="en-US" sz="1400" dirty="0"/>
                        <a:t>Classified Salaries</a:t>
                      </a:r>
                    </a:p>
                  </a:txBody>
                  <a:tcPr/>
                </a:tc>
                <a:tc>
                  <a:txBody>
                    <a:bodyPr/>
                    <a:lstStyle/>
                    <a:p>
                      <a:pPr algn="ctr" fontAlgn="b"/>
                      <a:r>
                        <a:rPr lang="en-US" sz="1400" b="0" i="0" u="none" strike="noStrike" baseline="0" dirty="0">
                          <a:effectLst/>
                          <a:latin typeface="+mj-lt"/>
                        </a:rPr>
                        <a:t>$1,732,000</a:t>
                      </a:r>
                    </a:p>
                  </a:txBody>
                  <a:tcPr marL="9525" marR="9525" marT="9525" marB="0" anchor="b"/>
                </a:tc>
                <a:extLst>
                  <a:ext uri="{0D108BD9-81ED-4DB2-BD59-A6C34878D82A}">
                    <a16:rowId xmlns:a16="http://schemas.microsoft.com/office/drawing/2014/main" val="10002"/>
                  </a:ext>
                </a:extLst>
              </a:tr>
              <a:tr h="308290">
                <a:tc>
                  <a:txBody>
                    <a:bodyPr/>
                    <a:lstStyle/>
                    <a:p>
                      <a:r>
                        <a:rPr lang="en-US" sz="1400" dirty="0"/>
                        <a:t>Administrator</a:t>
                      </a:r>
                      <a:r>
                        <a:rPr lang="en-US" sz="1400" baseline="0" dirty="0"/>
                        <a:t> Salaries</a:t>
                      </a:r>
                      <a:endParaRPr lang="en-US" sz="1400" dirty="0"/>
                    </a:p>
                  </a:txBody>
                  <a:tcPr/>
                </a:tc>
                <a:tc>
                  <a:txBody>
                    <a:bodyPr/>
                    <a:lstStyle/>
                    <a:p>
                      <a:pPr algn="ctr" fontAlgn="b"/>
                      <a:r>
                        <a:rPr lang="en-US" sz="1400" b="0" i="0" u="none" strike="noStrike" baseline="0" dirty="0">
                          <a:effectLst/>
                          <a:latin typeface="+mj-lt"/>
                        </a:rPr>
                        <a:t>$   567,000</a:t>
                      </a:r>
                    </a:p>
                  </a:txBody>
                  <a:tcPr marL="9525" marR="9525" marT="9525" marB="0" anchor="b"/>
                </a:tc>
                <a:extLst>
                  <a:ext uri="{0D108BD9-81ED-4DB2-BD59-A6C34878D82A}">
                    <a16:rowId xmlns:a16="http://schemas.microsoft.com/office/drawing/2014/main" val="10003"/>
                  </a:ext>
                </a:extLst>
              </a:tr>
              <a:tr h="308290">
                <a:tc>
                  <a:txBody>
                    <a:bodyPr/>
                    <a:lstStyle/>
                    <a:p>
                      <a:r>
                        <a:rPr lang="en-US" sz="1400" dirty="0"/>
                        <a:t>Benefits</a:t>
                      </a:r>
                    </a:p>
                  </a:txBody>
                  <a:tcPr/>
                </a:tc>
                <a:tc>
                  <a:txBody>
                    <a:bodyPr/>
                    <a:lstStyle/>
                    <a:p>
                      <a:pPr algn="ctr" fontAlgn="b"/>
                      <a:r>
                        <a:rPr lang="en-US" sz="1400" b="0" i="0" u="none" strike="noStrike" baseline="0" dirty="0">
                          <a:effectLst/>
                          <a:latin typeface="+mj-lt"/>
                        </a:rPr>
                        <a:t>$1,050,000</a:t>
                      </a:r>
                    </a:p>
                  </a:txBody>
                  <a:tcPr marL="9525" marR="9525" marT="9525" marB="0" anchor="b"/>
                </a:tc>
                <a:extLst>
                  <a:ext uri="{0D108BD9-81ED-4DB2-BD59-A6C34878D82A}">
                    <a16:rowId xmlns:a16="http://schemas.microsoft.com/office/drawing/2014/main" val="10004"/>
                  </a:ext>
                </a:extLst>
              </a:tr>
              <a:tr h="308290">
                <a:tc>
                  <a:txBody>
                    <a:bodyPr/>
                    <a:lstStyle/>
                    <a:p>
                      <a:r>
                        <a:rPr lang="en-US" sz="1400" dirty="0"/>
                        <a:t>MSOCS (</a:t>
                      </a:r>
                      <a:r>
                        <a:rPr lang="en-US" sz="1400" dirty="0" err="1"/>
                        <a:t>Maerials</a:t>
                      </a:r>
                      <a:r>
                        <a:rPr lang="en-US" sz="1400" dirty="0"/>
                        <a:t>/Supplies/Operating</a:t>
                      </a:r>
                      <a:r>
                        <a:rPr lang="en-US" sz="1400" baseline="0" dirty="0"/>
                        <a:t> Costs)</a:t>
                      </a:r>
                      <a:endParaRPr lang="en-US" sz="1400" dirty="0"/>
                    </a:p>
                  </a:txBody>
                  <a:tcPr/>
                </a:tc>
                <a:tc>
                  <a:txBody>
                    <a:bodyPr/>
                    <a:lstStyle/>
                    <a:p>
                      <a:pPr algn="ctr" fontAlgn="b"/>
                      <a:r>
                        <a:rPr lang="en-US" sz="1400" b="0" i="0" u="none" strike="noStrike" baseline="0" dirty="0">
                          <a:effectLst/>
                          <a:latin typeface="+mj-lt"/>
                        </a:rPr>
                        <a:t>$   150,000</a:t>
                      </a:r>
                    </a:p>
                  </a:txBody>
                  <a:tcPr marL="9525" marR="9525" marT="9525" marB="0" anchor="b"/>
                </a:tc>
                <a:extLst>
                  <a:ext uri="{0D108BD9-81ED-4DB2-BD59-A6C34878D82A}">
                    <a16:rowId xmlns:a16="http://schemas.microsoft.com/office/drawing/2014/main" val="10005"/>
                  </a:ext>
                </a:extLst>
              </a:tr>
              <a:tr h="308290">
                <a:tc>
                  <a:txBody>
                    <a:bodyPr/>
                    <a:lstStyle/>
                    <a:p>
                      <a:r>
                        <a:rPr lang="en-US" sz="1400" dirty="0"/>
                        <a:t>Extracurricular</a:t>
                      </a:r>
                    </a:p>
                  </a:txBody>
                  <a:tcPr/>
                </a:tc>
                <a:tc>
                  <a:txBody>
                    <a:bodyPr/>
                    <a:lstStyle/>
                    <a:p>
                      <a:pPr algn="ctr"/>
                      <a:r>
                        <a:rPr lang="en-US" sz="1400" dirty="0">
                          <a:latin typeface="+mj-lt"/>
                        </a:rPr>
                        <a:t>$   660,000</a:t>
                      </a:r>
                    </a:p>
                  </a:txBody>
                  <a:tcPr/>
                </a:tc>
                <a:extLst>
                  <a:ext uri="{0D108BD9-81ED-4DB2-BD59-A6C34878D82A}">
                    <a16:rowId xmlns:a16="http://schemas.microsoft.com/office/drawing/2014/main" val="10006"/>
                  </a:ext>
                </a:extLst>
              </a:tr>
              <a:tr h="308290">
                <a:tc>
                  <a:txBody>
                    <a:bodyPr/>
                    <a:lstStyle/>
                    <a:p>
                      <a:r>
                        <a:rPr lang="en-US" sz="1400" dirty="0"/>
                        <a:t>Special Education</a:t>
                      </a:r>
                    </a:p>
                  </a:txBody>
                  <a:tcPr/>
                </a:tc>
                <a:tc>
                  <a:txBody>
                    <a:bodyPr/>
                    <a:lstStyle/>
                    <a:p>
                      <a:pPr algn="ctr"/>
                      <a:r>
                        <a:rPr lang="en-US" sz="1400" dirty="0">
                          <a:latin typeface="+mj-lt"/>
                        </a:rPr>
                        <a:t>$   630,000</a:t>
                      </a:r>
                    </a:p>
                  </a:txBody>
                  <a:tcPr/>
                </a:tc>
                <a:extLst>
                  <a:ext uri="{0D108BD9-81ED-4DB2-BD59-A6C34878D82A}">
                    <a16:rowId xmlns:a16="http://schemas.microsoft.com/office/drawing/2014/main" val="10007"/>
                  </a:ext>
                </a:extLst>
              </a:tr>
              <a:tr h="308290">
                <a:tc>
                  <a:txBody>
                    <a:bodyPr/>
                    <a:lstStyle/>
                    <a:p>
                      <a:r>
                        <a:rPr lang="en-US" sz="1400" dirty="0"/>
                        <a:t>Food Service Program</a:t>
                      </a:r>
                    </a:p>
                  </a:txBody>
                  <a:tcPr/>
                </a:tc>
                <a:tc>
                  <a:txBody>
                    <a:bodyPr/>
                    <a:lstStyle/>
                    <a:p>
                      <a:pPr algn="ctr"/>
                      <a:r>
                        <a:rPr lang="en-US" sz="1400" dirty="0">
                          <a:latin typeface="+mj-lt"/>
                        </a:rPr>
                        <a:t>$   105,000</a:t>
                      </a:r>
                    </a:p>
                  </a:txBody>
                  <a:tcPr/>
                </a:tc>
                <a:extLst>
                  <a:ext uri="{0D108BD9-81ED-4DB2-BD59-A6C34878D82A}">
                    <a16:rowId xmlns:a16="http://schemas.microsoft.com/office/drawing/2014/main" val="10008"/>
                  </a:ext>
                </a:extLst>
              </a:tr>
              <a:tr h="308290">
                <a:tc>
                  <a:txBody>
                    <a:bodyPr/>
                    <a:lstStyle/>
                    <a:p>
                      <a:r>
                        <a:rPr lang="en-US" sz="1400" dirty="0"/>
                        <a:t>Family</a:t>
                      </a:r>
                      <a:r>
                        <a:rPr lang="en-US" sz="1400" baseline="0" dirty="0"/>
                        <a:t> Resource Coordinator</a:t>
                      </a:r>
                      <a:endParaRPr lang="en-US" sz="1400" dirty="0"/>
                    </a:p>
                  </a:txBody>
                  <a:tcPr/>
                </a:tc>
                <a:tc>
                  <a:txBody>
                    <a:bodyPr/>
                    <a:lstStyle/>
                    <a:p>
                      <a:pPr algn="ctr"/>
                      <a:r>
                        <a:rPr lang="en-US" sz="1400" dirty="0">
                          <a:latin typeface="+mj-lt"/>
                        </a:rPr>
                        <a:t>$     10,000</a:t>
                      </a:r>
                    </a:p>
                  </a:txBody>
                  <a:tcPr/>
                </a:tc>
                <a:extLst>
                  <a:ext uri="{0D108BD9-81ED-4DB2-BD59-A6C34878D82A}">
                    <a16:rowId xmlns:a16="http://schemas.microsoft.com/office/drawing/2014/main" val="10009"/>
                  </a:ext>
                </a:extLst>
              </a:tr>
              <a:tr h="308290">
                <a:tc>
                  <a:txBody>
                    <a:bodyPr/>
                    <a:lstStyle/>
                    <a:p>
                      <a:r>
                        <a:rPr lang="en-US" sz="1400" dirty="0"/>
                        <a:t>To/From Transportation</a:t>
                      </a:r>
                    </a:p>
                  </a:txBody>
                  <a:tcPr/>
                </a:tc>
                <a:tc>
                  <a:txBody>
                    <a:bodyPr/>
                    <a:lstStyle/>
                    <a:p>
                      <a:pPr algn="ctr"/>
                      <a:r>
                        <a:rPr lang="en-US" sz="1400" dirty="0">
                          <a:latin typeface="+mj-lt"/>
                        </a:rPr>
                        <a:t>$   361,000</a:t>
                      </a:r>
                    </a:p>
                  </a:txBody>
                  <a:tcPr/>
                </a:tc>
                <a:extLst>
                  <a:ext uri="{0D108BD9-81ED-4DB2-BD59-A6C34878D82A}">
                    <a16:rowId xmlns:a16="http://schemas.microsoft.com/office/drawing/2014/main" val="10010"/>
                  </a:ext>
                </a:extLst>
              </a:tr>
              <a:tr h="308290">
                <a:tc>
                  <a:txBody>
                    <a:bodyPr/>
                    <a:lstStyle/>
                    <a:p>
                      <a:r>
                        <a:rPr lang="en-US" sz="1400" dirty="0"/>
                        <a:t>KWRL</a:t>
                      </a:r>
                      <a:r>
                        <a:rPr lang="en-US" sz="1400" baseline="0" dirty="0"/>
                        <a:t> Bus Purchase/Capital Allocation</a:t>
                      </a:r>
                      <a:endParaRPr lang="en-US" sz="1400" dirty="0"/>
                    </a:p>
                  </a:txBody>
                  <a:tcPr/>
                </a:tc>
                <a:tc>
                  <a:txBody>
                    <a:bodyPr/>
                    <a:lstStyle/>
                    <a:p>
                      <a:pPr algn="ctr"/>
                      <a:r>
                        <a:rPr lang="en-US" sz="1400" dirty="0">
                          <a:latin typeface="+mj-lt"/>
                        </a:rPr>
                        <a:t>$   118,000</a:t>
                      </a:r>
                    </a:p>
                  </a:txBody>
                  <a:tcPr/>
                </a:tc>
                <a:extLst>
                  <a:ext uri="{0D108BD9-81ED-4DB2-BD59-A6C34878D82A}">
                    <a16:rowId xmlns:a16="http://schemas.microsoft.com/office/drawing/2014/main" val="10011"/>
                  </a:ext>
                </a:extLst>
              </a:tr>
            </a:tbl>
          </a:graphicData>
        </a:graphic>
      </p:graphicFrame>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6056" y="381000"/>
            <a:ext cx="7511144" cy="990600"/>
          </a:xfrm>
        </p:spPr>
        <p:txBody>
          <a:bodyPr>
            <a:noAutofit/>
          </a:bodyPr>
          <a:lstStyle/>
          <a:p>
            <a:r>
              <a:rPr lang="en-US" b="1">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CAPITAL </a:t>
            </a:r>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PROJECTS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idx="1"/>
          </p:nvPr>
        </p:nvSpPr>
        <p:spPr>
          <a:xfrm>
            <a:off x="533400" y="1981200"/>
            <a:ext cx="8153400" cy="3581400"/>
          </a:xfrm>
          <a:effectLst>
            <a:outerShdw blurRad="76200" dist="12700" dir="2700000" sy="-23000" kx="-800400" algn="bl" rotWithShape="0">
              <a:prstClr val="black">
                <a:alpha val="20000"/>
              </a:prstClr>
            </a:outerShdw>
          </a:effectLst>
        </p:spPr>
        <p:txBody>
          <a:bodyPr>
            <a:normAutofit/>
          </a:bodyPr>
          <a:lstStyle/>
          <a:p>
            <a:pPr>
              <a:buClr>
                <a:schemeClr val="bg2">
                  <a:lumMod val="20000"/>
                  <a:lumOff val="80000"/>
                </a:schemeClr>
              </a:buClr>
            </a:pPr>
            <a:endParaRPr lang="en-US" dirty="0"/>
          </a:p>
          <a:p>
            <a:pPr>
              <a:buClr>
                <a:schemeClr val="bg2">
                  <a:lumMod val="20000"/>
                  <a:lumOff val="80000"/>
                </a:schemeClr>
              </a:buClr>
            </a:pPr>
            <a:r>
              <a:rPr lang="en-US" dirty="0"/>
              <a:t>Beginning Fund Balance				$  690,000</a:t>
            </a:r>
          </a:p>
          <a:p>
            <a:pPr>
              <a:buClr>
                <a:schemeClr val="bg2">
                  <a:lumMod val="20000"/>
                  <a:lumOff val="80000"/>
                </a:schemeClr>
              </a:buClr>
              <a:buNone/>
            </a:pPr>
            <a:endParaRPr lang="en-US" sz="1600" dirty="0"/>
          </a:p>
          <a:p>
            <a:pPr>
              <a:buClr>
                <a:schemeClr val="bg2">
                  <a:lumMod val="20000"/>
                  <a:lumOff val="80000"/>
                </a:schemeClr>
              </a:buClr>
            </a:pPr>
            <a:r>
              <a:rPr lang="en-US" dirty="0"/>
              <a:t>Revenues/Other Financing Source	$  342,000</a:t>
            </a:r>
          </a:p>
          <a:p>
            <a:pPr>
              <a:buClr>
                <a:schemeClr val="bg2">
                  <a:lumMod val="20000"/>
                  <a:lumOff val="80000"/>
                </a:schemeClr>
              </a:buClr>
              <a:buNone/>
            </a:pPr>
            <a:r>
              <a:rPr lang="en-US" sz="1600" dirty="0"/>
              <a:t>	</a:t>
            </a:r>
          </a:p>
          <a:p>
            <a:pPr>
              <a:buClr>
                <a:schemeClr val="bg2">
                  <a:lumMod val="20000"/>
                  <a:lumOff val="80000"/>
                </a:schemeClr>
              </a:buClr>
            </a:pPr>
            <a:r>
              <a:rPr lang="en-US" dirty="0"/>
              <a:t>Expenditures/Financial Uses			</a:t>
            </a:r>
            <a:r>
              <a:rPr lang="en-US" u="sng" dirty="0"/>
              <a:t>$  700,000</a:t>
            </a:r>
          </a:p>
          <a:p>
            <a:pPr>
              <a:buClr>
                <a:schemeClr val="bg2">
                  <a:lumMod val="20000"/>
                  <a:lumOff val="80000"/>
                </a:schemeClr>
              </a:buClr>
              <a:buNone/>
            </a:pPr>
            <a:endParaRPr lang="en-US" sz="1600" dirty="0"/>
          </a:p>
          <a:p>
            <a:pPr>
              <a:buClr>
                <a:schemeClr val="bg2">
                  <a:lumMod val="20000"/>
                  <a:lumOff val="80000"/>
                </a:schemeClr>
              </a:buClr>
            </a:pPr>
            <a:r>
              <a:rPr lang="en-US" dirty="0"/>
              <a:t>Ending Fund Balance					$  332,500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28600"/>
            <a:ext cx="5257800" cy="1066800"/>
          </a:xfrm>
        </p:spPr>
        <p:txBody>
          <a:bodyPr>
            <a:normAutofit/>
          </a:bodyPr>
          <a:lstStyle/>
          <a:p>
            <a:r>
              <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DEBT SERVICE FUND</a:t>
            </a:r>
          </a:p>
        </p:txBody>
      </p:sp>
      <p:sp>
        <p:nvSpPr>
          <p:cNvPr id="5" name="Content Placeholder 4"/>
          <p:cNvSpPr>
            <a:spLocks noGrp="1"/>
          </p:cNvSpPr>
          <p:nvPr>
            <p:ph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endParaRPr lang="en-US" dirty="0"/>
          </a:p>
          <a:p>
            <a:pPr>
              <a:buClr>
                <a:schemeClr val="bg2">
                  <a:lumMod val="20000"/>
                  <a:lumOff val="80000"/>
                </a:schemeClr>
              </a:buClr>
            </a:pPr>
            <a:r>
              <a:rPr lang="en-US" dirty="0"/>
              <a:t>Beginning Fund Balance				$  1,683,000</a:t>
            </a:r>
          </a:p>
          <a:p>
            <a:pPr>
              <a:buClr>
                <a:schemeClr val="bg2">
                  <a:lumMod val="20000"/>
                  <a:lumOff val="80000"/>
                </a:schemeClr>
              </a:buClr>
              <a:buNone/>
            </a:pPr>
            <a:endParaRPr lang="en-US" sz="1600" dirty="0"/>
          </a:p>
          <a:p>
            <a:pPr>
              <a:buClr>
                <a:schemeClr val="bg2">
                  <a:lumMod val="20000"/>
                  <a:lumOff val="80000"/>
                </a:schemeClr>
              </a:buClr>
            </a:pPr>
            <a:r>
              <a:rPr lang="en-US" dirty="0"/>
              <a:t>Revenues/Other Financial Source		$  3,537,450</a:t>
            </a:r>
          </a:p>
          <a:p>
            <a:pPr>
              <a:buClr>
                <a:schemeClr val="bg2">
                  <a:lumMod val="20000"/>
                  <a:lumOff val="80000"/>
                </a:schemeClr>
              </a:buClr>
              <a:buNone/>
            </a:pPr>
            <a:r>
              <a:rPr lang="en-US" sz="1600" dirty="0"/>
              <a:t>	</a:t>
            </a:r>
          </a:p>
          <a:p>
            <a:pPr>
              <a:buClr>
                <a:schemeClr val="bg2">
                  <a:lumMod val="20000"/>
                  <a:lumOff val="80000"/>
                </a:schemeClr>
              </a:buClr>
            </a:pPr>
            <a:r>
              <a:rPr lang="en-US" dirty="0"/>
              <a:t>Expenditures/Other Financial Uses		</a:t>
            </a:r>
            <a:r>
              <a:rPr lang="en-US" u="sng" dirty="0"/>
              <a:t>$  3,940,000</a:t>
            </a:r>
          </a:p>
          <a:p>
            <a:pPr>
              <a:buClr>
                <a:schemeClr val="bg2">
                  <a:lumMod val="20000"/>
                  <a:lumOff val="80000"/>
                </a:schemeClr>
              </a:buClr>
              <a:buNone/>
            </a:pPr>
            <a:endParaRPr lang="en-US" sz="1600" dirty="0"/>
          </a:p>
          <a:p>
            <a:pPr>
              <a:buClr>
                <a:schemeClr val="bg2">
                  <a:lumMod val="20000"/>
                  <a:lumOff val="80000"/>
                </a:schemeClr>
              </a:buClr>
            </a:pPr>
            <a:r>
              <a:rPr lang="en-US" dirty="0"/>
              <a:t>Ending Fund Balance					$  1,280,450</a:t>
            </a:r>
          </a:p>
        </p:txBody>
      </p:sp>
      <p:sp>
        <p:nvSpPr>
          <p:cNvPr id="3" name="TextBox 2"/>
          <p:cNvSpPr txBox="1"/>
          <p:nvPr/>
        </p:nvSpPr>
        <p:spPr>
          <a:xfrm>
            <a:off x="914400" y="5791200"/>
            <a:ext cx="5105399" cy="369332"/>
          </a:xfrm>
          <a:prstGeom prst="rect">
            <a:avLst/>
          </a:prstGeom>
          <a:noFill/>
        </p:spPr>
        <p:txBody>
          <a:bodyPr wrap="square" rtlCol="0">
            <a:spAutoFit/>
          </a:bodyPr>
          <a:lstStyle/>
          <a:p>
            <a:r>
              <a:rPr lang="en-US" dirty="0"/>
              <a:t>Debt Outstanding 9/1/21 = $47,670,000</a:t>
            </a:r>
          </a:p>
        </p:txBody>
      </p:sp>
    </p:spTree>
    <p:extLst>
      <p:ext uri="{BB962C8B-B14F-4D97-AF65-F5344CB8AC3E}">
        <p14:creationId xmlns:p14="http://schemas.microsoft.com/office/powerpoint/2010/main" val="2098902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85800"/>
            <a:ext cx="6248400" cy="838200"/>
          </a:xfrm>
        </p:spPr>
        <p:txBody>
          <a:bodyPr/>
          <a:lstStyle/>
          <a:p>
            <a:r>
              <a:rPr lang="en-US" b="1" dirty="0">
                <a:solidFill>
                  <a:schemeClr val="accent2"/>
                </a:solidFill>
                <a:effectLst>
                  <a:reflection blurRad="6350" stA="60000" endA="900" endPos="58000" dir="5400000" sy="-100000" algn="bl" rotWithShape="0"/>
                </a:effectLst>
                <a:latin typeface="Century Gothic" pitchFamily="34" charset="0"/>
              </a:rPr>
              <a:t>ASB</a:t>
            </a:r>
            <a:r>
              <a:rPr lang="en-US" b="1" dirty="0">
                <a:solidFill>
                  <a:schemeClr val="tx1"/>
                </a:solidFill>
                <a:effectLst>
                  <a:reflection blurRad="6350" stA="60000" endA="900" endPos="58000" dir="5400000" sy="-100000" algn="bl" rotWithShape="0"/>
                </a:effectLst>
                <a:latin typeface="Century Gothic" pitchFamily="34" charset="0"/>
              </a:rPr>
              <a:t> </a:t>
            </a:r>
            <a:r>
              <a:rPr lang="en-US" b="1" dirty="0">
                <a:solidFill>
                  <a:schemeClr val="accent2"/>
                </a:solidFill>
                <a:effectLst>
                  <a:reflection blurRad="6350" stA="60000" endA="900" endPos="58000" dir="5400000" sy="-100000" algn="bl" rotWithShape="0"/>
                </a:effectLst>
                <a:latin typeface="Century Gothic" pitchFamily="34" charset="0"/>
              </a:rPr>
              <a:t>FUND</a:t>
            </a:r>
          </a:p>
        </p:txBody>
      </p:sp>
      <p:sp>
        <p:nvSpPr>
          <p:cNvPr id="6" name="Content Placeholder 5"/>
          <p:cNvSpPr>
            <a:spLocks noGrp="1"/>
          </p:cNvSpPr>
          <p:nvPr>
            <p:ph idx="1"/>
          </p:nvPr>
        </p:nvSpPr>
        <p:spPr>
          <a:xfrm>
            <a:off x="612648" y="3429000"/>
            <a:ext cx="7769352" cy="2819400"/>
          </a:xfrm>
        </p:spPr>
        <p:txBody>
          <a:bodyPr>
            <a:normAutofit fontScale="92500" lnSpcReduction="10000"/>
          </a:bodyPr>
          <a:lstStyle/>
          <a:p>
            <a:pPr marL="0" indent="0">
              <a:buClr>
                <a:schemeClr val="tx2"/>
              </a:buClr>
              <a:buNone/>
            </a:pPr>
            <a:endParaRPr lang="en-US" dirty="0"/>
          </a:p>
          <a:p>
            <a:pPr marL="0" indent="0">
              <a:buClr>
                <a:schemeClr val="tx2"/>
              </a:buClr>
              <a:buNone/>
            </a:pPr>
            <a:r>
              <a:rPr lang="en-US" dirty="0"/>
              <a:t>	Beginning Fund Balance			$  250,000</a:t>
            </a:r>
          </a:p>
          <a:p>
            <a:pPr>
              <a:buClr>
                <a:schemeClr val="tx2"/>
              </a:buClr>
              <a:buNone/>
            </a:pPr>
            <a:endParaRPr lang="en-US" sz="1400" dirty="0"/>
          </a:p>
          <a:p>
            <a:pPr marL="0" indent="0">
              <a:buClr>
                <a:schemeClr val="tx2"/>
              </a:buClr>
              <a:buNone/>
            </a:pPr>
            <a:r>
              <a:rPr lang="en-US" dirty="0"/>
              <a:t>	Revenues						$  357,250</a:t>
            </a:r>
          </a:p>
          <a:p>
            <a:pPr marL="0" indent="0">
              <a:buClr>
                <a:schemeClr val="tx2"/>
              </a:buClr>
              <a:buNone/>
            </a:pPr>
            <a:endParaRPr lang="en-US" dirty="0"/>
          </a:p>
          <a:p>
            <a:pPr marL="0" indent="0">
              <a:buClr>
                <a:schemeClr val="tx2"/>
              </a:buClr>
              <a:buNone/>
            </a:pPr>
            <a:r>
              <a:rPr lang="en-US" dirty="0"/>
              <a:t>	Expenditures						</a:t>
            </a:r>
            <a:r>
              <a:rPr lang="en-US" u="sng" dirty="0"/>
              <a:t>$  375,500</a:t>
            </a:r>
          </a:p>
          <a:p>
            <a:pPr>
              <a:buClr>
                <a:schemeClr val="tx2"/>
              </a:buClr>
              <a:buNone/>
            </a:pPr>
            <a:endParaRPr lang="en-US" sz="1400" dirty="0"/>
          </a:p>
          <a:p>
            <a:pPr marL="0" indent="0">
              <a:buClr>
                <a:schemeClr val="tx2"/>
              </a:buClr>
              <a:buNone/>
            </a:pPr>
            <a:r>
              <a:rPr lang="en-US" dirty="0"/>
              <a:t>	Ending Fund Balance				$  231,750</a:t>
            </a:r>
          </a:p>
        </p:txBody>
      </p:sp>
      <p:sp>
        <p:nvSpPr>
          <p:cNvPr id="4" name="TextBox 3"/>
          <p:cNvSpPr txBox="1"/>
          <p:nvPr/>
        </p:nvSpPr>
        <p:spPr>
          <a:xfrm>
            <a:off x="990600" y="2128935"/>
            <a:ext cx="6589776" cy="1200329"/>
          </a:xfrm>
          <a:prstGeom prst="rect">
            <a:avLst/>
          </a:prstGeom>
          <a:noFill/>
        </p:spPr>
        <p:txBody>
          <a:bodyPr wrap="square" rtlCol="0">
            <a:spAutoFit/>
          </a:bodyPr>
          <a:lstStyle/>
          <a:p>
            <a:r>
              <a:rPr lang="en-US" dirty="0"/>
              <a:t>ASB funds are for the extracurricular benefit of the students.  Their involvement in the decision-making process is an integral part of associated student body government.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381000"/>
            <a:ext cx="6347713" cy="914400"/>
          </a:xfrm>
        </p:spPr>
        <p:txBody>
          <a:bodyPr>
            <a:normAutofit fontScale="90000"/>
          </a:bodyPr>
          <a:lstStyle/>
          <a:p>
            <a:r>
              <a:rPr lang="en-US" sz="3200" b="1" dirty="0">
                <a:solidFill>
                  <a:schemeClr val="accent2"/>
                </a:solidFill>
                <a:effectLst>
                  <a:reflection blurRad="6350" stA="60000" endA="900" endPos="58000" dir="5400000" sy="-100000" algn="bl" rotWithShape="0"/>
                </a:effectLst>
                <a:latin typeface="Century Gothic" panose="020B0502020202020204" pitchFamily="34" charset="0"/>
              </a:rPr>
              <a:t>TRANSPORTATION</a:t>
            </a:r>
            <a:r>
              <a:rPr lang="en-US" sz="3200" b="1" dirty="0">
                <a:solidFill>
                  <a:schemeClr val="accent2"/>
                </a:solidFill>
                <a:effectLst>
                  <a:reflection blurRad="6350" stA="60000" endA="900" endPos="58000" dir="5400000" sy="-100000" algn="bl" rotWithShape="0"/>
                </a:effectLst>
              </a:rPr>
              <a:t> VEHICLE FUND</a:t>
            </a:r>
          </a:p>
        </p:txBody>
      </p:sp>
      <p:sp>
        <p:nvSpPr>
          <p:cNvPr id="6" name="Content Placeholder 5"/>
          <p:cNvSpPr>
            <a:spLocks noGrp="1"/>
          </p:cNvSpPr>
          <p:nvPr>
            <p:ph idx="1"/>
          </p:nvPr>
        </p:nvSpPr>
        <p:spPr>
          <a:xfrm>
            <a:off x="685800" y="4114799"/>
            <a:ext cx="7467600" cy="2362201"/>
          </a:xfrm>
        </p:spPr>
        <p:txBody>
          <a:bodyPr>
            <a:normAutofit fontScale="85000" lnSpcReduction="20000"/>
          </a:bodyPr>
          <a:lstStyle/>
          <a:p>
            <a:pPr marL="0" indent="0">
              <a:buClr>
                <a:schemeClr val="tx2"/>
              </a:buClr>
              <a:buNone/>
            </a:pPr>
            <a:endParaRPr lang="en-US" dirty="0"/>
          </a:p>
          <a:p>
            <a:pPr marL="0" indent="0">
              <a:buClr>
                <a:schemeClr val="tx2"/>
              </a:buClr>
              <a:buNone/>
            </a:pPr>
            <a:r>
              <a:rPr lang="en-US" dirty="0"/>
              <a:t>	Beginning Fund Balance			$  2,474,000</a:t>
            </a:r>
          </a:p>
          <a:p>
            <a:pPr>
              <a:buClr>
                <a:schemeClr val="tx2"/>
              </a:buClr>
              <a:buNone/>
            </a:pPr>
            <a:endParaRPr lang="en-US" sz="1400" dirty="0"/>
          </a:p>
          <a:p>
            <a:pPr marL="0" indent="0">
              <a:buClr>
                <a:schemeClr val="tx2"/>
              </a:buClr>
              <a:buNone/>
            </a:pPr>
            <a:r>
              <a:rPr lang="en-US" dirty="0"/>
              <a:t>	Revenues						$  1,070,000</a:t>
            </a:r>
          </a:p>
          <a:p>
            <a:pPr>
              <a:buClr>
                <a:schemeClr val="tx2"/>
              </a:buClr>
              <a:buNone/>
            </a:pPr>
            <a:endParaRPr lang="en-US" sz="1400" dirty="0"/>
          </a:p>
          <a:p>
            <a:pPr marL="0" indent="0">
              <a:buClr>
                <a:schemeClr val="tx2"/>
              </a:buClr>
              <a:buNone/>
            </a:pPr>
            <a:r>
              <a:rPr lang="en-US" dirty="0"/>
              <a:t>	Expenditures					</a:t>
            </a:r>
            <a:r>
              <a:rPr lang="en-US" u="sng" dirty="0"/>
              <a:t>$  2,000,000</a:t>
            </a:r>
          </a:p>
          <a:p>
            <a:pPr>
              <a:buClr>
                <a:schemeClr val="tx2"/>
              </a:buClr>
              <a:buNone/>
            </a:pPr>
            <a:endParaRPr lang="en-US" sz="1400" dirty="0"/>
          </a:p>
          <a:p>
            <a:pPr marL="0" indent="0">
              <a:buClr>
                <a:schemeClr val="tx2"/>
              </a:buClr>
              <a:buNone/>
            </a:pPr>
            <a:r>
              <a:rPr lang="en-US" dirty="0"/>
              <a:t>	Ending Fund Balance			$  1,544,000</a:t>
            </a:r>
          </a:p>
          <a:p>
            <a:pPr>
              <a:buNone/>
            </a:pPr>
            <a:endParaRPr lang="en-US" dirty="0"/>
          </a:p>
        </p:txBody>
      </p:sp>
      <p:sp>
        <p:nvSpPr>
          <p:cNvPr id="4" name="TextBox 3"/>
          <p:cNvSpPr txBox="1"/>
          <p:nvPr/>
        </p:nvSpPr>
        <p:spPr>
          <a:xfrm>
            <a:off x="609600" y="2209800"/>
            <a:ext cx="7467600" cy="1569660"/>
          </a:xfrm>
          <a:prstGeom prst="rect">
            <a:avLst/>
          </a:prstGeom>
          <a:noFill/>
        </p:spPr>
        <p:txBody>
          <a:bodyPr wrap="square" rtlCol="0">
            <a:spAutoFit/>
          </a:bodyPr>
          <a:lstStyle/>
          <a:p>
            <a:r>
              <a:rPr lang="en-US" sz="1600" dirty="0"/>
              <a:t>This fund is used to replace buses for the KWRL Cooperative districts.  Revenue comes from the State (in the form of depreciation payments), interest earned on the investments and the annual payments made by the four member districts (Kalama, Woodland, Ridgefield and La Center) to cover options and buses necessary for growth.  This fund is fully self-supporting with state depreciation funds.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14694</TotalTime>
  <Words>625</Words>
  <Application>Microsoft Office PowerPoint</Application>
  <PresentationFormat>On-screen Show (4:3)</PresentationFormat>
  <Paragraphs>100</Paragraphs>
  <Slides>15</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Ion Boardroom</vt:lpstr>
      <vt:lpstr>Woodland School District 2021-22 BUDGET APPROVAL</vt:lpstr>
      <vt:lpstr>GENERAL FUND</vt:lpstr>
      <vt:lpstr>Enrollment History – Budget to Actual</vt:lpstr>
      <vt:lpstr>21-22 Budget Historical Fund Balance/FB as a % of Expenditures Summary</vt:lpstr>
      <vt:lpstr>Uses of Levy/Enrichment Funds</vt:lpstr>
      <vt:lpstr>CAPITAL PROJECTS FUND</vt:lpstr>
      <vt:lpstr>DEBT SERVICE FUND</vt:lpstr>
      <vt:lpstr>ASB FUND</vt:lpstr>
      <vt:lpstr>TRANSPORTATION VEHICLE FUND</vt:lpstr>
      <vt:lpstr>4-YEAR BUDGET</vt:lpstr>
      <vt:lpstr>4-YEAR BUDGET – GENERAL FUND SUMMARY</vt:lpstr>
      <vt:lpstr>4-YEAR BUDGET – CAPITAL PROJECTS FUND SUMMARY</vt:lpstr>
      <vt:lpstr>4-YEAR BUDGET – DEBT SERVICE FUND SUMMARY</vt:lpstr>
      <vt:lpstr>4-YEAR BUDGET – ASB FUND SUMMARY</vt:lpstr>
      <vt:lpstr>4-YEAR BUDGET – TRANSPORTATION VEHICLE FUND SUMMARY</vt:lpstr>
    </vt:vector>
  </TitlesOfParts>
  <Company>Camas School District #117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Woodland SD 19-20 Budget Presentation</dc:title>
  <dc:creator>donna.gregg</dc:creator>
  <cp:lastModifiedBy>Brown, Stacy</cp:lastModifiedBy>
  <cp:revision>768</cp:revision>
  <cp:lastPrinted>2017-08-14T23:58:02Z</cp:lastPrinted>
  <dcterms:created xsi:type="dcterms:W3CDTF">2010-10-18T22:51:52Z</dcterms:created>
  <dcterms:modified xsi:type="dcterms:W3CDTF">2021-08-19T20:38:30Z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