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0" r:id="rId4"/>
    <p:sldId id="266" r:id="rId5"/>
    <p:sldId id="271" r:id="rId6"/>
    <p:sldId id="267" r:id="rId7"/>
    <p:sldId id="268" r:id="rId8"/>
    <p:sldId id="263" r:id="rId9"/>
    <p:sldId id="264" r:id="rId10"/>
    <p:sldId id="260" r:id="rId1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9"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9/19/2018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August 2018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642827" y="922464"/>
            <a:ext cx="10615756" cy="2616101"/>
          </a:xfrm>
          <a:prstGeom prst="rect">
            <a:avLst/>
          </a:prstGeom>
          <a:noFill/>
        </p:spPr>
        <p:txBody>
          <a:bodyPr wrap="square" rtlCol="0">
            <a:spAutoFit/>
          </a:bodyPr>
          <a:lstStyle/>
          <a:p>
            <a:endParaRPr lang="en-US" sz="2000" dirty="0"/>
          </a:p>
          <a:p>
            <a:r>
              <a:rPr lang="en-US" u="sng" dirty="0" smtClean="0"/>
              <a:t>Accidents for the Month </a:t>
            </a:r>
          </a:p>
          <a:p>
            <a:r>
              <a:rPr lang="en-US" dirty="0" smtClean="0"/>
              <a:t>There were no accidents listed for the first 4 days of school. Reporting will continue next month with charts.   </a:t>
            </a:r>
          </a:p>
          <a:p>
            <a:r>
              <a:rPr lang="en-US" dirty="0" smtClean="0"/>
              <a:t>   </a:t>
            </a:r>
            <a:endParaRPr lang="en-US" u="sng" dirty="0" smtClean="0"/>
          </a:p>
          <a:p>
            <a:r>
              <a:rPr lang="en-US" u="sng" dirty="0" smtClean="0"/>
              <a:t>Staff Accidents/Incidents</a:t>
            </a:r>
          </a:p>
          <a:p>
            <a:pPr marL="342900" indent="-342900">
              <a:buFont typeface="Arial" panose="020B0604020202020204" pitchFamily="34" charset="0"/>
              <a:buChar char="•"/>
            </a:pPr>
            <a:r>
              <a:rPr lang="en-US" dirty="0" smtClean="0"/>
              <a:t>None.</a:t>
            </a:r>
          </a:p>
          <a:p>
            <a:pPr marL="342900" indent="-342900">
              <a:buFont typeface="Arial" panose="020B0604020202020204" pitchFamily="34" charset="0"/>
              <a:buChar char="•"/>
            </a:pPr>
            <a:endParaRPr lang="en-US" dirty="0"/>
          </a:p>
          <a:p>
            <a:r>
              <a:rPr lang="en-US" u="sng" dirty="0" smtClean="0"/>
              <a:t>Student Accidents/Injuries </a:t>
            </a:r>
            <a:endParaRPr lang="en-US" u="sng" dirty="0"/>
          </a:p>
          <a:p>
            <a:pPr marL="342900" indent="-342900">
              <a:buFont typeface="Arial" panose="020B0604020202020204" pitchFamily="34" charset="0"/>
              <a:buChar char="•"/>
            </a:pPr>
            <a:r>
              <a:rPr lang="en-US" dirty="0" smtClean="0"/>
              <a:t>None.</a:t>
            </a:r>
            <a:endParaRPr lang="en-US" sz="2000" b="1" u="sng" dirty="0"/>
          </a:p>
        </p:txBody>
      </p:sp>
      <p:sp>
        <p:nvSpPr>
          <p:cNvPr id="5" name="TextBox 4"/>
          <p:cNvSpPr txBox="1"/>
          <p:nvPr/>
        </p:nvSpPr>
        <p:spPr>
          <a:xfrm>
            <a:off x="312109" y="467672"/>
            <a:ext cx="2559227" cy="523220"/>
          </a:xfrm>
          <a:prstGeom prst="rect">
            <a:avLst/>
          </a:prstGeom>
          <a:noFill/>
        </p:spPr>
        <p:txBody>
          <a:bodyPr wrap="none" rtlCol="0">
            <a:spAutoFit/>
          </a:bodyPr>
          <a:lstStyle/>
          <a:p>
            <a:r>
              <a:rPr lang="en-US" sz="2800" i="1" dirty="0" smtClean="0"/>
              <a:t>SAFETY  REPORT</a:t>
            </a:r>
            <a:endParaRPr lang="en-US" sz="2800" i="1" dirty="0"/>
          </a:p>
        </p:txBody>
      </p:sp>
    </p:spTree>
    <p:extLst>
      <p:ext uri="{BB962C8B-B14F-4D97-AF65-F5344CB8AC3E}">
        <p14:creationId xmlns:p14="http://schemas.microsoft.com/office/powerpoint/2010/main" val="3193311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6"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277383" y="1919570"/>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107725" y="639801"/>
            <a:ext cx="10515600" cy="991673"/>
          </a:xfrm>
        </p:spPr>
        <p:txBody>
          <a:bodyPr>
            <a:normAutofit/>
          </a:bodyPr>
          <a:lstStyle/>
          <a:p>
            <a:r>
              <a:rPr lang="en-US" sz="1600" b="1" i="1" u="sng" dirty="0" smtClean="0">
                <a:latin typeface="Calibri" panose="020F0502020204030204" pitchFamily="34" charset="0"/>
                <a:ea typeface="Calibri" panose="020F0502020204030204" pitchFamily="34" charset="0"/>
                <a:cs typeface="Times New Roman" panose="02020603050405020304" pitchFamily="18" charset="0"/>
              </a:rPr>
              <a:t>Summer Shutdown Activities</a:t>
            </a:r>
            <a:r>
              <a:rPr lang="en-US" sz="1600" dirty="0" smtClean="0">
                <a:latin typeface="Calibri" panose="020F0502020204030204" pitchFamily="34" charset="0"/>
                <a:ea typeface="Calibri" panose="020F0502020204030204" pitchFamily="34" charset="0"/>
                <a:cs typeface="Times New Roman" panose="02020603050405020304" pitchFamily="18" charset="0"/>
              </a:rPr>
              <a:t> Below is a brief summary of items completed or still in progress from 2018 summer break. This is in addition to our standard annual cleaning and maintenance activities.     </a:t>
            </a: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a:p>
        </p:txBody>
      </p:sp>
      <p:sp>
        <p:nvSpPr>
          <p:cNvPr id="7" name="Content Placeholder 6"/>
          <p:cNvSpPr>
            <a:spLocks noGrp="1"/>
          </p:cNvSpPr>
          <p:nvPr>
            <p:ph sz="half" idx="1"/>
          </p:nvPr>
        </p:nvSpPr>
        <p:spPr>
          <a:xfrm>
            <a:off x="102781" y="1292612"/>
            <a:ext cx="7403006" cy="4351338"/>
          </a:xfrm>
        </p:spPr>
        <p:txBody>
          <a:bodyPr>
            <a:no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Portable 5/6 Install WIS</a:t>
            </a:r>
            <a:r>
              <a:rPr lang="en-US" sz="1600" dirty="0">
                <a:latin typeface="Calibri" panose="020F0502020204030204" pitchFamily="34" charset="0"/>
                <a:ea typeface="Calibri" panose="020F0502020204030204" pitchFamily="34" charset="0"/>
                <a:cs typeface="Times New Roman" panose="02020603050405020304" pitchFamily="18" charset="0"/>
              </a:rPr>
              <a:t> – Completed </a:t>
            </a:r>
            <a:r>
              <a:rPr lang="en-US" sz="1600" dirty="0" smtClean="0">
                <a:latin typeface="Calibri" panose="020F0502020204030204" pitchFamily="34" charset="0"/>
                <a:ea typeface="Calibri" panose="020F0502020204030204" pitchFamily="34" charset="0"/>
                <a:cs typeface="Times New Roman" panose="02020603050405020304" pitchFamily="18" charset="0"/>
              </a:rPr>
              <a:t>the install of portable classrooms 5/6 at WIS. The building was delivered on July 19</a:t>
            </a:r>
            <a:r>
              <a:rPr lang="en-US" sz="16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sz="1600" dirty="0" smtClean="0">
                <a:latin typeface="Calibri" panose="020F0502020204030204" pitchFamily="34" charset="0"/>
                <a:ea typeface="Calibri" panose="020F0502020204030204" pitchFamily="34" charset="0"/>
                <a:cs typeface="Times New Roman" panose="02020603050405020304" pitchFamily="18" charset="0"/>
              </a:rPr>
              <a:t>, and was ready for occupancy August 9</a:t>
            </a:r>
            <a:r>
              <a:rPr lang="en-US" sz="16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sz="1600" dirty="0" smtClean="0">
                <a:latin typeface="Calibri" panose="020F0502020204030204" pitchFamily="34" charset="0"/>
                <a:ea typeface="Calibri" panose="020F0502020204030204" pitchFamily="34" charset="0"/>
                <a:cs typeface="Times New Roman" panose="02020603050405020304" pitchFamily="18" charset="0"/>
              </a:rPr>
              <a:t>. Our contractors did a great job working over the top of each other to ensure there was adequate time for the teachers to set up their rooms.  </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Painted Buildings A, B, C WMS </a:t>
            </a:r>
            <a:r>
              <a:rPr lang="en-US" sz="1600" dirty="0" smtClean="0">
                <a:latin typeface="Calibri" panose="020F0502020204030204" pitchFamily="34" charset="0"/>
                <a:ea typeface="Calibri" panose="020F0502020204030204" pitchFamily="34" charset="0"/>
                <a:cs typeface="Times New Roman" panose="02020603050405020304" pitchFamily="18" charset="0"/>
              </a:rPr>
              <a:t>– Completed exterior painting of the woodshop, metal shop , Green Gym and auditorium at the Middle School. </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Commons Building Mortar Repair and Building Paint </a:t>
            </a:r>
            <a:r>
              <a:rPr lang="en-US" sz="1600" dirty="0" smtClean="0">
                <a:latin typeface="Calibri" panose="020F0502020204030204" pitchFamily="34" charset="0"/>
                <a:ea typeface="Calibri" panose="020F0502020204030204" pitchFamily="34" charset="0"/>
                <a:cs typeface="Times New Roman" panose="02020603050405020304" pitchFamily="18" charset="0"/>
              </a:rPr>
              <a:t>– The entire Commons building was painted, and all missing mortar in joints were repaired. </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Re-roof WMS Green Gym </a:t>
            </a:r>
            <a:r>
              <a:rPr lang="en-US" sz="1600" dirty="0" smtClean="0">
                <a:latin typeface="Calibri" panose="020F0502020204030204" pitchFamily="34" charset="0"/>
                <a:ea typeface="Calibri" panose="020F0502020204030204" pitchFamily="34" charset="0"/>
                <a:cs typeface="Times New Roman" panose="02020603050405020304" pitchFamily="18" charset="0"/>
              </a:rPr>
              <a:t>– A new TPO roof was installed on the Green Gym.</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WPS Drinking Lines - </a:t>
            </a:r>
            <a:r>
              <a:rPr lang="en-US" sz="1600" dirty="0" smtClean="0">
                <a:latin typeface="Calibri" panose="020F0502020204030204" pitchFamily="34" charset="0"/>
                <a:ea typeface="Calibri" panose="020F0502020204030204" pitchFamily="34" charset="0"/>
                <a:cs typeface="Times New Roman" panose="02020603050405020304" pitchFamily="18" charset="0"/>
              </a:rPr>
              <a:t>All drinking water lines at WPS were replaced with  filtered HDPE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Wirsbo-Pex</a:t>
            </a:r>
            <a:r>
              <a:rPr lang="en-US" sz="1600" dirty="0" smtClean="0">
                <a:latin typeface="Calibri" panose="020F0502020204030204" pitchFamily="34" charset="0"/>
                <a:ea typeface="Calibri" panose="020F0502020204030204" pitchFamily="34" charset="0"/>
                <a:cs typeface="Times New Roman" panose="02020603050405020304" pitchFamily="18" charset="0"/>
              </a:rPr>
              <a:t> lines. This will provide WPS students and staff the purest drinking water. </a:t>
            </a:r>
          </a:p>
          <a:p>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970145" y="4026382"/>
            <a:ext cx="1865538" cy="24873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82" y="4972807"/>
            <a:ext cx="1305851" cy="17411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137" y="1088414"/>
            <a:ext cx="3963518" cy="250640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9719" y="4826464"/>
            <a:ext cx="2775184" cy="1770551"/>
          </a:xfrm>
          <a:prstGeom prst="rect">
            <a:avLst/>
          </a:prstGeom>
        </p:spPr>
      </p:pic>
      <p:sp>
        <p:nvSpPr>
          <p:cNvPr id="9" name="TextBox 8"/>
          <p:cNvSpPr txBox="1"/>
          <p:nvPr/>
        </p:nvSpPr>
        <p:spPr>
          <a:xfrm>
            <a:off x="8221134" y="3640030"/>
            <a:ext cx="3970866" cy="307777"/>
          </a:xfrm>
          <a:prstGeom prst="rect">
            <a:avLst/>
          </a:prstGeom>
          <a:noFill/>
        </p:spPr>
        <p:txBody>
          <a:bodyPr wrap="square" rtlCol="0">
            <a:spAutoFit/>
          </a:bodyPr>
          <a:lstStyle/>
          <a:p>
            <a:r>
              <a:rPr lang="en-US" sz="1400" i="1" dirty="0" smtClean="0"/>
              <a:t>Middle School commons before and after </a:t>
            </a:r>
            <a:endParaRPr lang="en-US" sz="1400" i="1" dirty="0"/>
          </a:p>
        </p:txBody>
      </p:sp>
      <p:sp>
        <p:nvSpPr>
          <p:cNvPr id="12" name="TextBox 11"/>
          <p:cNvSpPr txBox="1"/>
          <p:nvPr/>
        </p:nvSpPr>
        <p:spPr>
          <a:xfrm>
            <a:off x="3096578" y="4473467"/>
            <a:ext cx="2040687" cy="307777"/>
          </a:xfrm>
          <a:prstGeom prst="rect">
            <a:avLst/>
          </a:prstGeom>
          <a:noFill/>
        </p:spPr>
        <p:txBody>
          <a:bodyPr wrap="none" rtlCol="0">
            <a:spAutoFit/>
          </a:bodyPr>
          <a:lstStyle/>
          <a:p>
            <a:r>
              <a:rPr lang="en-US" sz="1400" i="1" dirty="0" smtClean="0"/>
              <a:t>New TPO roof Green Gym</a:t>
            </a:r>
            <a:endParaRPr lang="en-US" sz="1400" i="1" dirty="0"/>
          </a:p>
        </p:txBody>
      </p:sp>
      <p:sp>
        <p:nvSpPr>
          <p:cNvPr id="13" name="TextBox 12"/>
          <p:cNvSpPr txBox="1"/>
          <p:nvPr/>
        </p:nvSpPr>
        <p:spPr>
          <a:xfrm>
            <a:off x="1693835" y="5090885"/>
            <a:ext cx="1687132" cy="1169551"/>
          </a:xfrm>
          <a:prstGeom prst="rect">
            <a:avLst/>
          </a:prstGeom>
          <a:noFill/>
        </p:spPr>
        <p:txBody>
          <a:bodyPr wrap="square" rtlCol="0">
            <a:spAutoFit/>
          </a:bodyPr>
          <a:lstStyle/>
          <a:p>
            <a:r>
              <a:rPr lang="en-US" sz="1400" i="1" dirty="0" smtClean="0"/>
              <a:t>New filter</a:t>
            </a:r>
          </a:p>
          <a:p>
            <a:r>
              <a:rPr lang="en-US" sz="1400" i="1" dirty="0" smtClean="0"/>
              <a:t> assembly</a:t>
            </a:r>
          </a:p>
          <a:p>
            <a:r>
              <a:rPr lang="en-US" sz="1400" i="1" dirty="0"/>
              <a:t>f</a:t>
            </a:r>
            <a:r>
              <a:rPr lang="en-US" sz="1400" i="1" dirty="0" smtClean="0"/>
              <a:t>or drinking </a:t>
            </a:r>
          </a:p>
          <a:p>
            <a:r>
              <a:rPr lang="en-US" sz="1400" i="1" dirty="0" smtClean="0"/>
              <a:t>water At</a:t>
            </a:r>
          </a:p>
          <a:p>
            <a:r>
              <a:rPr lang="en-US" sz="1400" i="1" dirty="0" smtClean="0"/>
              <a:t> WPS</a:t>
            </a:r>
            <a:endParaRPr lang="en-US" sz="1400" i="1"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6907" y="4700014"/>
            <a:ext cx="2697932" cy="2023449"/>
          </a:xfrm>
          <a:prstGeom prst="rect">
            <a:avLst/>
          </a:prstGeom>
        </p:spPr>
      </p:pic>
      <p:sp>
        <p:nvSpPr>
          <p:cNvPr id="15" name="TextBox 14"/>
          <p:cNvSpPr txBox="1"/>
          <p:nvPr/>
        </p:nvSpPr>
        <p:spPr>
          <a:xfrm>
            <a:off x="6082571" y="4385601"/>
            <a:ext cx="3271024" cy="307777"/>
          </a:xfrm>
          <a:prstGeom prst="rect">
            <a:avLst/>
          </a:prstGeom>
          <a:noFill/>
        </p:spPr>
        <p:txBody>
          <a:bodyPr wrap="none" rtlCol="0">
            <a:spAutoFit/>
          </a:bodyPr>
          <a:lstStyle/>
          <a:p>
            <a:r>
              <a:rPr lang="en-US" sz="1400" dirty="0" smtClean="0"/>
              <a:t>Building A,B,C repaint (building A shown)</a:t>
            </a:r>
            <a:endParaRPr lang="en-US" sz="1400" dirty="0"/>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847" y="4045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277383" y="1919570"/>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33013" y="144210"/>
            <a:ext cx="10515600" cy="991673"/>
          </a:xfrm>
        </p:spPr>
        <p:txBody>
          <a:bodyPr>
            <a:normAutofit/>
          </a:bodyPr>
          <a:lstStyle/>
          <a:p>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Summer Shutdown Activities </a:t>
            </a:r>
            <a:r>
              <a:rPr lang="en-US" sz="2000" i="1" dirty="0" smtClean="0">
                <a:latin typeface="Calibri" panose="020F0502020204030204" pitchFamily="34" charset="0"/>
                <a:ea typeface="Calibri" panose="020F0502020204030204" pitchFamily="34" charset="0"/>
                <a:cs typeface="Times New Roman" panose="02020603050405020304" pitchFamily="18" charset="0"/>
              </a:rPr>
              <a:t>(Continued) </a:t>
            </a:r>
            <a:endParaRPr lang="en-US" sz="2000" dirty="0"/>
          </a:p>
        </p:txBody>
      </p:sp>
      <p:sp>
        <p:nvSpPr>
          <p:cNvPr id="7" name="Content Placeholder 6"/>
          <p:cNvSpPr>
            <a:spLocks noGrp="1"/>
          </p:cNvSpPr>
          <p:nvPr>
            <p:ph sz="half" idx="1"/>
          </p:nvPr>
        </p:nvSpPr>
        <p:spPr>
          <a:xfrm>
            <a:off x="140869" y="1033155"/>
            <a:ext cx="6282198" cy="4351338"/>
          </a:xfrm>
        </p:spPr>
        <p:txBody>
          <a:bodyPr>
            <a:no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Rebuild P11/12 WPS </a:t>
            </a:r>
            <a:r>
              <a:rPr lang="en-US" sz="1600" dirty="0" smtClean="0">
                <a:latin typeface="Calibri" panose="020F0502020204030204" pitchFamily="34" charset="0"/>
                <a:ea typeface="Calibri" panose="020F0502020204030204" pitchFamily="34" charset="0"/>
                <a:cs typeface="Times New Roman" panose="02020603050405020304" pitchFamily="18" charset="0"/>
              </a:rPr>
              <a:t>– In order to provide ECEAP and COOP preschool room to grow, P11/12 at the Primary School received a ground up renovation. This included the installation of two restrooms, new siding, flooring, windows , ceiling work and ramps to name a few items.</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New Conference Room WMS </a:t>
            </a:r>
            <a:r>
              <a:rPr lang="en-US" sz="1600" dirty="0" smtClean="0">
                <a:latin typeface="Calibri" panose="020F0502020204030204" pitchFamily="34" charset="0"/>
                <a:ea typeface="Calibri" panose="020F0502020204030204" pitchFamily="34" charset="0"/>
                <a:cs typeface="Times New Roman" panose="02020603050405020304" pitchFamily="18" charset="0"/>
              </a:rPr>
              <a:t>– To support growth at the Middle School, the existing conference/break room was turn into an office. The room across the hall (old dark room) was converted into a new conference and break room.</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Bathroom Install WMS Nurses Office </a:t>
            </a:r>
            <a:r>
              <a:rPr lang="en-US" sz="1600" dirty="0" smtClean="0">
                <a:latin typeface="Calibri" panose="020F0502020204030204" pitchFamily="34" charset="0"/>
                <a:ea typeface="Calibri" panose="020F0502020204030204" pitchFamily="34" charset="0"/>
                <a:cs typeface="Times New Roman" panose="02020603050405020304" pitchFamily="18" charset="0"/>
              </a:rPr>
              <a:t>– In order to provide a germ free space for WMS staff, a new bathroom was installed in the Middle School Office. This room was an old storage closet for the adjoining classroom. </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SPED Room Relay-out - </a:t>
            </a:r>
            <a:r>
              <a:rPr lang="en-US" sz="1600" dirty="0" smtClean="0">
                <a:latin typeface="Calibri" panose="020F0502020204030204" pitchFamily="34" charset="0"/>
                <a:ea typeface="Calibri" panose="020F0502020204030204" pitchFamily="34" charset="0"/>
                <a:cs typeface="Times New Roman" panose="02020603050405020304" pitchFamily="18" charset="0"/>
              </a:rPr>
              <a:t>The Special Education room at WMS was modified to accommodate new staff, and provide a more functional space for staff and students. This included installation of multiple cabinets, countertop  changes, painting and converting the old reading room bathroom for ADA access and changing table. </a:t>
            </a:r>
          </a:p>
          <a:p>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952" y="5260437"/>
            <a:ext cx="2017722" cy="151329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654799" y="513805"/>
            <a:ext cx="1498600" cy="1123950"/>
          </a:xfrm>
          <a:prstGeom prst="rect">
            <a:avLst/>
          </a:prstGeom>
        </p:spPr>
      </p:pic>
      <p:pic>
        <p:nvPicPr>
          <p:cNvPr id="12" name="Picture 11"/>
          <p:cNvPicPr>
            <a:picLocks noChangeAspect="1"/>
          </p:cNvPicPr>
          <p:nvPr/>
        </p:nvPicPr>
        <p:blipFill>
          <a:blip r:embed="rId4"/>
          <a:stretch>
            <a:fillRect/>
          </a:stretch>
        </p:blipFill>
        <p:spPr>
          <a:xfrm>
            <a:off x="6543126" y="303094"/>
            <a:ext cx="2064719" cy="155195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0354" y="303094"/>
            <a:ext cx="1306704" cy="152198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7499" y="5273592"/>
            <a:ext cx="1314450" cy="150907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5102" y="2172600"/>
            <a:ext cx="1717994" cy="147862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9178" y="4062676"/>
            <a:ext cx="2001724" cy="150129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8783" y="4049193"/>
            <a:ext cx="2037677" cy="1528258"/>
          </a:xfrm>
          <a:prstGeom prst="rect">
            <a:avLst/>
          </a:prstGeom>
        </p:spPr>
      </p:pic>
      <p:sp>
        <p:nvSpPr>
          <p:cNvPr id="15" name="TextBox 14"/>
          <p:cNvSpPr txBox="1"/>
          <p:nvPr/>
        </p:nvSpPr>
        <p:spPr>
          <a:xfrm>
            <a:off x="7792221" y="1889599"/>
            <a:ext cx="2237151" cy="338554"/>
          </a:xfrm>
          <a:prstGeom prst="rect">
            <a:avLst/>
          </a:prstGeom>
          <a:noFill/>
        </p:spPr>
        <p:txBody>
          <a:bodyPr wrap="none" rtlCol="0">
            <a:spAutoFit/>
          </a:bodyPr>
          <a:lstStyle/>
          <a:p>
            <a:r>
              <a:rPr lang="en-US" sz="1600" i="1" dirty="0" smtClean="0"/>
              <a:t>P11/12 Before and After </a:t>
            </a:r>
            <a:endParaRPr lang="en-US" sz="1600" i="1" dirty="0"/>
          </a:p>
        </p:txBody>
      </p:sp>
      <p:sp>
        <p:nvSpPr>
          <p:cNvPr id="16" name="TextBox 15"/>
          <p:cNvSpPr txBox="1"/>
          <p:nvPr/>
        </p:nvSpPr>
        <p:spPr>
          <a:xfrm>
            <a:off x="7133565" y="5591522"/>
            <a:ext cx="1875450" cy="338554"/>
          </a:xfrm>
          <a:prstGeom prst="rect">
            <a:avLst/>
          </a:prstGeom>
          <a:noFill/>
        </p:spPr>
        <p:txBody>
          <a:bodyPr wrap="none" rtlCol="0">
            <a:spAutoFit/>
          </a:bodyPr>
          <a:lstStyle/>
          <a:p>
            <a:r>
              <a:rPr lang="en-US" sz="1600" i="1" dirty="0" smtClean="0"/>
              <a:t>P12 COOP Preschool</a:t>
            </a:r>
            <a:endParaRPr lang="en-US" sz="1600" i="1" dirty="0"/>
          </a:p>
        </p:txBody>
      </p:sp>
      <p:sp>
        <p:nvSpPr>
          <p:cNvPr id="17" name="TextBox 16"/>
          <p:cNvSpPr txBox="1"/>
          <p:nvPr/>
        </p:nvSpPr>
        <p:spPr>
          <a:xfrm>
            <a:off x="10096305" y="5561310"/>
            <a:ext cx="1073755" cy="338554"/>
          </a:xfrm>
          <a:prstGeom prst="rect">
            <a:avLst/>
          </a:prstGeom>
          <a:noFill/>
        </p:spPr>
        <p:txBody>
          <a:bodyPr wrap="none" rtlCol="0">
            <a:spAutoFit/>
          </a:bodyPr>
          <a:lstStyle/>
          <a:p>
            <a:r>
              <a:rPr lang="en-US" sz="1600" i="1" dirty="0" smtClean="0"/>
              <a:t>P11 ECEAP</a:t>
            </a:r>
            <a:endParaRPr lang="en-US" sz="1600" i="1" dirty="0"/>
          </a:p>
        </p:txBody>
      </p:sp>
      <p:sp>
        <p:nvSpPr>
          <p:cNvPr id="18" name="TextBox 17"/>
          <p:cNvSpPr txBox="1"/>
          <p:nvPr/>
        </p:nvSpPr>
        <p:spPr>
          <a:xfrm>
            <a:off x="84847" y="5366408"/>
            <a:ext cx="1367362" cy="830997"/>
          </a:xfrm>
          <a:prstGeom prst="rect">
            <a:avLst/>
          </a:prstGeom>
          <a:noFill/>
        </p:spPr>
        <p:txBody>
          <a:bodyPr wrap="none" rtlCol="0">
            <a:spAutoFit/>
          </a:bodyPr>
          <a:lstStyle/>
          <a:p>
            <a:r>
              <a:rPr lang="en-US" sz="1600" i="1" dirty="0" smtClean="0"/>
              <a:t>New restroom</a:t>
            </a:r>
          </a:p>
          <a:p>
            <a:r>
              <a:rPr lang="en-US" sz="1600" i="1" dirty="0" smtClean="0"/>
              <a:t>WMS nurses </a:t>
            </a:r>
          </a:p>
          <a:p>
            <a:r>
              <a:rPr lang="en-US" sz="1600" i="1" dirty="0" smtClean="0"/>
              <a:t>office</a:t>
            </a:r>
            <a:endParaRPr lang="en-US" sz="1600" i="1" dirty="0"/>
          </a:p>
        </p:txBody>
      </p:sp>
      <p:sp>
        <p:nvSpPr>
          <p:cNvPr id="19" name="TextBox 18"/>
          <p:cNvSpPr txBox="1"/>
          <p:nvPr/>
        </p:nvSpPr>
        <p:spPr>
          <a:xfrm>
            <a:off x="3077480" y="5484366"/>
            <a:ext cx="1183914" cy="830997"/>
          </a:xfrm>
          <a:prstGeom prst="rect">
            <a:avLst/>
          </a:prstGeom>
          <a:noFill/>
        </p:spPr>
        <p:txBody>
          <a:bodyPr wrap="none" rtlCol="0">
            <a:spAutoFit/>
          </a:bodyPr>
          <a:lstStyle/>
          <a:p>
            <a:r>
              <a:rPr lang="en-US" sz="1600" i="1" dirty="0" smtClean="0"/>
              <a:t>New </a:t>
            </a:r>
          </a:p>
          <a:p>
            <a:r>
              <a:rPr lang="en-US" sz="1600" i="1" dirty="0" smtClean="0"/>
              <a:t>Conference </a:t>
            </a:r>
          </a:p>
          <a:p>
            <a:r>
              <a:rPr lang="en-US" sz="1600" i="1" dirty="0" smtClean="0"/>
              <a:t>Room WMS</a:t>
            </a:r>
            <a:endParaRPr lang="en-US" sz="1600" i="1" dirty="0"/>
          </a:p>
        </p:txBody>
      </p:sp>
    </p:spTree>
    <p:extLst>
      <p:ext uri="{BB962C8B-B14F-4D97-AF65-F5344CB8AC3E}">
        <p14:creationId xmlns:p14="http://schemas.microsoft.com/office/powerpoint/2010/main" val="235257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6"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277383" y="1919570"/>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277383" y="588858"/>
            <a:ext cx="10515600" cy="991673"/>
          </a:xfrm>
        </p:spPr>
        <p:txBody>
          <a:bodyPr>
            <a:normAutofit/>
          </a:bodyPr>
          <a:lstStyle/>
          <a:p>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Summer Shutdown Activities</a:t>
            </a:r>
            <a:r>
              <a:rPr lang="en-US" sz="2000" dirty="0" smtClean="0">
                <a:latin typeface="Calibri" panose="020F0502020204030204" pitchFamily="34" charset="0"/>
                <a:ea typeface="Calibri" panose="020F0502020204030204" pitchFamily="34" charset="0"/>
                <a:cs typeface="Times New Roman" panose="02020603050405020304" pitchFamily="18" charset="0"/>
              </a:rPr>
              <a:t> (Continued)</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7" name="Content Placeholder 6"/>
          <p:cNvSpPr>
            <a:spLocks noGrp="1"/>
          </p:cNvSpPr>
          <p:nvPr>
            <p:ph sz="half" idx="1"/>
          </p:nvPr>
        </p:nvSpPr>
        <p:spPr>
          <a:xfrm>
            <a:off x="107726" y="1381098"/>
            <a:ext cx="5181600" cy="4351338"/>
          </a:xfrm>
        </p:spPr>
        <p:txBody>
          <a:bodyPr>
            <a:no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New ADA Ramps P11/12, P4/5 </a:t>
            </a:r>
            <a:r>
              <a:rPr lang="en-US" sz="1600" dirty="0" smtClean="0">
                <a:latin typeface="Calibri" panose="020F0502020204030204" pitchFamily="34" charset="0"/>
                <a:ea typeface="Calibri" panose="020F0502020204030204" pitchFamily="34" charset="0"/>
                <a:cs typeface="Times New Roman" panose="02020603050405020304" pitchFamily="18" charset="0"/>
              </a:rPr>
              <a:t>– New ADA compliant aluminum ramps  replaced the old wood ramps on two of the portable buildings at WPS. </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New Carpet WMS/WPS/ WIS  </a:t>
            </a:r>
            <a:r>
              <a:rPr lang="en-US" sz="1600" dirty="0" smtClean="0">
                <a:latin typeface="Calibri" panose="020F0502020204030204" pitchFamily="34" charset="0"/>
                <a:ea typeface="Calibri" panose="020F0502020204030204" pitchFamily="34" charset="0"/>
                <a:cs typeface="Times New Roman" panose="02020603050405020304" pitchFamily="18" charset="0"/>
              </a:rPr>
              <a:t>- 4 rooms at WMS, 2 rooms at WIS and the lobby of the Primary School received new carpets. </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Yale Play Structure </a:t>
            </a:r>
            <a:r>
              <a:rPr lang="en-US" sz="1600" dirty="0" smtClean="0">
                <a:latin typeface="Calibri" panose="020F0502020204030204" pitchFamily="34" charset="0"/>
                <a:ea typeface="Calibri" panose="020F0502020204030204" pitchFamily="34" charset="0"/>
                <a:cs typeface="Times New Roman" panose="02020603050405020304" pitchFamily="18" charset="0"/>
              </a:rPr>
              <a:t>– The new Yale play structure arrived  nearly a month late. The system arrived Monday, September 17</a:t>
            </a:r>
            <a:r>
              <a:rPr lang="en-US" sz="16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sz="1600" dirty="0" smtClean="0">
                <a:latin typeface="Calibri" panose="020F0502020204030204" pitchFamily="34" charset="0"/>
                <a:ea typeface="Calibri" panose="020F0502020204030204" pitchFamily="34" charset="0"/>
                <a:cs typeface="Times New Roman" panose="02020603050405020304" pitchFamily="18" charset="0"/>
              </a:rPr>
              <a:t> , and is in the process of being installed. </a:t>
            </a:r>
          </a:p>
          <a:p>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34" y="4637315"/>
            <a:ext cx="2282691" cy="17120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361" y="3876294"/>
            <a:ext cx="2384222" cy="2708535"/>
          </a:xfrm>
          <a:prstGeom prst="rect">
            <a:avLst/>
          </a:prstGeom>
        </p:spPr>
      </p:pic>
      <p:pic>
        <p:nvPicPr>
          <p:cNvPr id="11" name="Picture 10"/>
          <p:cNvPicPr>
            <a:picLocks noChangeAspect="1"/>
          </p:cNvPicPr>
          <p:nvPr/>
        </p:nvPicPr>
        <p:blipFill>
          <a:blip r:embed="rId4"/>
          <a:stretch>
            <a:fillRect/>
          </a:stretch>
        </p:blipFill>
        <p:spPr>
          <a:xfrm>
            <a:off x="6505637" y="401608"/>
            <a:ext cx="4779196" cy="3165601"/>
          </a:xfrm>
          <a:prstGeom prst="rect">
            <a:avLst/>
          </a:prstGeom>
          <a:ln>
            <a:solidFill>
              <a:schemeClr val="bg1">
                <a:lumMod val="65000"/>
              </a:schemeClr>
            </a:solidFill>
          </a:ln>
        </p:spPr>
      </p:pic>
      <p:sp>
        <p:nvSpPr>
          <p:cNvPr id="3" name="TextBox 2"/>
          <p:cNvSpPr txBox="1"/>
          <p:nvPr/>
        </p:nvSpPr>
        <p:spPr>
          <a:xfrm>
            <a:off x="7268011" y="3583906"/>
            <a:ext cx="3641510" cy="584775"/>
          </a:xfrm>
          <a:prstGeom prst="rect">
            <a:avLst/>
          </a:prstGeom>
          <a:noFill/>
        </p:spPr>
        <p:txBody>
          <a:bodyPr wrap="none" rtlCol="0">
            <a:spAutoFit/>
          </a:bodyPr>
          <a:lstStyle/>
          <a:p>
            <a:r>
              <a:rPr lang="en-US" sz="1600" i="1" dirty="0" smtClean="0"/>
              <a:t>New “Neck of the Woods” play structure</a:t>
            </a:r>
          </a:p>
          <a:p>
            <a:r>
              <a:rPr lang="en-US" sz="1600" i="1" dirty="0" smtClean="0"/>
              <a:t> being installed over the next two weeks.</a:t>
            </a:r>
            <a:endParaRPr lang="en-US" sz="1600" i="1" dirty="0"/>
          </a:p>
        </p:txBody>
      </p:sp>
      <p:sp>
        <p:nvSpPr>
          <p:cNvPr id="8" name="TextBox 7"/>
          <p:cNvSpPr txBox="1"/>
          <p:nvPr/>
        </p:nvSpPr>
        <p:spPr>
          <a:xfrm>
            <a:off x="965971" y="4043070"/>
            <a:ext cx="2371804" cy="584775"/>
          </a:xfrm>
          <a:prstGeom prst="rect">
            <a:avLst/>
          </a:prstGeom>
          <a:noFill/>
        </p:spPr>
        <p:txBody>
          <a:bodyPr wrap="none" rtlCol="0">
            <a:spAutoFit/>
          </a:bodyPr>
          <a:lstStyle/>
          <a:p>
            <a:pPr algn="ctr"/>
            <a:r>
              <a:rPr lang="en-US" sz="1600" i="1" dirty="0" smtClean="0"/>
              <a:t>New ADA ramps installed </a:t>
            </a:r>
          </a:p>
          <a:p>
            <a:pPr algn="ctr"/>
            <a:r>
              <a:rPr lang="en-US" sz="1600" i="1" dirty="0" smtClean="0"/>
              <a:t>at 3 locations. </a:t>
            </a:r>
            <a:endParaRPr lang="en-US" sz="1600" i="1" dirty="0"/>
          </a:p>
        </p:txBody>
      </p:sp>
      <p:sp>
        <p:nvSpPr>
          <p:cNvPr id="12" name="TextBox 11"/>
          <p:cNvSpPr txBox="1"/>
          <p:nvPr/>
        </p:nvSpPr>
        <p:spPr>
          <a:xfrm>
            <a:off x="6438553" y="5280173"/>
            <a:ext cx="2189317" cy="830997"/>
          </a:xfrm>
          <a:prstGeom prst="rect">
            <a:avLst/>
          </a:prstGeom>
          <a:noFill/>
        </p:spPr>
        <p:txBody>
          <a:bodyPr wrap="none" rtlCol="0">
            <a:spAutoFit/>
          </a:bodyPr>
          <a:lstStyle/>
          <a:p>
            <a:r>
              <a:rPr lang="en-US" sz="1600" i="1" dirty="0" smtClean="0"/>
              <a:t>New carpeting installed </a:t>
            </a:r>
          </a:p>
          <a:p>
            <a:r>
              <a:rPr lang="en-US" sz="1600" i="1" dirty="0" smtClean="0"/>
              <a:t>in 6 classrooms and the </a:t>
            </a:r>
          </a:p>
          <a:p>
            <a:r>
              <a:rPr lang="en-US" sz="1600" i="1" dirty="0" smtClean="0"/>
              <a:t>Primary school lobby.</a:t>
            </a:r>
            <a:endParaRPr lang="en-US" sz="1600" i="1" dirty="0"/>
          </a:p>
        </p:txBody>
      </p:sp>
    </p:spTree>
    <p:extLst>
      <p:ext uri="{BB962C8B-B14F-4D97-AF65-F5344CB8AC3E}">
        <p14:creationId xmlns:p14="http://schemas.microsoft.com/office/powerpoint/2010/main" val="3298247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6"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277383" y="1919570"/>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277383" y="541023"/>
            <a:ext cx="10515600" cy="991673"/>
          </a:xfrm>
        </p:spPr>
        <p:txBody>
          <a:bodyPr>
            <a:normAutofit/>
          </a:bodyPr>
          <a:lstStyle/>
          <a:p>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Summer Shutdown Activities</a:t>
            </a:r>
            <a:r>
              <a:rPr lang="en-US" sz="2000" dirty="0" smtClean="0">
                <a:latin typeface="Calibri" panose="020F0502020204030204" pitchFamily="34" charset="0"/>
                <a:ea typeface="Calibri" panose="020F0502020204030204" pitchFamily="34" charset="0"/>
                <a:cs typeface="Times New Roman" panose="02020603050405020304" pitchFamily="18" charset="0"/>
              </a:rPr>
              <a:t> (Continued)</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7" name="Content Placeholder 6"/>
          <p:cNvSpPr>
            <a:spLocks noGrp="1"/>
          </p:cNvSpPr>
          <p:nvPr>
            <p:ph sz="half" idx="1"/>
          </p:nvPr>
        </p:nvSpPr>
        <p:spPr>
          <a:xfrm>
            <a:off x="353583" y="1341552"/>
            <a:ext cx="5181600" cy="5173442"/>
          </a:xfrm>
        </p:spPr>
        <p:txBody>
          <a:bodyPr>
            <a:noAutofit/>
          </a:bodyPr>
          <a:lstStyle/>
          <a:p>
            <a:r>
              <a:rPr lang="en-US" sz="1700" b="1" dirty="0" smtClean="0">
                <a:latin typeface="Calibri" panose="020F0502020204030204" pitchFamily="34" charset="0"/>
                <a:ea typeface="Calibri" panose="020F0502020204030204" pitchFamily="34" charset="0"/>
                <a:cs typeface="Times New Roman" panose="02020603050405020304" pitchFamily="18" charset="0"/>
              </a:rPr>
              <a:t>Interior Paint WMS Green Gym </a:t>
            </a:r>
            <a:r>
              <a:rPr lang="en-US" sz="1700" dirty="0" smtClean="0">
                <a:latin typeface="Calibri" panose="020F0502020204030204" pitchFamily="34" charset="0"/>
                <a:ea typeface="Calibri" panose="020F0502020204030204" pitchFamily="34" charset="0"/>
                <a:cs typeface="Times New Roman" panose="02020603050405020304" pitchFamily="18" charset="0"/>
              </a:rPr>
              <a:t>– The WMS Green Gym is now wearing the new WMS Trojan Green. This paint job definitely brightened up the space and gave ownership to the Middle School.  </a:t>
            </a:r>
          </a:p>
          <a:p>
            <a:r>
              <a:rPr lang="en-US" sz="1700" b="1" dirty="0">
                <a:latin typeface="Calibri" panose="020F0502020204030204" pitchFamily="34" charset="0"/>
                <a:ea typeface="Calibri" panose="020F0502020204030204" pitchFamily="34" charset="0"/>
                <a:cs typeface="Times New Roman" panose="02020603050405020304" pitchFamily="18" charset="0"/>
              </a:rPr>
              <a:t>Cove </a:t>
            </a:r>
            <a:r>
              <a:rPr lang="en-US" sz="1700" b="1" dirty="0" smtClean="0">
                <a:latin typeface="Calibri" panose="020F0502020204030204" pitchFamily="34" charset="0"/>
                <a:ea typeface="Calibri" panose="020F0502020204030204" pitchFamily="34" charset="0"/>
                <a:cs typeface="Times New Roman" panose="02020603050405020304" pitchFamily="18" charset="0"/>
              </a:rPr>
              <a:t>Base Replacement WIS - </a:t>
            </a:r>
            <a:r>
              <a:rPr lang="en-US" sz="1700" dirty="0" smtClean="0">
                <a:latin typeface="Calibri" panose="020F0502020204030204" pitchFamily="34" charset="0"/>
                <a:ea typeface="Calibri" panose="020F0502020204030204" pitchFamily="34" charset="0"/>
                <a:cs typeface="Times New Roman" panose="02020603050405020304" pitchFamily="18" charset="0"/>
              </a:rPr>
              <a:t>New cove base was installed throughout the Intermediate school hallways. Coupled with a new lobby paint job and LED lights, the school has been given a fresh look.  </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r>
              <a:rPr lang="en-US" sz="1700" b="1" dirty="0">
                <a:latin typeface="Calibri" panose="020F0502020204030204" pitchFamily="34" charset="0"/>
                <a:ea typeface="Calibri" panose="020F0502020204030204" pitchFamily="34" charset="0"/>
                <a:cs typeface="Times New Roman" panose="02020603050405020304" pitchFamily="18" charset="0"/>
              </a:rPr>
              <a:t>Camera </a:t>
            </a:r>
            <a:r>
              <a:rPr lang="en-US" sz="1700" b="1" dirty="0" smtClean="0">
                <a:latin typeface="Calibri" panose="020F0502020204030204" pitchFamily="34" charset="0"/>
                <a:ea typeface="Calibri" panose="020F0502020204030204" pitchFamily="34" charset="0"/>
                <a:cs typeface="Times New Roman" panose="02020603050405020304" pitchFamily="18" charset="0"/>
              </a:rPr>
              <a:t>Install </a:t>
            </a:r>
            <a:r>
              <a:rPr lang="en-US" sz="1700" b="1" dirty="0">
                <a:latin typeface="Calibri" panose="020F0502020204030204" pitchFamily="34" charset="0"/>
                <a:ea typeface="Calibri" panose="020F0502020204030204" pitchFamily="34" charset="0"/>
                <a:cs typeface="Times New Roman" panose="02020603050405020304" pitchFamily="18" charset="0"/>
              </a:rPr>
              <a:t>Yale </a:t>
            </a:r>
            <a:r>
              <a:rPr lang="en-US" sz="1700" b="1" dirty="0" smtClean="0">
                <a:latin typeface="Calibri" panose="020F0502020204030204" pitchFamily="34" charset="0"/>
                <a:ea typeface="Calibri" panose="020F0502020204030204" pitchFamily="34" charset="0"/>
                <a:cs typeface="Times New Roman" panose="02020603050405020304" pitchFamily="18" charset="0"/>
              </a:rPr>
              <a:t>School </a:t>
            </a:r>
            <a:r>
              <a:rPr lang="en-US" sz="1700" b="1" dirty="0">
                <a:latin typeface="Calibri" panose="020F0502020204030204" pitchFamily="34" charset="0"/>
                <a:ea typeface="Calibri" panose="020F0502020204030204" pitchFamily="34" charset="0"/>
                <a:cs typeface="Times New Roman" panose="02020603050405020304" pitchFamily="18" charset="0"/>
              </a:rPr>
              <a:t>and WPS </a:t>
            </a:r>
            <a:r>
              <a:rPr lang="en-US" sz="1700" b="1" dirty="0" smtClean="0">
                <a:latin typeface="Calibri" panose="020F0502020204030204" pitchFamily="34" charset="0"/>
                <a:ea typeface="Calibri" panose="020F0502020204030204" pitchFamily="34" charset="0"/>
                <a:cs typeface="Times New Roman" panose="02020603050405020304" pitchFamily="18" charset="0"/>
              </a:rPr>
              <a:t>Exterior</a:t>
            </a:r>
            <a:r>
              <a:rPr lang="en-US" sz="1700" dirty="0" smtClean="0">
                <a:latin typeface="Calibri" panose="020F0502020204030204" pitchFamily="34" charset="0"/>
                <a:ea typeface="Calibri" panose="020F0502020204030204" pitchFamily="34" charset="0"/>
                <a:cs typeface="Times New Roman" panose="02020603050405020304" pitchFamily="18" charset="0"/>
              </a:rPr>
              <a:t> – 12 new cameras were installed at the Yale School (6 interior, and 6 exterior) additionally, 14 exterior cameras were installed at the Primary School.</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r>
              <a:rPr lang="en-US" sz="1700" b="1" dirty="0" smtClean="0">
                <a:latin typeface="Calibri" panose="020F0502020204030204" pitchFamily="34" charset="0"/>
                <a:ea typeface="Calibri" panose="020F0502020204030204" pitchFamily="34" charset="0"/>
                <a:cs typeface="Times New Roman" panose="02020603050405020304" pitchFamily="18" charset="0"/>
              </a:rPr>
              <a:t>Re-key </a:t>
            </a:r>
            <a:r>
              <a:rPr lang="en-US" sz="1700" b="1" dirty="0">
                <a:latin typeface="Calibri" panose="020F0502020204030204" pitchFamily="34" charset="0"/>
                <a:ea typeface="Calibri" panose="020F0502020204030204" pitchFamily="34" charset="0"/>
                <a:cs typeface="Times New Roman" panose="02020603050405020304" pitchFamily="18" charset="0"/>
              </a:rPr>
              <a:t>WPS </a:t>
            </a:r>
            <a:r>
              <a:rPr lang="en-US" sz="1700" b="1" dirty="0" smtClean="0">
                <a:latin typeface="Calibri" panose="020F0502020204030204" pitchFamily="34" charset="0"/>
                <a:ea typeface="Calibri" panose="020F0502020204030204" pitchFamily="34" charset="0"/>
                <a:cs typeface="Times New Roman" panose="02020603050405020304" pitchFamily="18" charset="0"/>
              </a:rPr>
              <a:t>Exterior </a:t>
            </a:r>
            <a:r>
              <a:rPr lang="en-US" sz="1700" dirty="0" smtClean="0">
                <a:latin typeface="Calibri" panose="020F0502020204030204" pitchFamily="34" charset="0"/>
                <a:ea typeface="Calibri" panose="020F0502020204030204" pitchFamily="34" charset="0"/>
                <a:cs typeface="Times New Roman" panose="02020603050405020304" pitchFamily="18" charset="0"/>
              </a:rPr>
              <a:t>– Both WPS and WMS have now been re-keyed rendering rogue “A” keys virtually useless. We will finish the Intermediate School this fall, completing the task.   </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r>
              <a:rPr lang="en-US" sz="1700" b="1" dirty="0">
                <a:latin typeface="Calibri" panose="020F0502020204030204" pitchFamily="34" charset="0"/>
                <a:ea typeface="Calibri" panose="020F0502020204030204" pitchFamily="34" charset="0"/>
                <a:cs typeface="Times New Roman" panose="02020603050405020304" pitchFamily="18" charset="0"/>
              </a:rPr>
              <a:t>Pin Oak </a:t>
            </a:r>
            <a:r>
              <a:rPr lang="en-US" sz="1700" b="1" dirty="0" smtClean="0">
                <a:latin typeface="Calibri" panose="020F0502020204030204" pitchFamily="34" charset="0"/>
                <a:ea typeface="Calibri" panose="020F0502020204030204" pitchFamily="34" charset="0"/>
                <a:cs typeface="Times New Roman" panose="02020603050405020304" pitchFamily="18" charset="0"/>
              </a:rPr>
              <a:t>Removal WMS </a:t>
            </a:r>
            <a:r>
              <a:rPr lang="en-US" sz="1700" dirty="0" smtClean="0">
                <a:latin typeface="Calibri" panose="020F0502020204030204" pitchFamily="34" charset="0"/>
                <a:ea typeface="Calibri" panose="020F0502020204030204" pitchFamily="34" charset="0"/>
                <a:cs typeface="Times New Roman" panose="02020603050405020304" pitchFamily="18" charset="0"/>
              </a:rPr>
              <a:t>– 14 of the 21 Pin Oaks have been removed. This fall we will begin planting the new Celebration Maples in the same location. Next summer, the balance of the Pin Oaks will be removed.  </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endParaRPr lang="en-US" sz="17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7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7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976709" y="4298215"/>
            <a:ext cx="3144302" cy="221677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1681" y="3970512"/>
            <a:ext cx="2082603" cy="254448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815" y="266710"/>
            <a:ext cx="4258166" cy="2918846"/>
          </a:xfrm>
          <a:prstGeom prst="rect">
            <a:avLst/>
          </a:prstGeom>
        </p:spPr>
      </p:pic>
      <p:sp>
        <p:nvSpPr>
          <p:cNvPr id="9" name="TextBox 8"/>
          <p:cNvSpPr txBox="1"/>
          <p:nvPr/>
        </p:nvSpPr>
        <p:spPr>
          <a:xfrm>
            <a:off x="10221639" y="1205547"/>
            <a:ext cx="1142685" cy="954107"/>
          </a:xfrm>
          <a:prstGeom prst="rect">
            <a:avLst/>
          </a:prstGeom>
          <a:noFill/>
        </p:spPr>
        <p:txBody>
          <a:bodyPr wrap="none" rtlCol="0">
            <a:spAutoFit/>
          </a:bodyPr>
          <a:lstStyle/>
          <a:p>
            <a:r>
              <a:rPr lang="en-US" sz="1400" i="1" dirty="0" smtClean="0"/>
              <a:t>Green Gym </a:t>
            </a:r>
          </a:p>
          <a:p>
            <a:r>
              <a:rPr lang="en-US" sz="1400" i="1" dirty="0" smtClean="0"/>
              <a:t>With new </a:t>
            </a:r>
          </a:p>
          <a:p>
            <a:r>
              <a:rPr lang="en-US" sz="1400" i="1" dirty="0" smtClean="0"/>
              <a:t>Trojan green </a:t>
            </a:r>
          </a:p>
          <a:p>
            <a:r>
              <a:rPr lang="en-US" sz="1400" i="1" dirty="0" smtClean="0"/>
              <a:t>Paint.</a:t>
            </a:r>
            <a:endParaRPr lang="en-US" sz="1400" i="1" dirty="0"/>
          </a:p>
        </p:txBody>
      </p:sp>
      <p:sp>
        <p:nvSpPr>
          <p:cNvPr id="10" name="TextBox 9"/>
          <p:cNvSpPr txBox="1"/>
          <p:nvPr/>
        </p:nvSpPr>
        <p:spPr>
          <a:xfrm>
            <a:off x="9685609" y="3459869"/>
            <a:ext cx="2313903" cy="523220"/>
          </a:xfrm>
          <a:prstGeom prst="rect">
            <a:avLst/>
          </a:prstGeom>
          <a:noFill/>
        </p:spPr>
        <p:txBody>
          <a:bodyPr wrap="square" rtlCol="0">
            <a:spAutoFit/>
          </a:bodyPr>
          <a:lstStyle/>
          <a:p>
            <a:r>
              <a:rPr lang="en-US" sz="1400" i="1" dirty="0" smtClean="0"/>
              <a:t>Newly painted Intermediate</a:t>
            </a:r>
          </a:p>
          <a:p>
            <a:r>
              <a:rPr lang="en-US" sz="1400" i="1" dirty="0" smtClean="0"/>
              <a:t>lobby with LED light retrofit.</a:t>
            </a:r>
            <a:endParaRPr lang="en-US" sz="1400" i="1" dirty="0"/>
          </a:p>
        </p:txBody>
      </p:sp>
      <p:sp>
        <p:nvSpPr>
          <p:cNvPr id="12" name="TextBox 11"/>
          <p:cNvSpPr txBox="1"/>
          <p:nvPr/>
        </p:nvSpPr>
        <p:spPr>
          <a:xfrm>
            <a:off x="5692556" y="3970513"/>
            <a:ext cx="3717615" cy="307777"/>
          </a:xfrm>
          <a:prstGeom prst="rect">
            <a:avLst/>
          </a:prstGeom>
          <a:noFill/>
        </p:spPr>
        <p:txBody>
          <a:bodyPr wrap="square" rtlCol="0">
            <a:spAutoFit/>
          </a:bodyPr>
          <a:lstStyle/>
          <a:p>
            <a:r>
              <a:rPr lang="en-US" sz="1400" i="1" dirty="0" smtClean="0"/>
              <a:t>New Yale School lobby camera (camera 1 of 12). </a:t>
            </a:r>
            <a:endParaRPr lang="en-US" sz="1400" i="1" dirty="0"/>
          </a:p>
        </p:txBody>
      </p:sp>
    </p:spTree>
    <p:extLst>
      <p:ext uri="{BB962C8B-B14F-4D97-AF65-F5344CB8AC3E}">
        <p14:creationId xmlns:p14="http://schemas.microsoft.com/office/powerpoint/2010/main" val="2232237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6"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277383" y="1919570"/>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404999" y="563182"/>
            <a:ext cx="10515600" cy="991673"/>
          </a:xfrm>
        </p:spPr>
        <p:txBody>
          <a:bodyPr>
            <a:normAutofit/>
          </a:bodyPr>
          <a:lstStyle/>
          <a:p>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Summer Shutdown Activities</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2000" i="1" u="sng" dirty="0" smtClean="0">
                <a:latin typeface="Calibri" panose="020F0502020204030204" pitchFamily="34" charset="0"/>
                <a:ea typeface="Calibri" panose="020F0502020204030204" pitchFamily="34" charset="0"/>
                <a:cs typeface="Times New Roman" panose="02020603050405020304" pitchFamily="18" charset="0"/>
              </a:rPr>
              <a:t>(</a:t>
            </a:r>
            <a:r>
              <a:rPr lang="en-US" sz="2000" i="1" dirty="0" smtClean="0">
                <a:latin typeface="Calibri" panose="020F0502020204030204" pitchFamily="34" charset="0"/>
                <a:ea typeface="Calibri" panose="020F0502020204030204" pitchFamily="34" charset="0"/>
                <a:cs typeface="Times New Roman" panose="02020603050405020304" pitchFamily="18" charset="0"/>
              </a:rPr>
              <a:t>continued)</a:t>
            </a:r>
            <a:br>
              <a:rPr lang="en-US" sz="2000" i="1" dirty="0" smtClean="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8" name="Content Placeholder 7"/>
          <p:cNvSpPr>
            <a:spLocks noGrp="1"/>
          </p:cNvSpPr>
          <p:nvPr>
            <p:ph sz="half" idx="2"/>
          </p:nvPr>
        </p:nvSpPr>
        <p:spPr>
          <a:xfrm>
            <a:off x="277383" y="1174987"/>
            <a:ext cx="6692590" cy="4351338"/>
          </a:xfrm>
        </p:spPr>
        <p:txBody>
          <a:bodyPr>
            <a:norm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Power Wash/Repair All Masonry</a:t>
            </a:r>
            <a:r>
              <a:rPr lang="en-US" sz="1600" dirty="0" smtClean="0">
                <a:latin typeface="Calibri" panose="020F0502020204030204" pitchFamily="34" charset="0"/>
                <a:ea typeface="Calibri" panose="020F0502020204030204" pitchFamily="34" charset="0"/>
                <a:cs typeface="Times New Roman" panose="02020603050405020304" pitchFamily="18" charset="0"/>
              </a:rPr>
              <a:t>  - All of the brick work and masonry at the Middle School was pressure washed, and faulty joints repaired. </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Exterior Window Clean WHS </a:t>
            </a:r>
            <a:r>
              <a:rPr lang="en-US" sz="1600" dirty="0" smtClean="0">
                <a:latin typeface="Calibri" panose="020F0502020204030204" pitchFamily="34" charset="0"/>
                <a:ea typeface="Calibri" panose="020F0502020204030204" pitchFamily="34" charset="0"/>
                <a:cs typeface="Times New Roman" panose="02020603050405020304" pitchFamily="18" charset="0"/>
              </a:rPr>
              <a:t>– A high lift was rented, and a crew of 2 spent 3 days cleaning windows at WHS.</a:t>
            </a:r>
          </a:p>
          <a:p>
            <a:r>
              <a:rPr lang="en-US" sz="1600" b="1" dirty="0" smtClean="0">
                <a:latin typeface="Calibri" panose="020F0502020204030204" pitchFamily="34" charset="0"/>
                <a:ea typeface="Calibri" panose="020F0502020204030204" pitchFamily="34" charset="0"/>
                <a:cs typeface="Times New Roman" panose="02020603050405020304" pitchFamily="18" charset="0"/>
              </a:rPr>
              <a:t>2nd Kiln Install WHS</a:t>
            </a:r>
            <a:r>
              <a:rPr lang="en-US" sz="1600" dirty="0" smtClean="0">
                <a:latin typeface="Calibri" panose="020F0502020204030204" pitchFamily="34" charset="0"/>
                <a:ea typeface="Calibri" panose="020F0502020204030204" pitchFamily="34" charset="0"/>
                <a:cs typeface="Times New Roman" panose="02020603050405020304" pitchFamily="18" charset="0"/>
              </a:rPr>
              <a:t> – A second kiln was installed in the High School ceramics lab to accommodate class size increases. </a:t>
            </a:r>
          </a:p>
          <a:p>
            <a:r>
              <a:rPr lang="en-US" sz="1600" b="1" dirty="0" smtClean="0"/>
              <a:t>Resurface WHS Aux Gym Floor </a:t>
            </a:r>
            <a:r>
              <a:rPr lang="en-US" sz="1600" dirty="0" smtClean="0"/>
              <a:t>– The Aux gym at WHS was resurfaced. </a:t>
            </a:r>
          </a:p>
          <a:p>
            <a:r>
              <a:rPr lang="en-US" sz="1600" b="1" dirty="0" smtClean="0"/>
              <a:t>Drain Elevation WMS </a:t>
            </a:r>
            <a:r>
              <a:rPr lang="en-US" sz="1600" dirty="0" smtClean="0"/>
              <a:t>– The storm drain grate at WMS, in front of the school office was elevated 12 inches to remove the existing trip hazard. </a:t>
            </a:r>
          </a:p>
          <a:p>
            <a:r>
              <a:rPr lang="en-US" sz="1600" b="1" dirty="0" smtClean="0"/>
              <a:t>LED Light Install Yale School </a:t>
            </a:r>
            <a:r>
              <a:rPr lang="en-US" sz="1600" dirty="0" smtClean="0"/>
              <a:t>– Yale school entrance lobby and main hallway were retrofitted with new led lights, and cubbies were added for each classroom. </a:t>
            </a:r>
          </a:p>
          <a:p>
            <a:pPr marL="0" indent="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656" y="4937131"/>
            <a:ext cx="2714562" cy="173834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137" y="316980"/>
            <a:ext cx="2288018" cy="171601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9460263" y="2441952"/>
            <a:ext cx="2364656" cy="1773492"/>
          </a:xfrm>
          <a:prstGeom prst="rect">
            <a:avLst/>
          </a:prstGeom>
        </p:spPr>
      </p:pic>
      <p:pic>
        <p:nvPicPr>
          <p:cNvPr id="11" name="Picture 10"/>
          <p:cNvPicPr>
            <a:picLocks noChangeAspect="1"/>
          </p:cNvPicPr>
          <p:nvPr/>
        </p:nvPicPr>
        <p:blipFill>
          <a:blip r:embed="rId5"/>
          <a:stretch>
            <a:fillRect/>
          </a:stretch>
        </p:blipFill>
        <p:spPr>
          <a:xfrm>
            <a:off x="9008825" y="4913300"/>
            <a:ext cx="2435038" cy="1666877"/>
          </a:xfrm>
          <a:prstGeom prst="rect">
            <a:avLst/>
          </a:prstGeom>
        </p:spPr>
      </p:pic>
      <p:sp>
        <p:nvSpPr>
          <p:cNvPr id="3" name="TextBox 2"/>
          <p:cNvSpPr txBox="1"/>
          <p:nvPr/>
        </p:nvSpPr>
        <p:spPr>
          <a:xfrm>
            <a:off x="9795106" y="450761"/>
            <a:ext cx="1721049" cy="738664"/>
          </a:xfrm>
          <a:prstGeom prst="rect">
            <a:avLst/>
          </a:prstGeom>
          <a:noFill/>
        </p:spPr>
        <p:txBody>
          <a:bodyPr wrap="none" rtlCol="0">
            <a:spAutoFit/>
          </a:bodyPr>
          <a:lstStyle/>
          <a:p>
            <a:r>
              <a:rPr lang="en-US" sz="1400" i="1" dirty="0" smtClean="0"/>
              <a:t>All brick work at </a:t>
            </a:r>
          </a:p>
          <a:p>
            <a:r>
              <a:rPr lang="en-US" sz="1400" i="1" dirty="0" smtClean="0"/>
              <a:t>WMS power washed </a:t>
            </a:r>
          </a:p>
          <a:p>
            <a:r>
              <a:rPr lang="en-US" sz="1400" i="1" dirty="0" smtClean="0"/>
              <a:t>and inspected.</a:t>
            </a:r>
            <a:endParaRPr lang="en-US" sz="1400" i="1" dirty="0"/>
          </a:p>
        </p:txBody>
      </p:sp>
      <p:sp>
        <p:nvSpPr>
          <p:cNvPr id="12" name="TextBox 11"/>
          <p:cNvSpPr txBox="1"/>
          <p:nvPr/>
        </p:nvSpPr>
        <p:spPr>
          <a:xfrm>
            <a:off x="7756142" y="2813001"/>
            <a:ext cx="1704121" cy="738664"/>
          </a:xfrm>
          <a:prstGeom prst="rect">
            <a:avLst/>
          </a:prstGeom>
          <a:noFill/>
        </p:spPr>
        <p:txBody>
          <a:bodyPr wrap="none" rtlCol="0">
            <a:spAutoFit/>
          </a:bodyPr>
          <a:lstStyle/>
          <a:p>
            <a:r>
              <a:rPr lang="en-US" sz="1400" i="1" dirty="0" smtClean="0"/>
              <a:t>Storm drain raised </a:t>
            </a:r>
          </a:p>
          <a:p>
            <a:r>
              <a:rPr lang="en-US" sz="1400" i="1" dirty="0" smtClean="0"/>
              <a:t>12 inches to remove </a:t>
            </a:r>
          </a:p>
          <a:p>
            <a:r>
              <a:rPr lang="en-US" sz="1400" i="1" dirty="0" smtClean="0"/>
              <a:t>Trip hazard.</a:t>
            </a:r>
            <a:endParaRPr lang="en-US" sz="1400" i="1" dirty="0"/>
          </a:p>
        </p:txBody>
      </p:sp>
      <p:sp>
        <p:nvSpPr>
          <p:cNvPr id="14" name="TextBox 13"/>
          <p:cNvSpPr txBox="1"/>
          <p:nvPr/>
        </p:nvSpPr>
        <p:spPr>
          <a:xfrm>
            <a:off x="5838198" y="4390080"/>
            <a:ext cx="1940147" cy="523220"/>
          </a:xfrm>
          <a:prstGeom prst="rect">
            <a:avLst/>
          </a:prstGeom>
          <a:noFill/>
        </p:spPr>
        <p:txBody>
          <a:bodyPr wrap="none" rtlCol="0">
            <a:spAutoFit/>
          </a:bodyPr>
          <a:lstStyle/>
          <a:p>
            <a:r>
              <a:rPr lang="en-US" sz="1400" i="1" dirty="0" smtClean="0"/>
              <a:t>New LED lights Yale </a:t>
            </a:r>
          </a:p>
          <a:p>
            <a:r>
              <a:rPr lang="en-US" sz="1400" i="1" dirty="0" smtClean="0"/>
              <a:t>entry and main hallway.</a:t>
            </a:r>
            <a:endParaRPr lang="en-US" sz="1400" i="1" dirty="0"/>
          </a:p>
        </p:txBody>
      </p:sp>
      <p:sp>
        <p:nvSpPr>
          <p:cNvPr id="15" name="TextBox 14"/>
          <p:cNvSpPr txBox="1"/>
          <p:nvPr/>
        </p:nvSpPr>
        <p:spPr>
          <a:xfrm>
            <a:off x="9499927" y="4558095"/>
            <a:ext cx="1484317" cy="307777"/>
          </a:xfrm>
          <a:prstGeom prst="rect">
            <a:avLst/>
          </a:prstGeom>
          <a:noFill/>
        </p:spPr>
        <p:txBody>
          <a:bodyPr wrap="none" rtlCol="0">
            <a:spAutoFit/>
          </a:bodyPr>
          <a:lstStyle/>
          <a:p>
            <a:r>
              <a:rPr lang="en-US" sz="1400" i="1" dirty="0" smtClean="0"/>
              <a:t>New Yale cubbies</a:t>
            </a:r>
            <a:endParaRPr lang="en-US" sz="1400" i="1" dirty="0"/>
          </a:p>
        </p:txBody>
      </p:sp>
      <p:sp>
        <p:nvSpPr>
          <p:cNvPr id="16" name="TextBox 15"/>
          <p:cNvSpPr txBox="1"/>
          <p:nvPr/>
        </p:nvSpPr>
        <p:spPr>
          <a:xfrm>
            <a:off x="795130" y="5181600"/>
            <a:ext cx="1373068" cy="338554"/>
          </a:xfrm>
          <a:prstGeom prst="rect">
            <a:avLst/>
          </a:prstGeom>
          <a:noFill/>
        </p:spPr>
        <p:txBody>
          <a:bodyPr wrap="none" rtlCol="0">
            <a:spAutoFit/>
          </a:bodyPr>
          <a:lstStyle/>
          <a:p>
            <a:r>
              <a:rPr lang="en-US" sz="1600" i="1" dirty="0" smtClean="0"/>
              <a:t>New Kiln WHS</a:t>
            </a:r>
            <a:endParaRPr lang="en-US" sz="1600" i="1"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3803" y="4534932"/>
            <a:ext cx="1623247" cy="2164329"/>
          </a:xfrm>
          <a:prstGeom prst="rect">
            <a:avLst/>
          </a:prstGeom>
        </p:spPr>
      </p:pic>
    </p:spTree>
    <p:extLst>
      <p:ext uri="{BB962C8B-B14F-4D97-AF65-F5344CB8AC3E}">
        <p14:creationId xmlns:p14="http://schemas.microsoft.com/office/powerpoint/2010/main" val="212665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6"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277383" y="1919570"/>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404999" y="563182"/>
            <a:ext cx="10515600" cy="991673"/>
          </a:xfrm>
        </p:spPr>
        <p:txBody>
          <a:bodyPr>
            <a:normAutofit/>
          </a:bodyPr>
          <a:lstStyle/>
          <a:p>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Summer Shutdown Activities</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2000" i="1" u="sng" dirty="0" smtClean="0">
                <a:latin typeface="Calibri" panose="020F0502020204030204" pitchFamily="34" charset="0"/>
                <a:ea typeface="Calibri" panose="020F0502020204030204" pitchFamily="34" charset="0"/>
                <a:cs typeface="Times New Roman" panose="02020603050405020304" pitchFamily="18" charset="0"/>
              </a:rPr>
              <a:t>(</a:t>
            </a:r>
            <a:r>
              <a:rPr lang="en-US" sz="2000" i="1" dirty="0" smtClean="0">
                <a:latin typeface="Calibri" panose="020F0502020204030204" pitchFamily="34" charset="0"/>
                <a:ea typeface="Calibri" panose="020F0502020204030204" pitchFamily="34" charset="0"/>
                <a:cs typeface="Times New Roman" panose="02020603050405020304" pitchFamily="18" charset="0"/>
              </a:rPr>
              <a:t>continued)</a:t>
            </a:r>
            <a:br>
              <a:rPr lang="en-US" sz="2000" i="1" dirty="0" smtClean="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8" name="Content Placeholder 7"/>
          <p:cNvSpPr>
            <a:spLocks noGrp="1"/>
          </p:cNvSpPr>
          <p:nvPr>
            <p:ph sz="half" idx="2"/>
          </p:nvPr>
        </p:nvSpPr>
        <p:spPr>
          <a:xfrm>
            <a:off x="277383" y="1442224"/>
            <a:ext cx="5827203" cy="5302013"/>
          </a:xfrm>
        </p:spPr>
        <p:txBody>
          <a:bodyPr>
            <a:noAutofit/>
          </a:bodyPr>
          <a:lstStyle/>
          <a:p>
            <a:r>
              <a:rPr lang="en-US" sz="1800" b="1" dirty="0" smtClean="0"/>
              <a:t>Sidewalk to Green Gym and Testing Portable </a:t>
            </a:r>
            <a:r>
              <a:rPr lang="en-US" sz="1800" dirty="0" smtClean="0"/>
              <a:t>– 120 linear feet of sidewalk was installed to the Green Gym to improve accessibility and reduce dirt loading on the gym floor. An additional 45 feet of sidewalk was installed at the testing portable to improve access and reduce the slip hazard.</a:t>
            </a:r>
          </a:p>
          <a:p>
            <a:r>
              <a:rPr lang="en-US" sz="1800" b="1" dirty="0" smtClean="0"/>
              <a:t>Rewire Fire Systems WPS Portables -</a:t>
            </a:r>
            <a:r>
              <a:rPr lang="en-US" sz="1800" dirty="0" smtClean="0"/>
              <a:t>  During last year, false alarms at the Primary School were tracked down to the portable building’s underground wiring system. All fire horn strobes and pull station wiring was replaced. </a:t>
            </a:r>
          </a:p>
          <a:p>
            <a:r>
              <a:rPr lang="en-US" sz="1800" b="1" dirty="0" smtClean="0"/>
              <a:t>The Mazak Mill </a:t>
            </a:r>
            <a:r>
              <a:rPr lang="en-US" sz="1800" dirty="0" smtClean="0"/>
              <a:t>– This tool final set up will be complete the week of 9/17. Once complete, I will schedule a start up of the tool with USNR and school staff.</a:t>
            </a: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511" y="1236368"/>
            <a:ext cx="2492945" cy="3323925"/>
          </a:xfrm>
          <a:prstGeom prst="rect">
            <a:avLst/>
          </a:prstGeom>
        </p:spPr>
      </p:pic>
    </p:spTree>
    <p:extLst>
      <p:ext uri="{BB962C8B-B14F-4D97-AF65-F5344CB8AC3E}">
        <p14:creationId xmlns:p14="http://schemas.microsoft.com/office/powerpoint/2010/main" val="1121658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7" name="Picture 6"/>
          <p:cNvPicPr>
            <a:picLocks noChangeAspect="1"/>
          </p:cNvPicPr>
          <p:nvPr/>
        </p:nvPicPr>
        <p:blipFill>
          <a:blip r:embed="rId2"/>
          <a:stretch>
            <a:fillRect/>
          </a:stretch>
        </p:blipFill>
        <p:spPr>
          <a:xfrm>
            <a:off x="387440" y="1214686"/>
            <a:ext cx="5026528" cy="3649881"/>
          </a:xfrm>
          <a:prstGeom prst="rect">
            <a:avLst/>
          </a:prstGeom>
        </p:spPr>
      </p:pic>
      <p:sp>
        <p:nvSpPr>
          <p:cNvPr id="11" name="TextBox 10"/>
          <p:cNvSpPr txBox="1"/>
          <p:nvPr/>
        </p:nvSpPr>
        <p:spPr>
          <a:xfrm>
            <a:off x="569627" y="5139095"/>
            <a:ext cx="4662153" cy="830997"/>
          </a:xfrm>
          <a:prstGeom prst="rect">
            <a:avLst/>
          </a:prstGeom>
          <a:noFill/>
        </p:spPr>
        <p:txBody>
          <a:bodyPr wrap="square" rtlCol="0">
            <a:spAutoFit/>
          </a:bodyPr>
          <a:lstStyle/>
          <a:p>
            <a:r>
              <a:rPr lang="en-US" sz="1600" i="1" dirty="0" smtClean="0"/>
              <a:t>This chart only has historical from 17/18</a:t>
            </a:r>
          </a:p>
          <a:p>
            <a:r>
              <a:rPr lang="en-US" sz="1600" i="1" dirty="0" smtClean="0"/>
              <a:t>school year. 18/19 school year will start populating in the September report.</a:t>
            </a:r>
            <a:endParaRPr lang="en-US" sz="1600" i="1" dirty="0"/>
          </a:p>
        </p:txBody>
      </p:sp>
      <p:pic>
        <p:nvPicPr>
          <p:cNvPr id="3" name="Picture 2"/>
          <p:cNvPicPr>
            <a:picLocks noChangeAspect="1"/>
          </p:cNvPicPr>
          <p:nvPr/>
        </p:nvPicPr>
        <p:blipFill>
          <a:blip r:embed="rId3"/>
          <a:stretch>
            <a:fillRect/>
          </a:stretch>
        </p:blipFill>
        <p:spPr>
          <a:xfrm>
            <a:off x="5645240" y="1214686"/>
            <a:ext cx="6072368" cy="3649881"/>
          </a:xfrm>
          <a:prstGeom prst="rect">
            <a:avLst/>
          </a:prstGeom>
        </p:spPr>
      </p:pic>
      <p:sp>
        <p:nvSpPr>
          <p:cNvPr id="4" name="TextBox 3"/>
          <p:cNvSpPr txBox="1"/>
          <p:nvPr/>
        </p:nvSpPr>
        <p:spPr>
          <a:xfrm>
            <a:off x="5990751" y="5139095"/>
            <a:ext cx="5469318" cy="584775"/>
          </a:xfrm>
          <a:prstGeom prst="rect">
            <a:avLst/>
          </a:prstGeom>
          <a:noFill/>
        </p:spPr>
        <p:txBody>
          <a:bodyPr wrap="none" rtlCol="0">
            <a:spAutoFit/>
          </a:bodyPr>
          <a:lstStyle/>
          <a:p>
            <a:r>
              <a:rPr lang="en-US" sz="1600" i="1" dirty="0" smtClean="0"/>
              <a:t>Summer data includes WO’s from June 1st through August 31</a:t>
            </a:r>
            <a:r>
              <a:rPr lang="en-US" sz="1600" i="1" baseline="30000" dirty="0" smtClean="0"/>
              <a:t>st</a:t>
            </a:r>
            <a:r>
              <a:rPr lang="en-US" sz="1600" i="1" dirty="0" smtClean="0"/>
              <a:t>.</a:t>
            </a:r>
          </a:p>
          <a:p>
            <a:r>
              <a:rPr lang="en-US" sz="1600" i="1" dirty="0" smtClean="0"/>
              <a:t>Chart will refresh in September for school year 18/19</a:t>
            </a:r>
            <a:endParaRPr lang="en-US" sz="1600" i="1" dirty="0"/>
          </a:p>
        </p:txBody>
      </p:sp>
    </p:spTree>
    <p:extLst>
      <p:ext uri="{BB962C8B-B14F-4D97-AF65-F5344CB8AC3E}">
        <p14:creationId xmlns:p14="http://schemas.microsoft.com/office/powerpoint/2010/main" val="4078936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8" y="557915"/>
            <a:ext cx="10515600" cy="626548"/>
          </a:xfrm>
        </p:spPr>
        <p:txBody>
          <a:bodyPr>
            <a:noAutofit/>
          </a:bodyPr>
          <a:lstStyle/>
          <a:p>
            <a:r>
              <a:rPr lang="en-US" sz="2400" b="1" dirty="0" smtClean="0"/>
              <a:t>FACILITY CHARTS – </a:t>
            </a:r>
            <a:br>
              <a:rPr lang="en-US" sz="2400" b="1" dirty="0" smtClean="0"/>
            </a:br>
            <a:r>
              <a:rPr lang="en-US" sz="2400" b="1" dirty="0" smtClean="0"/>
              <a:t>WATER USAGE</a:t>
            </a:r>
            <a:br>
              <a:rPr lang="en-US" sz="2400" b="1" dirty="0" smtClean="0"/>
            </a:br>
            <a:r>
              <a:rPr lang="en-US" sz="2400" i="1" dirty="0" smtClean="0"/>
              <a:t>WHS, WIS, WMS, WPS</a:t>
            </a:r>
            <a:endParaRPr lang="en-US" sz="2400" i="1" dirty="0"/>
          </a:p>
        </p:txBody>
      </p:sp>
      <p:sp>
        <p:nvSpPr>
          <p:cNvPr id="3" name="TextBox 2"/>
          <p:cNvSpPr txBox="1"/>
          <p:nvPr/>
        </p:nvSpPr>
        <p:spPr>
          <a:xfrm>
            <a:off x="8369682" y="402350"/>
            <a:ext cx="3216650" cy="1077218"/>
          </a:xfrm>
          <a:prstGeom prst="rect">
            <a:avLst/>
          </a:prstGeom>
          <a:noFill/>
          <a:ln>
            <a:solidFill>
              <a:schemeClr val="bg1">
                <a:lumMod val="65000"/>
              </a:schemeClr>
            </a:solidFill>
          </a:ln>
        </p:spPr>
        <p:txBody>
          <a:bodyPr wrap="none" rtlCol="0">
            <a:spAutoFit/>
          </a:bodyPr>
          <a:lstStyle/>
          <a:p>
            <a:pPr algn="ctr"/>
            <a:r>
              <a:rPr lang="en-US" sz="1600" i="1" u="sng" dirty="0" smtClean="0"/>
              <a:t>Note</a:t>
            </a:r>
          </a:p>
          <a:p>
            <a:r>
              <a:rPr lang="en-US" sz="1600" i="1" dirty="0" smtClean="0"/>
              <a:t>Water charts are updated every two</a:t>
            </a:r>
          </a:p>
          <a:p>
            <a:r>
              <a:rPr lang="en-US" sz="1600" i="1" dirty="0"/>
              <a:t>m</a:t>
            </a:r>
            <a:r>
              <a:rPr lang="en-US" sz="1600" i="1" dirty="0" smtClean="0"/>
              <a:t>onths</a:t>
            </a:r>
            <a:r>
              <a:rPr lang="en-US" sz="1600" i="1" dirty="0"/>
              <a:t>.</a:t>
            </a:r>
            <a:r>
              <a:rPr lang="en-US" sz="1600" i="1" dirty="0" smtClean="0"/>
              <a:t> Next update to these charts</a:t>
            </a:r>
          </a:p>
          <a:p>
            <a:r>
              <a:rPr lang="en-US" sz="1600" i="1" dirty="0" smtClean="0"/>
              <a:t>in October 2018.</a:t>
            </a:r>
            <a:endParaRPr lang="en-US" sz="1600" i="1" dirty="0"/>
          </a:p>
        </p:txBody>
      </p:sp>
      <p:sp>
        <p:nvSpPr>
          <p:cNvPr id="13" name="TextBox 12"/>
          <p:cNvSpPr txBox="1"/>
          <p:nvPr/>
        </p:nvSpPr>
        <p:spPr>
          <a:xfrm flipH="1">
            <a:off x="3871225" y="3891935"/>
            <a:ext cx="4170025" cy="1815882"/>
          </a:xfrm>
          <a:prstGeom prst="rect">
            <a:avLst/>
          </a:prstGeom>
          <a:noFill/>
        </p:spPr>
        <p:txBody>
          <a:bodyPr wrap="square" rtlCol="0">
            <a:spAutoFit/>
          </a:bodyPr>
          <a:lstStyle/>
          <a:p>
            <a:pPr algn="ctr"/>
            <a:r>
              <a:rPr lang="en-US" sz="1600" i="1" dirty="0" smtClean="0"/>
              <a:t>The WMS chart has been reconfigured to include the following 7 meters: 755 Park high and low flow, BO and Team High, PIT house, bus barn, athletic field and DO. All of these meters are totaled on the WMS graph, but each data point is recorded separately to aid in identifying leaks. </a:t>
            </a:r>
            <a:endParaRPr lang="en-US" sz="1600" i="1" dirty="0"/>
          </a:p>
        </p:txBody>
      </p:sp>
      <p:pic>
        <p:nvPicPr>
          <p:cNvPr id="20" name="Picture 19"/>
          <p:cNvPicPr>
            <a:picLocks noChangeAspect="1"/>
          </p:cNvPicPr>
          <p:nvPr/>
        </p:nvPicPr>
        <p:blipFill>
          <a:blip r:embed="rId2"/>
          <a:stretch>
            <a:fillRect/>
          </a:stretch>
        </p:blipFill>
        <p:spPr>
          <a:xfrm>
            <a:off x="360403" y="1636927"/>
            <a:ext cx="3182388" cy="2386791"/>
          </a:xfrm>
          <a:prstGeom prst="rect">
            <a:avLst/>
          </a:prstGeom>
        </p:spPr>
      </p:pic>
      <p:pic>
        <p:nvPicPr>
          <p:cNvPr id="22" name="Picture 21"/>
          <p:cNvPicPr>
            <a:picLocks noChangeAspect="1"/>
          </p:cNvPicPr>
          <p:nvPr/>
        </p:nvPicPr>
        <p:blipFill>
          <a:blip r:embed="rId3"/>
          <a:stretch>
            <a:fillRect/>
          </a:stretch>
        </p:blipFill>
        <p:spPr>
          <a:xfrm>
            <a:off x="360403" y="4338436"/>
            <a:ext cx="3182388" cy="2243522"/>
          </a:xfrm>
          <a:prstGeom prst="rect">
            <a:avLst/>
          </a:prstGeom>
        </p:spPr>
      </p:pic>
      <p:pic>
        <p:nvPicPr>
          <p:cNvPr id="23" name="Picture 22"/>
          <p:cNvPicPr>
            <a:picLocks noChangeAspect="1"/>
          </p:cNvPicPr>
          <p:nvPr/>
        </p:nvPicPr>
        <p:blipFill>
          <a:blip r:embed="rId4"/>
          <a:stretch>
            <a:fillRect/>
          </a:stretch>
        </p:blipFill>
        <p:spPr>
          <a:xfrm>
            <a:off x="4138572" y="895359"/>
            <a:ext cx="3635329" cy="2490617"/>
          </a:xfrm>
          <a:prstGeom prst="rect">
            <a:avLst/>
          </a:prstGeom>
        </p:spPr>
      </p:pic>
      <p:pic>
        <p:nvPicPr>
          <p:cNvPr id="24" name="Picture 23"/>
          <p:cNvPicPr>
            <a:picLocks noChangeAspect="1"/>
          </p:cNvPicPr>
          <p:nvPr/>
        </p:nvPicPr>
        <p:blipFill>
          <a:blip r:embed="rId5"/>
          <a:stretch>
            <a:fillRect/>
          </a:stretch>
        </p:blipFill>
        <p:spPr>
          <a:xfrm>
            <a:off x="8369686" y="1636927"/>
            <a:ext cx="3350088" cy="2386791"/>
          </a:xfrm>
          <a:prstGeom prst="rect">
            <a:avLst/>
          </a:prstGeom>
        </p:spPr>
      </p:pic>
      <p:pic>
        <p:nvPicPr>
          <p:cNvPr id="26" name="Picture 25"/>
          <p:cNvPicPr>
            <a:picLocks noChangeAspect="1"/>
          </p:cNvPicPr>
          <p:nvPr/>
        </p:nvPicPr>
        <p:blipFill>
          <a:blip r:embed="rId6"/>
          <a:stretch>
            <a:fillRect/>
          </a:stretch>
        </p:blipFill>
        <p:spPr>
          <a:xfrm>
            <a:off x="8369685" y="4338436"/>
            <a:ext cx="3350089" cy="2243521"/>
          </a:xfrm>
          <a:prstGeom prst="rect">
            <a:avLst/>
          </a:prstGeom>
        </p:spPr>
      </p:pic>
    </p:spTree>
    <p:extLst>
      <p:ext uri="{BB962C8B-B14F-4D97-AF65-F5344CB8AC3E}">
        <p14:creationId xmlns:p14="http://schemas.microsoft.com/office/powerpoint/2010/main" val="1695958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22990</TotalTime>
  <Words>1280</Words>
  <Application>Microsoft Office PowerPoint</Application>
  <PresentationFormat>Widescreen</PresentationFormat>
  <Paragraphs>153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Woodland Public Schools</vt:lpstr>
      <vt:lpstr>Summer Shutdown Activities Below is a brief summary of items completed or still in progress from 2018 summer break. This is in addition to our standard annual cleaning and maintenance activities.      </vt:lpstr>
      <vt:lpstr>Summer Shutdown Activities (Continued) </vt:lpstr>
      <vt:lpstr>Summer Shutdown Activities (Continued) </vt:lpstr>
      <vt:lpstr>Summer Shutdown Activities (Continued) </vt:lpstr>
      <vt:lpstr>Summer Shutdown Activities  (continued) </vt:lpstr>
      <vt:lpstr>Summer Shutdown Activities  (continued) </vt:lpstr>
      <vt:lpstr>FACILITY CHARTS – POWER COST AND WORK ORDER STATUS</vt:lpstr>
      <vt:lpstr>FACILITY CHARTS –  WATER USAGE WHS, WIS, WMS, WPS</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332</cp:revision>
  <cp:lastPrinted>2017-12-12T16:03:49Z</cp:lastPrinted>
  <dcterms:created xsi:type="dcterms:W3CDTF">2016-04-19T23:51:26Z</dcterms:created>
  <dcterms:modified xsi:type="dcterms:W3CDTF">2018-09-19T21:24:40Z</dcterms:modified>
</cp:coreProperties>
</file>