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ry, Laura" initials="PL" lastIdx="1" clrIdx="0">
    <p:extLst>
      <p:ext uri="{19B8F6BF-5375-455C-9EA6-DF929625EA0E}">
        <p15:presenceInfo xmlns:p15="http://schemas.microsoft.com/office/powerpoint/2012/main" userId="S-1-5-21-1993962763-725345543-839522115-397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176" y="9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6/20/2018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6/20/2018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6/20/2018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6/20/2018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9.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2133" y="1353312"/>
            <a:ext cx="9966960" cy="3035808"/>
          </a:xfrm>
        </p:spPr>
        <p:txBody>
          <a:bodyPr/>
          <a:lstStyle/>
          <a:p>
            <a:r>
              <a:rPr lang="en-US" dirty="0" smtClean="0"/>
              <a:t>NUTRITION SERVICE HIGHLIGHTS </a:t>
            </a:r>
            <a:r>
              <a:rPr lang="en-US" dirty="0" err="1" smtClean="0"/>
              <a:t>sy</a:t>
            </a:r>
            <a:r>
              <a:rPr lang="en-US" dirty="0" smtClean="0"/>
              <a:t> 17-18</a:t>
            </a:r>
            <a:endParaRPr lang="en-US" dirty="0"/>
          </a:p>
        </p:txBody>
      </p:sp>
      <p:sp>
        <p:nvSpPr>
          <p:cNvPr id="3" name="Subtitle 2"/>
          <p:cNvSpPr>
            <a:spLocks noGrp="1"/>
          </p:cNvSpPr>
          <p:nvPr>
            <p:ph type="subTitle" idx="1"/>
          </p:nvPr>
        </p:nvSpPr>
        <p:spPr/>
        <p:txBody>
          <a:bodyPr/>
          <a:lstStyle/>
          <a:p>
            <a:r>
              <a:rPr lang="en-US" dirty="0" smtClean="0"/>
              <a:t>A QUICK RECAP OF SOME FUN AND PROUD ACCOMPLISHMETNS IN OUR KITCHENS THIS PAST SCHOOL YEAR.</a:t>
            </a:r>
            <a:endParaRPr lang="en-US" dirty="0"/>
          </a:p>
        </p:txBody>
      </p:sp>
    </p:spTree>
    <p:extLst>
      <p:ext uri="{BB962C8B-B14F-4D97-AF65-F5344CB8AC3E}">
        <p14:creationId xmlns:p14="http://schemas.microsoft.com/office/powerpoint/2010/main" val="3566279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976" y="0"/>
            <a:ext cx="12275976" cy="1436914"/>
          </a:xfrm>
        </p:spPr>
        <p:txBody>
          <a:bodyPr/>
          <a:lstStyle/>
          <a:p>
            <a:pPr algn="ctr"/>
            <a:r>
              <a:rPr lang="en-US" sz="7200" dirty="0" smtClean="0"/>
              <a:t>Plans for next year…</a:t>
            </a:r>
            <a:endParaRPr lang="en-US" sz="7200" dirty="0"/>
          </a:p>
        </p:txBody>
      </p:sp>
      <p:sp>
        <p:nvSpPr>
          <p:cNvPr id="3" name="Subtitle 2"/>
          <p:cNvSpPr>
            <a:spLocks noGrp="1"/>
          </p:cNvSpPr>
          <p:nvPr>
            <p:ph type="subTitle" idx="1"/>
          </p:nvPr>
        </p:nvSpPr>
        <p:spPr>
          <a:xfrm>
            <a:off x="877077" y="1436914"/>
            <a:ext cx="12083143" cy="4055085"/>
          </a:xfrm>
        </p:spPr>
        <p:txBody>
          <a:bodyPr/>
          <a:lstStyle/>
          <a:p>
            <a:pPr marL="342900" indent="-342900">
              <a:buFontTx/>
              <a:buChar char="-"/>
            </a:pPr>
            <a:r>
              <a:rPr lang="en-US" dirty="0"/>
              <a:t>Continue A-Z bar at all elementary schools</a:t>
            </a:r>
          </a:p>
          <a:p>
            <a:pPr marL="342900" indent="-342900">
              <a:buFontTx/>
              <a:buChar char="-"/>
            </a:pPr>
            <a:r>
              <a:rPr lang="en-US" dirty="0"/>
              <a:t>Complete Captured at WIS and WHS</a:t>
            </a:r>
          </a:p>
          <a:p>
            <a:pPr marL="342900" indent="-342900">
              <a:buFontTx/>
              <a:buChar char="-"/>
            </a:pPr>
            <a:r>
              <a:rPr lang="en-US" dirty="0"/>
              <a:t>More Book give-a-ways and Lucky Tray </a:t>
            </a:r>
            <a:r>
              <a:rPr lang="en-US" dirty="0" smtClean="0"/>
              <a:t>Days for the </a:t>
            </a:r>
            <a:r>
              <a:rPr lang="en-US" dirty="0"/>
              <a:t>e</a:t>
            </a:r>
            <a:r>
              <a:rPr lang="en-US" dirty="0" smtClean="0"/>
              <a:t>lementary schools</a:t>
            </a:r>
          </a:p>
          <a:p>
            <a:pPr marL="342900" indent="-342900">
              <a:buFontTx/>
              <a:buChar char="-"/>
            </a:pPr>
            <a:r>
              <a:rPr lang="en-US" dirty="0" smtClean="0"/>
              <a:t>Continue Future Chef Competition, open it up to 5</a:t>
            </a:r>
            <a:r>
              <a:rPr lang="en-US" baseline="30000" dirty="0" smtClean="0"/>
              <a:t>th</a:t>
            </a:r>
            <a:r>
              <a:rPr lang="en-US" dirty="0" smtClean="0"/>
              <a:t> and 6</a:t>
            </a:r>
            <a:r>
              <a:rPr lang="en-US" baseline="30000" dirty="0" smtClean="0"/>
              <a:t>th</a:t>
            </a:r>
            <a:r>
              <a:rPr lang="en-US" dirty="0" smtClean="0"/>
              <a:t> graders</a:t>
            </a:r>
          </a:p>
          <a:p>
            <a:pPr marL="342900" indent="-342900">
              <a:buFontTx/>
              <a:buChar char="-"/>
            </a:pPr>
            <a:r>
              <a:rPr lang="en-US" dirty="0" smtClean="0"/>
              <a:t>Fine Dine event at WIS and WMS</a:t>
            </a:r>
          </a:p>
          <a:p>
            <a:pPr marL="342900" indent="-342900">
              <a:buFontTx/>
              <a:buChar char="-"/>
            </a:pPr>
            <a:r>
              <a:rPr lang="en-US" dirty="0" smtClean="0"/>
              <a:t>Chef in the Classroom at Yale, WPS and WIS</a:t>
            </a:r>
          </a:p>
          <a:p>
            <a:pPr marL="342900" indent="-342900">
              <a:buFontTx/>
              <a:buChar char="-"/>
            </a:pPr>
            <a:r>
              <a:rPr lang="en-US" dirty="0" smtClean="0"/>
              <a:t>Go Foam Free throughout the district</a:t>
            </a:r>
          </a:p>
          <a:p>
            <a:pPr marL="342900" indent="-342900">
              <a:buFontTx/>
              <a:buChar char="-"/>
            </a:pPr>
            <a:r>
              <a:rPr lang="en-US" dirty="0" smtClean="0"/>
              <a:t>New WHS menu and design concept Taste4 to refresh WHS</a:t>
            </a:r>
          </a:p>
          <a:p>
            <a:pPr marL="342900" indent="-342900">
              <a:buFontTx/>
              <a:buChar char="-"/>
            </a:pPr>
            <a:r>
              <a:rPr lang="en-US" dirty="0" smtClean="0"/>
              <a:t>Continue feeding kids with smiles on our faces </a:t>
            </a:r>
            <a:r>
              <a:rPr lang="en-US" dirty="0" smtClean="0">
                <a:sym typeface="Wingdings" panose="05000000000000000000" pitchFamily="2" charset="2"/>
              </a:rPr>
              <a:t></a:t>
            </a:r>
            <a:endParaRPr lang="en-US" dirty="0"/>
          </a:p>
          <a:p>
            <a:endParaRPr lang="en-US" dirty="0"/>
          </a:p>
        </p:txBody>
      </p:sp>
    </p:spTree>
    <p:extLst>
      <p:ext uri="{BB962C8B-B14F-4D97-AF65-F5344CB8AC3E}">
        <p14:creationId xmlns:p14="http://schemas.microsoft.com/office/powerpoint/2010/main" val="3299289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800"/>
            <a:ext cx="3451614" cy="1737360"/>
          </a:xfrm>
        </p:spPr>
        <p:txBody>
          <a:bodyPr/>
          <a:lstStyle/>
          <a:p>
            <a:pPr algn="ctr"/>
            <a:r>
              <a:rPr lang="en-US" dirty="0" smtClean="0"/>
              <a:t>A-Z SALAD BAR</a:t>
            </a:r>
            <a:endParaRPr lang="en-US" dirty="0"/>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9678" r="9678"/>
          <a:stretch>
            <a:fillRect/>
          </a:stretch>
        </p:blipFill>
        <p:spPr>
          <a:xfrm>
            <a:off x="1334530" y="1442357"/>
            <a:ext cx="5173362" cy="4272643"/>
          </a:xfrm>
        </p:spPr>
      </p:pic>
      <p:sp>
        <p:nvSpPr>
          <p:cNvPr id="4" name="Text Placeholder 3"/>
          <p:cNvSpPr>
            <a:spLocks noGrp="1"/>
          </p:cNvSpPr>
          <p:nvPr>
            <p:ph type="body" sz="half" idx="2"/>
          </p:nvPr>
        </p:nvSpPr>
        <p:spPr>
          <a:xfrm>
            <a:off x="8549640" y="2423160"/>
            <a:ext cx="3451614" cy="3291840"/>
          </a:xfrm>
        </p:spPr>
        <p:txBody>
          <a:bodyPr>
            <a:normAutofit lnSpcReduction="10000"/>
          </a:bodyPr>
          <a:lstStyle/>
          <a:p>
            <a:r>
              <a:rPr lang="en-US" dirty="0" smtClean="0"/>
              <a:t>We continued our A-Z Salad bar this year at all three elementary schools. We highlighted a fruit or vegetable starting at the end of September with A for Apricots and ending the last week of May with Z for Zucchini.</a:t>
            </a:r>
          </a:p>
          <a:p>
            <a:endParaRPr lang="en-US" dirty="0"/>
          </a:p>
          <a:p>
            <a:r>
              <a:rPr lang="en-US" dirty="0" smtClean="0"/>
              <a:t>Some other fun letters we explore for F for Fig, H for Honeydew Melon, </a:t>
            </a:r>
            <a:r>
              <a:rPr lang="en-US" dirty="0"/>
              <a:t>J for </a:t>
            </a:r>
            <a:r>
              <a:rPr lang="en-US" dirty="0" smtClean="0"/>
              <a:t>Jicama and Y for Yams.</a:t>
            </a:r>
          </a:p>
          <a:p>
            <a:endParaRPr lang="en-US" dirty="0"/>
          </a:p>
          <a:p>
            <a:r>
              <a:rPr lang="en-US" dirty="0" smtClean="0"/>
              <a:t>We are looking forward to trying new fruits and vegetables again next year!</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0000">
            <a:off x="6547300" y="5523323"/>
            <a:ext cx="1644221" cy="1137801"/>
          </a:xfrm>
          <a:prstGeom prst="rect">
            <a:avLst/>
          </a:prstGeom>
          <a:scene3d>
            <a:camera prst="orthographicFront">
              <a:rot lat="0" lon="0" rev="0"/>
            </a:camera>
            <a:lightRig rig="threePt" dir="t"/>
          </a:scene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
            <a:off x="276980" y="172616"/>
            <a:ext cx="1168400" cy="11684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60000">
            <a:off x="6559701" y="274752"/>
            <a:ext cx="1339787" cy="105396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0000">
            <a:off x="113836" y="5764517"/>
            <a:ext cx="1231905" cy="90668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6337" y="110518"/>
            <a:ext cx="1550438" cy="1715817"/>
          </a:xfrm>
          <a:prstGeom prst="rect">
            <a:avLst/>
          </a:prstGeom>
        </p:spPr>
      </p:pic>
      <p:sp>
        <p:nvSpPr>
          <p:cNvPr id="14" name="TextBox 13"/>
          <p:cNvSpPr txBox="1"/>
          <p:nvPr/>
        </p:nvSpPr>
        <p:spPr>
          <a:xfrm rot="20019597">
            <a:off x="766874" y="918495"/>
            <a:ext cx="1135310" cy="369332"/>
          </a:xfrm>
          <a:prstGeom prst="rect">
            <a:avLst/>
          </a:prstGeom>
          <a:noFill/>
        </p:spPr>
        <p:txBody>
          <a:bodyPr wrap="square" rtlCol="0">
            <a:spAutoFit/>
          </a:bodyPr>
          <a:lstStyle/>
          <a:p>
            <a:r>
              <a:rPr lang="en-US" dirty="0" smtClean="0"/>
              <a:t>FIG!</a:t>
            </a:r>
            <a:endParaRPr lang="en-US" dirty="0"/>
          </a:p>
        </p:txBody>
      </p:sp>
      <p:sp>
        <p:nvSpPr>
          <p:cNvPr id="15" name="TextBox 14"/>
          <p:cNvSpPr txBox="1"/>
          <p:nvPr/>
        </p:nvSpPr>
        <p:spPr>
          <a:xfrm rot="20019597">
            <a:off x="717446" y="6286891"/>
            <a:ext cx="1135310" cy="369332"/>
          </a:xfrm>
          <a:prstGeom prst="rect">
            <a:avLst/>
          </a:prstGeom>
          <a:noFill/>
        </p:spPr>
        <p:txBody>
          <a:bodyPr wrap="square" rtlCol="0">
            <a:spAutoFit/>
          </a:bodyPr>
          <a:lstStyle/>
          <a:p>
            <a:r>
              <a:rPr lang="en-US" dirty="0" smtClean="0"/>
              <a:t>JICAMA!</a:t>
            </a:r>
            <a:endParaRPr lang="en-US" dirty="0"/>
          </a:p>
        </p:txBody>
      </p:sp>
      <p:sp>
        <p:nvSpPr>
          <p:cNvPr id="16" name="TextBox 15"/>
          <p:cNvSpPr txBox="1"/>
          <p:nvPr/>
        </p:nvSpPr>
        <p:spPr>
          <a:xfrm rot="1558978">
            <a:off x="6047426" y="1194485"/>
            <a:ext cx="1614616" cy="369332"/>
          </a:xfrm>
          <a:prstGeom prst="rect">
            <a:avLst/>
          </a:prstGeom>
          <a:noFill/>
        </p:spPr>
        <p:txBody>
          <a:bodyPr wrap="square" rtlCol="0">
            <a:spAutoFit/>
          </a:bodyPr>
          <a:lstStyle/>
          <a:p>
            <a:r>
              <a:rPr lang="en-US" dirty="0" smtClean="0"/>
              <a:t>HONEYDEW!</a:t>
            </a:r>
            <a:endParaRPr lang="en-US" dirty="0"/>
          </a:p>
        </p:txBody>
      </p:sp>
      <p:sp>
        <p:nvSpPr>
          <p:cNvPr id="17" name="TextBox 16"/>
          <p:cNvSpPr txBox="1"/>
          <p:nvPr/>
        </p:nvSpPr>
        <p:spPr>
          <a:xfrm rot="1558978">
            <a:off x="6324227" y="6286891"/>
            <a:ext cx="776310" cy="369332"/>
          </a:xfrm>
          <a:prstGeom prst="rect">
            <a:avLst/>
          </a:prstGeom>
          <a:noFill/>
        </p:spPr>
        <p:txBody>
          <a:bodyPr wrap="square" rtlCol="0">
            <a:spAutoFit/>
          </a:bodyPr>
          <a:lstStyle/>
          <a:p>
            <a:r>
              <a:rPr lang="en-US" dirty="0" smtClean="0"/>
              <a:t>YAM!</a:t>
            </a:r>
            <a:endParaRPr lang="en-US" dirty="0"/>
          </a:p>
        </p:txBody>
      </p:sp>
    </p:spTree>
    <p:extLst>
      <p:ext uri="{BB962C8B-B14F-4D97-AF65-F5344CB8AC3E}">
        <p14:creationId xmlns:p14="http://schemas.microsoft.com/office/powerpoint/2010/main" val="2868357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0514" y="743465"/>
            <a:ext cx="3105281" cy="868680"/>
          </a:xfrm>
        </p:spPr>
      </p:pic>
      <p:sp>
        <p:nvSpPr>
          <p:cNvPr id="4" name="Text Placeholder 3"/>
          <p:cNvSpPr>
            <a:spLocks noGrp="1"/>
          </p:cNvSpPr>
          <p:nvPr>
            <p:ph type="body" sz="half" idx="2"/>
          </p:nvPr>
        </p:nvSpPr>
        <p:spPr>
          <a:xfrm>
            <a:off x="8549640" y="2423160"/>
            <a:ext cx="3527030" cy="3291840"/>
          </a:xfrm>
        </p:spPr>
        <p:txBody>
          <a:bodyPr/>
          <a:lstStyle/>
          <a:p>
            <a:r>
              <a:rPr lang="en-US" dirty="0" smtClean="0"/>
              <a:t>This year we did our first ever photo survey at Woodland Middle School. Students from each lunch period were invited to take digital cameras around the lunch room and highlight both positive things and things that could be improved.</a:t>
            </a:r>
          </a:p>
          <a:p>
            <a:r>
              <a:rPr lang="en-US" dirty="0" smtClean="0"/>
              <a:t>We took their observations, and worked on creating solutions for their concerns. The Middle School staff did an amazing job correcting issues buy analyzing their procedures and tweaking their schedules and job duties in order to hear and fix the students comments.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60" y="694460"/>
            <a:ext cx="3256129" cy="24420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60" y="3845474"/>
            <a:ext cx="3256129" cy="2442097"/>
          </a:xfrm>
          <a:prstGeom prst="rect">
            <a:avLst/>
          </a:prstGeom>
        </p:spPr>
      </p:pic>
      <p:sp>
        <p:nvSpPr>
          <p:cNvPr id="9" name="TextBox 8"/>
          <p:cNvSpPr txBox="1"/>
          <p:nvPr/>
        </p:nvSpPr>
        <p:spPr>
          <a:xfrm>
            <a:off x="705796" y="6396335"/>
            <a:ext cx="6140436" cy="461665"/>
          </a:xfrm>
          <a:prstGeom prst="rect">
            <a:avLst/>
          </a:prstGeom>
          <a:noFill/>
        </p:spPr>
        <p:txBody>
          <a:bodyPr wrap="square" rtlCol="0">
            <a:spAutoFit/>
          </a:bodyPr>
          <a:lstStyle/>
          <a:p>
            <a:r>
              <a:rPr lang="en-US" sz="1200" dirty="0" smtClean="0"/>
              <a:t>The WMS administrative staff were great in getting more tables so that there were more options to sit.</a:t>
            </a:r>
            <a:endParaRPr lang="en-US" sz="12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600" y="743465"/>
            <a:ext cx="2836985" cy="1595804"/>
          </a:xfrm>
          <a:prstGeom prst="rect">
            <a:avLst/>
          </a:prstGeom>
        </p:spPr>
      </p:pic>
      <p:sp>
        <p:nvSpPr>
          <p:cNvPr id="12" name="Title 11"/>
          <p:cNvSpPr>
            <a:spLocks noGrp="1"/>
          </p:cNvSpPr>
          <p:nvPr>
            <p:ph type="title"/>
          </p:nvPr>
        </p:nvSpPr>
        <p:spPr/>
        <p:txBody>
          <a:bodyPr/>
          <a:lstStyle/>
          <a:p>
            <a:pPr algn="ctr"/>
            <a:r>
              <a:rPr lang="en-US" dirty="0" smtClean="0"/>
              <a:t>Captured </a:t>
            </a:r>
            <a:r>
              <a:rPr lang="en-US" dirty="0" err="1" smtClean="0"/>
              <a:t>wms</a:t>
            </a:r>
            <a:endParaRPr lang="en-US"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598819" y="4040160"/>
            <a:ext cx="2876688" cy="1618137"/>
          </a:xfrm>
          <a:prstGeom prst="rect">
            <a:avLst/>
          </a:prstGeom>
        </p:spPr>
      </p:pic>
      <p:sp>
        <p:nvSpPr>
          <p:cNvPr id="14" name="TextBox 13"/>
          <p:cNvSpPr txBox="1"/>
          <p:nvPr/>
        </p:nvSpPr>
        <p:spPr>
          <a:xfrm>
            <a:off x="721371" y="109169"/>
            <a:ext cx="6140436" cy="461665"/>
          </a:xfrm>
          <a:prstGeom prst="rect">
            <a:avLst/>
          </a:prstGeom>
          <a:noFill/>
        </p:spPr>
        <p:txBody>
          <a:bodyPr wrap="square" rtlCol="0">
            <a:spAutoFit/>
          </a:bodyPr>
          <a:lstStyle/>
          <a:p>
            <a:r>
              <a:rPr lang="en-US" sz="1200" dirty="0" smtClean="0"/>
              <a:t>The WMS kitchen staff did a great job re organizing their schedule to make sure that the food didn’t run out.</a:t>
            </a:r>
            <a:endParaRPr lang="en-US" sz="1200" dirty="0"/>
          </a:p>
        </p:txBody>
      </p:sp>
    </p:spTree>
    <p:extLst>
      <p:ext uri="{BB962C8B-B14F-4D97-AF65-F5344CB8AC3E}">
        <p14:creationId xmlns:p14="http://schemas.microsoft.com/office/powerpoint/2010/main" val="2893051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Book give away day!</a:t>
            </a:r>
            <a:endParaRPr lang="en-US" dirty="0"/>
          </a:p>
        </p:txBody>
      </p:sp>
      <p:sp>
        <p:nvSpPr>
          <p:cNvPr id="3" name="Text Placeholder 2"/>
          <p:cNvSpPr>
            <a:spLocks noGrp="1"/>
          </p:cNvSpPr>
          <p:nvPr>
            <p:ph type="body" idx="1"/>
          </p:nvPr>
        </p:nvSpPr>
        <p:spPr>
          <a:xfrm>
            <a:off x="523101" y="1867024"/>
            <a:ext cx="10993395" cy="1419874"/>
          </a:xfrm>
        </p:spPr>
        <p:txBody>
          <a:bodyPr>
            <a:normAutofit lnSpcReduction="10000"/>
          </a:bodyPr>
          <a:lstStyle/>
          <a:p>
            <a:pPr algn="ctr"/>
            <a:r>
              <a:rPr lang="en-US" dirty="0" smtClean="0"/>
              <a:t>We did 2 book give-a-ways this year. November 8</a:t>
            </a:r>
            <a:r>
              <a:rPr lang="en-US" baseline="30000" dirty="0" smtClean="0"/>
              <a:t>th</a:t>
            </a:r>
            <a:r>
              <a:rPr lang="en-US" dirty="0" smtClean="0"/>
              <a:t> and March 2</a:t>
            </a:r>
            <a:r>
              <a:rPr lang="en-US" baseline="30000" dirty="0" smtClean="0"/>
              <a:t>nd</a:t>
            </a:r>
            <a:r>
              <a:rPr lang="en-US" dirty="0" smtClean="0"/>
              <a:t>. We gave away a cook books to help encourage the connection between cooking and reading and a Dr. Seuss book to connect food and reading. All students had to do was to get hot lunch that day and then the winners were pulled randomly from a Skyward report after lunch. The winners were really excited for their brand new books!</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04087" y="3144549"/>
            <a:ext cx="2849360" cy="3687407"/>
          </a:xfrm>
        </p:spPr>
      </p:pic>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535379" y="3144549"/>
            <a:ext cx="2849359" cy="3687406"/>
          </a:xfrm>
        </p:spPr>
      </p:pic>
    </p:spTree>
    <p:extLst>
      <p:ext uri="{BB962C8B-B14F-4D97-AF65-F5344CB8AC3E}">
        <p14:creationId xmlns:p14="http://schemas.microsoft.com/office/powerpoint/2010/main" val="3778456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1975" y="265670"/>
            <a:ext cx="3200400" cy="1737360"/>
          </a:xfrm>
        </p:spPr>
        <p:txBody>
          <a:bodyPr/>
          <a:lstStyle/>
          <a:p>
            <a:pPr algn="ctr"/>
            <a:r>
              <a:rPr lang="en-US" dirty="0" smtClean="0"/>
              <a:t>FREE BREAKFAST WEEK!</a:t>
            </a:r>
            <a:endParaRPr lang="en-US" dirty="0"/>
          </a:p>
        </p:txBody>
      </p:sp>
      <p:sp>
        <p:nvSpPr>
          <p:cNvPr id="4" name="Text Placeholder 3"/>
          <p:cNvSpPr>
            <a:spLocks noGrp="1"/>
          </p:cNvSpPr>
          <p:nvPr>
            <p:ph type="body" sz="half" idx="2"/>
          </p:nvPr>
        </p:nvSpPr>
        <p:spPr>
          <a:xfrm>
            <a:off x="8557877" y="2124636"/>
            <a:ext cx="3134498" cy="3880747"/>
          </a:xfrm>
        </p:spPr>
        <p:txBody>
          <a:bodyPr/>
          <a:lstStyle/>
          <a:p>
            <a:r>
              <a:rPr lang="en-US" dirty="0" smtClean="0"/>
              <a:t>National School Breakfast Week was March 5</a:t>
            </a:r>
            <a:r>
              <a:rPr lang="en-US" baseline="30000" dirty="0" smtClean="0"/>
              <a:t>th</a:t>
            </a:r>
            <a:r>
              <a:rPr lang="en-US" dirty="0" smtClean="0"/>
              <a:t> – 9</a:t>
            </a:r>
            <a:r>
              <a:rPr lang="en-US" baseline="30000" dirty="0" smtClean="0"/>
              <a:t>th</a:t>
            </a:r>
            <a:r>
              <a:rPr lang="en-US" dirty="0" smtClean="0"/>
              <a:t> 2018. We celebrated by making lunch free to all students regardless if they were free, reduced or paid.</a:t>
            </a:r>
            <a:br>
              <a:rPr lang="en-US" dirty="0" smtClean="0"/>
            </a:br>
            <a:r>
              <a:rPr lang="en-US" dirty="0" smtClean="0"/>
              <a:t/>
            </a:r>
            <a:br>
              <a:rPr lang="en-US" dirty="0" smtClean="0"/>
            </a:br>
            <a:r>
              <a:rPr lang="en-US" dirty="0" smtClean="0"/>
              <a:t>It gave students a chance to try breakfast without worrying about the cost.</a:t>
            </a:r>
          </a:p>
          <a:p>
            <a:r>
              <a:rPr lang="en-US" dirty="0" smtClean="0"/>
              <a:t>Schools saw an increase but the biggest increases were WPS and WHS feeding about 100 additional students a week! </a:t>
            </a:r>
          </a:p>
          <a:p>
            <a:r>
              <a:rPr lang="en-US" dirty="0" smtClean="0"/>
              <a:t>We saw an increase in breakfast counts for the rest of the year after doing this promotion.</a:t>
            </a:r>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268" t="7841" r="11111" b="40131"/>
          <a:stretch/>
        </p:blipFill>
        <p:spPr>
          <a:xfrm>
            <a:off x="838200" y="974798"/>
            <a:ext cx="6711950" cy="4441679"/>
          </a:xfrm>
          <a:prstGeom prst="rect">
            <a:avLst/>
          </a:prstGeom>
        </p:spPr>
      </p:pic>
    </p:spTree>
    <p:extLst>
      <p:ext uri="{BB962C8B-B14F-4D97-AF65-F5344CB8AC3E}">
        <p14:creationId xmlns:p14="http://schemas.microsoft.com/office/powerpoint/2010/main" val="599236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166816"/>
            <a:ext cx="3200400" cy="1737360"/>
          </a:xfrm>
        </p:spPr>
        <p:txBody>
          <a:bodyPr/>
          <a:lstStyle/>
          <a:p>
            <a:pPr algn="ctr"/>
            <a:r>
              <a:rPr lang="en-US" dirty="0" smtClean="0"/>
              <a:t>Future chef</a:t>
            </a:r>
            <a:endParaRPr lang="en-US" dirty="0"/>
          </a:p>
        </p:txBody>
      </p:sp>
      <p:sp>
        <p:nvSpPr>
          <p:cNvPr id="4" name="Text Placeholder 3"/>
          <p:cNvSpPr>
            <a:spLocks noGrp="1"/>
          </p:cNvSpPr>
          <p:nvPr>
            <p:ph type="body" sz="half" idx="2"/>
          </p:nvPr>
        </p:nvSpPr>
        <p:spPr>
          <a:xfrm>
            <a:off x="8549640" y="2003029"/>
            <a:ext cx="3200400" cy="4224775"/>
          </a:xfrm>
        </p:spPr>
        <p:txBody>
          <a:bodyPr>
            <a:normAutofit fontScale="92500"/>
          </a:bodyPr>
          <a:lstStyle/>
          <a:p>
            <a:pPr algn="ctr"/>
            <a:r>
              <a:rPr lang="en-US" dirty="0" smtClean="0"/>
              <a:t>This year we also did our annual Future Chef cooking competition. Student Chef’s from WIS submitted recipes with an “Asian Fusion” theme. </a:t>
            </a:r>
          </a:p>
          <a:p>
            <a:pPr algn="ctr"/>
            <a:r>
              <a:rPr lang="en-US" dirty="0" smtClean="0"/>
              <a:t>They then came to WHS and with the help of our kitchen staff and Culinary Students being their Sous Chef’s they cooked their recipes for our judges.</a:t>
            </a:r>
            <a:br>
              <a:rPr lang="en-US" dirty="0" smtClean="0"/>
            </a:br>
            <a:r>
              <a:rPr lang="en-US" dirty="0" smtClean="0"/>
              <a:t/>
            </a:r>
            <a:br>
              <a:rPr lang="en-US" dirty="0" smtClean="0"/>
            </a:br>
            <a:r>
              <a:rPr lang="en-US" dirty="0" smtClean="0"/>
              <a:t>The judges named 4</a:t>
            </a:r>
            <a:r>
              <a:rPr lang="en-US" baseline="30000" dirty="0" smtClean="0"/>
              <a:t>th</a:t>
            </a:r>
            <a:r>
              <a:rPr lang="en-US" dirty="0" smtClean="0"/>
              <a:t> grader </a:t>
            </a:r>
            <a:r>
              <a:rPr lang="en-US" dirty="0" err="1" smtClean="0"/>
              <a:t>Laynie</a:t>
            </a:r>
            <a:r>
              <a:rPr lang="en-US" dirty="0" smtClean="0"/>
              <a:t> Comstock the winner with her recipe of “Cauliflower Fried Rice with a Sidekick of Sausage”</a:t>
            </a:r>
          </a:p>
          <a:p>
            <a:pPr algn="ctr"/>
            <a:r>
              <a:rPr lang="en-US" dirty="0" err="1" smtClean="0"/>
              <a:t>Laynie</a:t>
            </a:r>
            <a:r>
              <a:rPr lang="en-US" dirty="0" smtClean="0"/>
              <a:t> also won 3</a:t>
            </a:r>
            <a:r>
              <a:rPr lang="en-US" baseline="30000" dirty="0" smtClean="0"/>
              <a:t>rd</a:t>
            </a:r>
            <a:r>
              <a:rPr lang="en-US" dirty="0" smtClean="0"/>
              <a:t> place for a “Hit me with your best shot” contest for best photo of all the schools across the country who participated in Future Chef and received a $25 gift card!</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593" t="240"/>
          <a:stretch/>
        </p:blipFill>
        <p:spPr>
          <a:xfrm>
            <a:off x="3196785" y="1904176"/>
            <a:ext cx="2270954" cy="267787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277" t="24303" r="6344" b="25012"/>
          <a:stretch/>
        </p:blipFill>
        <p:spPr>
          <a:xfrm>
            <a:off x="382555" y="261257"/>
            <a:ext cx="2530220" cy="283650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820" t="16190" r="17186" b="25306"/>
          <a:stretch/>
        </p:blipFill>
        <p:spPr>
          <a:xfrm>
            <a:off x="382555" y="3397266"/>
            <a:ext cx="2530220" cy="320942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269" t="17687" r="11140" b="25170"/>
          <a:stretch/>
        </p:blipFill>
        <p:spPr>
          <a:xfrm>
            <a:off x="5731207" y="249907"/>
            <a:ext cx="2427459" cy="2847857"/>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721" t="15102" r="15250" b="21360"/>
          <a:stretch/>
        </p:blipFill>
        <p:spPr>
          <a:xfrm>
            <a:off x="5793806" y="3397266"/>
            <a:ext cx="2302263" cy="3209424"/>
          </a:xfrm>
          <a:prstGeom prst="rect">
            <a:avLst/>
          </a:prstGeom>
        </p:spPr>
      </p:pic>
      <p:sp>
        <p:nvSpPr>
          <p:cNvPr id="12" name="TextBox 11"/>
          <p:cNvSpPr txBox="1"/>
          <p:nvPr/>
        </p:nvSpPr>
        <p:spPr>
          <a:xfrm>
            <a:off x="3238842" y="5872312"/>
            <a:ext cx="2678574" cy="738664"/>
          </a:xfrm>
          <a:prstGeom prst="rect">
            <a:avLst/>
          </a:prstGeom>
          <a:noFill/>
        </p:spPr>
        <p:txBody>
          <a:bodyPr wrap="square" rtlCol="0">
            <a:spAutoFit/>
          </a:bodyPr>
          <a:lstStyle/>
          <a:p>
            <a:r>
              <a:rPr lang="en-US" sz="1400" dirty="0" smtClean="0"/>
              <a:t>3</a:t>
            </a:r>
            <a:r>
              <a:rPr lang="en-US" sz="1400" baseline="30000" dirty="0" smtClean="0"/>
              <a:t>rd</a:t>
            </a:r>
            <a:r>
              <a:rPr lang="en-US" sz="1400" dirty="0" smtClean="0"/>
              <a:t> grader Valentina Wood with “Asian Slaw with Ginger Peanut Dressing”</a:t>
            </a:r>
            <a:endParaRPr lang="en-US" sz="1400" dirty="0"/>
          </a:p>
        </p:txBody>
      </p:sp>
      <p:sp>
        <p:nvSpPr>
          <p:cNvPr id="13" name="TextBox 12"/>
          <p:cNvSpPr txBox="1"/>
          <p:nvPr/>
        </p:nvSpPr>
        <p:spPr>
          <a:xfrm>
            <a:off x="2870718" y="4553010"/>
            <a:ext cx="2405674" cy="1169551"/>
          </a:xfrm>
          <a:prstGeom prst="rect">
            <a:avLst/>
          </a:prstGeom>
          <a:noFill/>
        </p:spPr>
        <p:txBody>
          <a:bodyPr wrap="square" rtlCol="0">
            <a:spAutoFit/>
          </a:bodyPr>
          <a:lstStyle/>
          <a:p>
            <a:r>
              <a:rPr lang="en-US" sz="1400" dirty="0" smtClean="0"/>
              <a:t>4</a:t>
            </a:r>
            <a:r>
              <a:rPr lang="en-US" sz="1400" baseline="30000" dirty="0" smtClean="0"/>
              <a:t>th</a:t>
            </a:r>
            <a:r>
              <a:rPr lang="en-US" sz="1400" dirty="0"/>
              <a:t> </a:t>
            </a:r>
            <a:r>
              <a:rPr lang="en-US" sz="1400" dirty="0" smtClean="0"/>
              <a:t>grader (and winner) </a:t>
            </a:r>
            <a:r>
              <a:rPr lang="en-US" sz="1400" dirty="0" err="1" smtClean="0"/>
              <a:t>Laynie</a:t>
            </a:r>
            <a:r>
              <a:rPr lang="en-US" sz="1400" dirty="0" smtClean="0"/>
              <a:t> Comstock with “Cauliflower Fried Rice with a Sidekick of Sausage”</a:t>
            </a:r>
            <a:endParaRPr lang="en-US" sz="1400" dirty="0"/>
          </a:p>
        </p:txBody>
      </p:sp>
      <p:sp>
        <p:nvSpPr>
          <p:cNvPr id="14" name="TextBox 13"/>
          <p:cNvSpPr txBox="1"/>
          <p:nvPr/>
        </p:nvSpPr>
        <p:spPr>
          <a:xfrm>
            <a:off x="3730036" y="1288019"/>
            <a:ext cx="2243364" cy="523220"/>
          </a:xfrm>
          <a:prstGeom prst="rect">
            <a:avLst/>
          </a:prstGeom>
          <a:noFill/>
        </p:spPr>
        <p:txBody>
          <a:bodyPr wrap="square" rtlCol="0">
            <a:spAutoFit/>
          </a:bodyPr>
          <a:lstStyle/>
          <a:p>
            <a:r>
              <a:rPr lang="en-US" sz="1400" dirty="0" smtClean="0"/>
              <a:t>4</a:t>
            </a:r>
            <a:r>
              <a:rPr lang="en-US" sz="1400" baseline="30000" dirty="0" smtClean="0"/>
              <a:t>th</a:t>
            </a:r>
            <a:r>
              <a:rPr lang="en-US" sz="1400" dirty="0" smtClean="0"/>
              <a:t> grader </a:t>
            </a:r>
            <a:r>
              <a:rPr lang="en-US" sz="1400" dirty="0" err="1" smtClean="0"/>
              <a:t>Treb</a:t>
            </a:r>
            <a:r>
              <a:rPr lang="en-US" sz="1400" dirty="0" smtClean="0"/>
              <a:t> Lawley with “Cucumber Sushi”</a:t>
            </a:r>
            <a:endParaRPr lang="en-US" sz="1400" dirty="0"/>
          </a:p>
        </p:txBody>
      </p:sp>
      <p:sp>
        <p:nvSpPr>
          <p:cNvPr id="15" name="TextBox 14"/>
          <p:cNvSpPr txBox="1"/>
          <p:nvPr/>
        </p:nvSpPr>
        <p:spPr>
          <a:xfrm>
            <a:off x="2912775" y="249907"/>
            <a:ext cx="2713584" cy="738664"/>
          </a:xfrm>
          <a:prstGeom prst="rect">
            <a:avLst/>
          </a:prstGeom>
          <a:noFill/>
        </p:spPr>
        <p:txBody>
          <a:bodyPr wrap="square" rtlCol="0">
            <a:spAutoFit/>
          </a:bodyPr>
          <a:lstStyle/>
          <a:p>
            <a:r>
              <a:rPr lang="en-US" sz="1400" dirty="0" smtClean="0"/>
              <a:t>3</a:t>
            </a:r>
            <a:r>
              <a:rPr lang="en-US" sz="1400" baseline="30000" dirty="0" smtClean="0"/>
              <a:t>rd</a:t>
            </a:r>
            <a:r>
              <a:rPr lang="en-US" sz="1400" dirty="0" smtClean="0"/>
              <a:t> grader Joshua A. </a:t>
            </a:r>
            <a:r>
              <a:rPr lang="en-US" sz="1400" dirty="0" err="1" smtClean="0"/>
              <a:t>Castellonos-Giron</a:t>
            </a:r>
            <a:r>
              <a:rPr lang="en-US" sz="1400" dirty="0" smtClean="0"/>
              <a:t> with “Joshua’s Element </a:t>
            </a:r>
            <a:r>
              <a:rPr lang="en-US" sz="1400" dirty="0" err="1" smtClean="0"/>
              <a:t>Sason</a:t>
            </a:r>
            <a:r>
              <a:rPr lang="en-US" sz="1400" dirty="0" smtClean="0"/>
              <a:t>”</a:t>
            </a:r>
            <a:endParaRPr lang="en-US" sz="1400" dirty="0"/>
          </a:p>
        </p:txBody>
      </p:sp>
    </p:spTree>
    <p:extLst>
      <p:ext uri="{BB962C8B-B14F-4D97-AF65-F5344CB8AC3E}">
        <p14:creationId xmlns:p14="http://schemas.microsoft.com/office/powerpoint/2010/main" val="2569384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FINe</a:t>
            </a:r>
            <a:r>
              <a:rPr lang="en-US" dirty="0" smtClean="0"/>
              <a:t> dining at </a:t>
            </a:r>
            <a:r>
              <a:rPr lang="en-US" dirty="0" err="1" smtClean="0"/>
              <a:t>wis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765" y="1007217"/>
            <a:ext cx="3732518" cy="2099541"/>
          </a:xfrm>
        </p:spPr>
      </p:pic>
      <p:sp>
        <p:nvSpPr>
          <p:cNvPr id="4" name="Text Placeholder 3"/>
          <p:cNvSpPr>
            <a:spLocks noGrp="1"/>
          </p:cNvSpPr>
          <p:nvPr>
            <p:ph type="body" sz="half" idx="2"/>
          </p:nvPr>
        </p:nvSpPr>
        <p:spPr>
          <a:xfrm>
            <a:off x="8549640" y="2423159"/>
            <a:ext cx="3200400" cy="3639889"/>
          </a:xfrm>
        </p:spPr>
        <p:txBody>
          <a:bodyPr>
            <a:normAutofit lnSpcReduction="10000"/>
          </a:bodyPr>
          <a:lstStyle/>
          <a:p>
            <a:r>
              <a:rPr lang="en-US" dirty="0" smtClean="0"/>
              <a:t>This year Adrianne </a:t>
            </a:r>
            <a:r>
              <a:rPr lang="en-US" dirty="0" err="1" smtClean="0"/>
              <a:t>Blankevoort’s</a:t>
            </a:r>
            <a:r>
              <a:rPr lang="en-US" dirty="0" smtClean="0"/>
              <a:t> 3</a:t>
            </a:r>
            <a:r>
              <a:rPr lang="en-US" baseline="30000" dirty="0" smtClean="0"/>
              <a:t>rd</a:t>
            </a:r>
            <a:r>
              <a:rPr lang="en-US" dirty="0" smtClean="0"/>
              <a:t> grade class was selected to participate in the years Fine Dining experience.</a:t>
            </a:r>
          </a:p>
          <a:p>
            <a:r>
              <a:rPr lang="en-US" dirty="0" smtClean="0"/>
              <a:t>Our Sodexo regional Chef, Chef Dave came down to create an exquisite meal consisting of creamy parmesan rice soup for the appetizer, chicken saltimbocca with pesto alfredo and broccoli for the main entrée and for dessert everyone had chocolate raspberry mousse.</a:t>
            </a:r>
          </a:p>
          <a:p>
            <a:r>
              <a:rPr lang="en-US" dirty="0" smtClean="0"/>
              <a:t>The students (and adults) enjoyed their fine dining meal and a chance to use their manners as well.</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00" y="3617785"/>
            <a:ext cx="4479325" cy="25196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448" y="413951"/>
            <a:ext cx="2709027" cy="4816048"/>
          </a:xfrm>
          <a:prstGeom prst="rect">
            <a:avLst/>
          </a:prstGeom>
        </p:spPr>
      </p:pic>
      <p:pic>
        <p:nvPicPr>
          <p:cNvPr id="4098" name="Picture 2" descr="waite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9" y="0"/>
            <a:ext cx="846138" cy="14001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2" descr="waite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801" y="5362960"/>
            <a:ext cx="841820" cy="13938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27003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Chef in the classroom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66916"/>
            <a:ext cx="6711950" cy="3857442"/>
          </a:xfrm>
        </p:spPr>
      </p:pic>
      <p:sp>
        <p:nvSpPr>
          <p:cNvPr id="4" name="Text Placeholder 3"/>
          <p:cNvSpPr>
            <a:spLocks noGrp="1"/>
          </p:cNvSpPr>
          <p:nvPr>
            <p:ph type="body" sz="half" idx="2"/>
          </p:nvPr>
        </p:nvSpPr>
        <p:spPr>
          <a:xfrm>
            <a:off x="8549640" y="2423159"/>
            <a:ext cx="3200400" cy="3986971"/>
          </a:xfrm>
        </p:spPr>
        <p:txBody>
          <a:bodyPr/>
          <a:lstStyle/>
          <a:p>
            <a:r>
              <a:rPr lang="en-US" dirty="0" smtClean="0"/>
              <a:t>This year we started a new program called Chef in the Classroom. For this experience we took a book that was centered around food, went to a classroom and read the book, then did a food activity.</a:t>
            </a:r>
            <a:br>
              <a:rPr lang="en-US" dirty="0" smtClean="0"/>
            </a:br>
            <a:r>
              <a:rPr lang="en-US" dirty="0" smtClean="0"/>
              <a:t/>
            </a:r>
            <a:br>
              <a:rPr lang="en-US" dirty="0" smtClean="0"/>
            </a:br>
            <a:r>
              <a:rPr lang="en-US" dirty="0" smtClean="0"/>
              <a:t>For this year we chose the book “Dragons Love Tacos” and after the reading we invited the students to come up and create their own salsa for an afternoon snack!</a:t>
            </a:r>
          </a:p>
          <a:p>
            <a:r>
              <a:rPr lang="en-US" dirty="0" smtClean="0"/>
              <a:t>The students really enjoyed this experience and even tried some new food items as well!</a:t>
            </a:r>
            <a:endParaRPr lang="en-US" dirty="0"/>
          </a:p>
        </p:txBody>
      </p:sp>
      <p:pic>
        <p:nvPicPr>
          <p:cNvPr id="5124" name="Picture 4" descr="Dragons Love Tacos by [Rubin, A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778" y="149290"/>
            <a:ext cx="1250139" cy="125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816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342048"/>
            <a:ext cx="3200400" cy="1737360"/>
          </a:xfrm>
        </p:spPr>
        <p:txBody>
          <a:bodyPr/>
          <a:lstStyle/>
          <a:p>
            <a:r>
              <a:rPr lang="en-US" dirty="0" smtClean="0"/>
              <a:t>Lucky tray day!</a:t>
            </a:r>
            <a:endParaRPr lang="en-US" dirty="0"/>
          </a:p>
        </p:txBody>
      </p:sp>
      <p:sp>
        <p:nvSpPr>
          <p:cNvPr id="4" name="Text Placeholder 3"/>
          <p:cNvSpPr>
            <a:spLocks noGrp="1"/>
          </p:cNvSpPr>
          <p:nvPr>
            <p:ph type="body" sz="half" idx="2"/>
          </p:nvPr>
        </p:nvSpPr>
        <p:spPr/>
        <p:txBody>
          <a:bodyPr/>
          <a:lstStyle/>
          <a:p>
            <a:r>
              <a:rPr lang="en-US" dirty="0" smtClean="0"/>
              <a:t>As per the requests of some of our kitchen staff, we did Lucky Tray Day this spring at all elementary schools! All students had to do was come through the lunch line and if there was a sticker on their tray they won an emoji bag with the prizes pictured on the side.</a:t>
            </a:r>
          </a:p>
          <a:p>
            <a:r>
              <a:rPr lang="en-US" dirty="0"/>
              <a:t/>
            </a:r>
            <a:br>
              <a:rPr lang="en-US" dirty="0"/>
            </a:br>
            <a:r>
              <a:rPr lang="en-US" dirty="0" smtClean="0"/>
              <a:t>The students were very surprised to win and enjoyed all of their gifts!</a:t>
            </a:r>
            <a:endParaRPr lang="en-US" dirty="0"/>
          </a:p>
        </p:txBody>
      </p:sp>
      <p:pic>
        <p:nvPicPr>
          <p:cNvPr id="6146" name="Picture 2" descr="5&amp;quot; x 5&amp;quot; Kids Foam Tic Tac Toe, Party Favor, 24 Pack By 4Eâs Novelty,"/>
          <p:cNvPicPr>
            <a:picLocks noChangeAspect="1" noChangeArrowheads="1"/>
          </p:cNvPicPr>
          <p:nvPr/>
        </p:nvPicPr>
        <p:blipFill rotWithShape="1">
          <a:blip r:embed="rId2">
            <a:extLst>
              <a:ext uri="{28A0092B-C50C-407E-A947-70E740481C1C}">
                <a14:useLocalDpi xmlns:a14="http://schemas.microsoft.com/office/drawing/2010/main" val="0"/>
              </a:ext>
            </a:extLst>
          </a:blip>
          <a:srcRect t="16261" r="18"/>
          <a:stretch/>
        </p:blipFill>
        <p:spPr bwMode="auto">
          <a:xfrm>
            <a:off x="763554" y="4414313"/>
            <a:ext cx="2054290" cy="19375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mages-na.ssl-images-amazon.com/images/I/91aNE3nRsdL._SL1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820" y="326186"/>
            <a:ext cx="2743767" cy="245658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images-na.ssl-images-amazon.com/images/I/71Hkhe-0MOL._SL1500_.jpg"/>
          <p:cNvPicPr>
            <a:picLocks noChangeAspect="1" noChangeArrowheads="1"/>
          </p:cNvPicPr>
          <p:nvPr/>
        </p:nvPicPr>
        <p:blipFill rotWithShape="1">
          <a:blip r:embed="rId4">
            <a:extLst>
              <a:ext uri="{28A0092B-C50C-407E-A947-70E740481C1C}">
                <a14:useLocalDpi xmlns:a14="http://schemas.microsoft.com/office/drawing/2010/main" val="0"/>
              </a:ext>
            </a:extLst>
          </a:blip>
          <a:srcRect t="7355" r="1208"/>
          <a:stretch/>
        </p:blipFill>
        <p:spPr bwMode="auto">
          <a:xfrm>
            <a:off x="41730" y="158620"/>
            <a:ext cx="2922037" cy="329090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1 Dozen Emoticon Folding Fans - Emoji Party Supplies - Party Favors - Fans - Goody Bag Fill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184" y="3676261"/>
            <a:ext cx="2794685" cy="267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63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342</TotalTime>
  <Words>744</Words>
  <Application>Microsoft Office PowerPoint</Application>
  <PresentationFormat>Widescreen</PresentationFormat>
  <Paragraphs>51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Rockwell</vt:lpstr>
      <vt:lpstr>Rockwell Condensed</vt:lpstr>
      <vt:lpstr>Wingdings</vt:lpstr>
      <vt:lpstr>Wood Type</vt:lpstr>
      <vt:lpstr>NUTRITION SERVICE HIGHLIGHTS sy 17-18</vt:lpstr>
      <vt:lpstr>A-Z SALAD BAR</vt:lpstr>
      <vt:lpstr>Captured wms</vt:lpstr>
      <vt:lpstr>Book give away day!</vt:lpstr>
      <vt:lpstr>FREE BREAKFAST WEEK!</vt:lpstr>
      <vt:lpstr>Future chef</vt:lpstr>
      <vt:lpstr>FINe dining at wis</vt:lpstr>
      <vt:lpstr>Chef in the classroom</vt:lpstr>
      <vt:lpstr>Lucky tray day!</vt:lpstr>
      <vt:lpstr>Plans for next year…</vt:lpstr>
    </vt:vector>
  </TitlesOfParts>
  <Company>Woodland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SERVICE HIGHLIGHTS sy 17-18</dc:title>
  <dc:creator>Perry, Laura</dc:creator>
  <cp:lastModifiedBy>Perry, Laura</cp:lastModifiedBy>
  <cp:revision>17</cp:revision>
  <dcterms:created xsi:type="dcterms:W3CDTF">2018-06-20T15:10:47Z</dcterms:created>
  <dcterms:modified xsi:type="dcterms:W3CDTF">2018-06-20T20:52:55Z</dcterms:modified>
</cp:coreProperties>
</file>