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3" r:id="rId5"/>
    <p:sldId id="264" r:id="rId6"/>
    <p:sldId id="260" r:id="rId7"/>
    <p:sldId id="261" r:id="rId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9" autoAdjust="0"/>
    <p:restoredTop sz="94660"/>
  </p:normalViewPr>
  <p:slideViewPr>
    <p:cSldViewPr snapToGrid="0">
      <p:cViewPr varScale="1">
        <p:scale>
          <a:sx n="74" d="100"/>
          <a:sy n="74" d="100"/>
        </p:scale>
        <p:origin x="3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5/23/2018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4866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Report</a:t>
            </a:r>
          </a:p>
          <a:p>
            <a:r>
              <a:rPr lang="en-US" sz="3600" dirty="0" smtClean="0">
                <a:solidFill>
                  <a:schemeClr val="accent6">
                    <a:lumMod val="75000"/>
                  </a:schemeClr>
                </a:solidFill>
              </a:rPr>
              <a:t>April 2018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5"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2095" y="2131892"/>
            <a:ext cx="10770832"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5"/>
          <p:cNvSpPr>
            <a:spLocks noGrp="1"/>
          </p:cNvSpPr>
          <p:nvPr>
            <p:ph type="title"/>
          </p:nvPr>
        </p:nvSpPr>
        <p:spPr>
          <a:xfrm>
            <a:off x="381729" y="560764"/>
            <a:ext cx="10641198" cy="7049732"/>
          </a:xfrm>
        </p:spPr>
        <p:txBody>
          <a:bodyPr>
            <a:noAutofit/>
          </a:bodyPr>
          <a:lstStyle/>
          <a:p>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dirty="0" smtClean="0">
                <a:latin typeface="Calibri" panose="020F0502020204030204" pitchFamily="34" charset="0"/>
                <a:ea typeface="Calibri" panose="020F0502020204030204" pitchFamily="34" charset="0"/>
                <a:cs typeface="Times New Roman" panose="02020603050405020304" pitchFamily="18" charset="0"/>
              </a:rPr>
              <a:t/>
            </a:r>
            <a:br>
              <a:rPr lang="en-US" sz="1800" dirty="0" smtClean="0">
                <a:latin typeface="Calibri" panose="020F0502020204030204" pitchFamily="34" charset="0"/>
                <a:ea typeface="Calibri" panose="020F0502020204030204" pitchFamily="34" charset="0"/>
                <a:cs typeface="Times New Roman" panose="02020603050405020304" pitchFamily="18" charset="0"/>
              </a:rPr>
            </a:br>
            <a:r>
              <a:rPr lang="en-US" sz="1800" i="1" dirty="0" smtClean="0">
                <a:latin typeface="Calibri" panose="020F0502020204030204" pitchFamily="34" charset="0"/>
                <a:ea typeface="Calibri" panose="020F0502020204030204" pitchFamily="34" charset="0"/>
                <a:cs typeface="Times New Roman" panose="02020603050405020304" pitchFamily="18" charset="0"/>
              </a:rPr>
              <a:t>	</a:t>
            </a:r>
            <a:endParaRPr lang="en-US" sz="1800" dirty="0"/>
          </a:p>
        </p:txBody>
      </p:sp>
      <p:sp>
        <p:nvSpPr>
          <p:cNvPr id="3" name="Rectangle 2"/>
          <p:cNvSpPr>
            <a:spLocks noChangeArrowheads="1"/>
          </p:cNvSpPr>
          <p:nvPr/>
        </p:nvSpPr>
        <p:spPr bwMode="auto">
          <a:xfrm>
            <a:off x="252095" y="1230152"/>
            <a:ext cx="1077083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u="sng" dirty="0" smtClean="0">
                <a:latin typeface="Calibri" panose="020F0502020204030204" pitchFamily="34" charset="0"/>
                <a:ea typeface="Calibri" panose="020F0502020204030204" pitchFamily="34" charset="0"/>
                <a:cs typeface="Times New Roman" panose="02020603050405020304" pitchFamily="18" charset="0"/>
              </a:rPr>
              <a:t>Posting Drills on Social Media</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started notification to parents on social media to make them aware when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the District is performing school drills. This allows parents to discuss the drill with their children to see how they felt about the experience. We are also adding more information on school safety programs, so the parents have a better understanding of the District procedures and what they mean.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sng"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Kalama Reunification Drill</a:t>
            </a:r>
            <a:r>
              <a:rPr kumimoji="0" lang="en-US" altLang="en-US"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We completed the reunification drill, partnered with the Kalama School District,</a:t>
            </a:r>
            <a:r>
              <a:rPr kumimoji="0" lang="en-US" altLang="en-US"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on May 3</a:t>
            </a:r>
            <a:r>
              <a:rPr kumimoji="0" lang="en-US" altLang="en-US" b="0" i="0" u="none" strike="noStrike" cap="none" normalizeH="0" baseline="30000" dirty="0" smtClean="0">
                <a:ln>
                  <a:noFill/>
                </a:ln>
                <a:solidFill>
                  <a:schemeClr val="tx1"/>
                </a:solidFill>
                <a:effectLst/>
                <a:latin typeface="Calibri" panose="020F0502020204030204" pitchFamily="34" charset="0"/>
                <a:cs typeface="Times New Roman" panose="02020603050405020304" pitchFamily="18" charset="0"/>
              </a:rPr>
              <a:t>rd.</a:t>
            </a:r>
            <a:r>
              <a:rPr kumimoji="0" lang="en-US" altLang="en-US"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rPr>
              <a:t>  The drill included an</a:t>
            </a:r>
            <a:r>
              <a:rPr kumimoji="0" lang="en-US" altLang="en-US"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evacuation of the entire school to the football stadium. All students were returned to class except for the 7</a:t>
            </a:r>
            <a:r>
              <a:rPr kumimoji="0" lang="en-US" altLang="en-US" b="0" i="0" u="none" strike="noStrike" cap="none" normalizeH="0" baseline="30000" dirty="0" smtClean="0">
                <a:ln>
                  <a:noFill/>
                </a:ln>
                <a:solidFill>
                  <a:schemeClr val="tx1"/>
                </a:solidFill>
                <a:effectLst/>
                <a:latin typeface="Calibri" panose="020F0502020204030204" pitchFamily="34" charset="0"/>
                <a:cs typeface="Times New Roman" panose="02020603050405020304" pitchFamily="18" charset="0"/>
              </a:rPr>
              <a:t>th</a:t>
            </a:r>
            <a:r>
              <a:rPr kumimoji="0" lang="en-US" altLang="en-US"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and 8</a:t>
            </a:r>
            <a:r>
              <a:rPr kumimoji="0" lang="en-US" altLang="en-US" b="0" i="0" u="none" strike="noStrike" cap="none" normalizeH="0" baseline="30000" dirty="0" smtClean="0">
                <a:ln>
                  <a:noFill/>
                </a:ln>
                <a:solidFill>
                  <a:schemeClr val="tx1"/>
                </a:solidFill>
                <a:effectLst/>
                <a:latin typeface="Calibri" panose="020F0502020204030204" pitchFamily="34" charset="0"/>
                <a:cs typeface="Times New Roman" panose="02020603050405020304" pitchFamily="18" charset="0"/>
              </a:rPr>
              <a:t>th</a:t>
            </a:r>
            <a:r>
              <a:rPr kumimoji="0" lang="en-US" altLang="en-US" b="0" i="0" u="none" strike="noStrike" cap="none" normalizeH="0" dirty="0" smtClean="0">
                <a:ln>
                  <a:noFill/>
                </a:ln>
                <a:solidFill>
                  <a:schemeClr val="tx1"/>
                </a:solidFill>
                <a:effectLst/>
                <a:latin typeface="Calibri" panose="020F0502020204030204" pitchFamily="34" charset="0"/>
                <a:cs typeface="Times New Roman" panose="02020603050405020304" pitchFamily="18" charset="0"/>
              </a:rPr>
              <a:t> graders, who were part of the exercise. The students being reunified were brought to an off-site location, and the exercise was conducted there. Approximately 25 parents were part of the exercise and had varying prescribed roles. We learned a lot of valuable lessons, as some of the WSD staff were also present as observers. Our school will conduct the drill next school year. Angela has graciously volunteered the Middle School to be the test school, and Dan volunteered WHS as the reunification point.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u="sng" dirty="0" smtClean="0">
                <a:latin typeface="Calibri" panose="020F0502020204030204" pitchFamily="34" charset="0"/>
                <a:cs typeface="Times New Roman" panose="02020603050405020304" pitchFamily="18" charset="0"/>
              </a:rPr>
              <a:t>Continued Security Improvements</a:t>
            </a:r>
            <a:r>
              <a:rPr lang="en-US" altLang="en-US" dirty="0" smtClean="0">
                <a:latin typeface="Calibri" panose="020F0502020204030204" pitchFamily="34" charset="0"/>
                <a:cs typeface="Times New Roman" panose="02020603050405020304" pitchFamily="18" charset="0"/>
              </a:rPr>
              <a:t> We added panic alarms to the TEAM portable and are going to extend that same service into the Business Services portable in May. The team portable is also getting an additional entry control system and camera, so the identification of persons entering can be verified.</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180305"/>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2" name="Rectangle 1"/>
          <p:cNvSpPr/>
          <p:nvPr/>
        </p:nvSpPr>
        <p:spPr>
          <a:xfrm>
            <a:off x="626772" y="3122403"/>
            <a:ext cx="11196034" cy="2072875"/>
          </a:xfrm>
          <a:prstGeom prst="rect">
            <a:avLst/>
          </a:prstGeom>
        </p:spPr>
        <p:txBody>
          <a:bodyPr wrap="square">
            <a:spAutoFit/>
          </a:bodyPr>
          <a:lstStyle/>
          <a:p>
            <a:endParaRPr lang="en-US" dirty="0"/>
          </a:p>
          <a:p>
            <a:endParaRPr lang="en-US" dirty="0" smtClean="0"/>
          </a:p>
          <a:p>
            <a:endParaRPr lang="en-US" dirty="0" smtClean="0"/>
          </a:p>
          <a:p>
            <a:endParaRPr lang="en-US" dirty="0" smtClean="0"/>
          </a:p>
          <a:p>
            <a:endParaRPr lang="en-US" dirty="0" smtClean="0"/>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1"/>
          </p:nvPr>
        </p:nvSpPr>
        <p:spPr>
          <a:xfrm>
            <a:off x="308716" y="918865"/>
            <a:ext cx="10964874" cy="5939135"/>
          </a:xfrm>
        </p:spPr>
        <p:txBody>
          <a:bodyPr>
            <a:normAutofit/>
          </a:bodyPr>
          <a:lstStyle/>
          <a:p>
            <a:pPr marL="0" lvl="0" indent="0" eaLnBrk="0" fontAlgn="base" hangingPunct="0">
              <a:lnSpc>
                <a:spcPct val="100000"/>
              </a:lnSpc>
              <a:spcBef>
                <a:spcPct val="0"/>
              </a:spcBef>
              <a:spcAft>
                <a:spcPct val="0"/>
              </a:spcAft>
              <a:buNone/>
            </a:pPr>
            <a:endParaRPr lang="en-US" altLang="en-US" sz="1800" dirty="0">
              <a:latin typeface="Calibri" panose="020F0502020204030204" pitchFamily="34" charset="0"/>
              <a:cs typeface="Times New Roman" panose="02020603050405020304" pitchFamily="18" charset="0"/>
            </a:endParaRPr>
          </a:p>
          <a:p>
            <a:pPr marL="0" lvl="0" indent="0" eaLnBrk="0" fontAlgn="base" hangingPunct="0">
              <a:lnSpc>
                <a:spcPct val="100000"/>
              </a:lnSpc>
              <a:spcBef>
                <a:spcPct val="0"/>
              </a:spcBef>
              <a:spcAft>
                <a:spcPct val="0"/>
              </a:spcAft>
              <a:buNone/>
            </a:pPr>
            <a:endParaRPr lang="en-US" altLang="en-US" sz="3200" dirty="0">
              <a:latin typeface="Arial" panose="020B0604020202020204" pitchFamily="34" charset="0"/>
            </a:endParaRPr>
          </a:p>
          <a:p>
            <a:pPr marL="0" indent="0">
              <a:buNone/>
            </a:pPr>
            <a:endParaRPr lang="en-US" sz="1800" dirty="0" smtClean="0"/>
          </a:p>
          <a:p>
            <a:pPr marL="0" indent="0">
              <a:buNone/>
            </a:pPr>
            <a:endParaRPr lang="en-US" sz="1800" dirty="0"/>
          </a:p>
          <a:p>
            <a:endParaRPr lang="en-US" sz="1800" dirty="0"/>
          </a:p>
          <a:p>
            <a:endParaRPr lang="en-US" sz="1800" dirty="0"/>
          </a:p>
          <a:p>
            <a:endParaRPr lang="en-US" sz="1800" dirty="0"/>
          </a:p>
          <a:p>
            <a:endParaRPr lang="en-US" sz="1800" dirty="0"/>
          </a:p>
        </p:txBody>
      </p:sp>
      <p:sp>
        <p:nvSpPr>
          <p:cNvPr id="3" name="Rectangle 2"/>
          <p:cNvSpPr/>
          <p:nvPr/>
        </p:nvSpPr>
        <p:spPr>
          <a:xfrm>
            <a:off x="728870" y="1349275"/>
            <a:ext cx="10257182" cy="3139321"/>
          </a:xfrm>
          <a:prstGeom prst="rect">
            <a:avLst/>
          </a:prstGeom>
        </p:spPr>
        <p:txBody>
          <a:bodyPr wrap="square">
            <a:spAutoFit/>
          </a:bodyPr>
          <a:lstStyle/>
          <a:p>
            <a:pPr eaLnBrk="0" fontAlgn="base" hangingPunct="0">
              <a:spcBef>
                <a:spcPct val="0"/>
              </a:spcBef>
              <a:spcAft>
                <a:spcPct val="0"/>
              </a:spcAft>
            </a:pPr>
            <a:r>
              <a:rPr lang="en-US" altLang="en-US" u="sng" dirty="0">
                <a:latin typeface="Calibri" panose="020F0502020204030204" pitchFamily="34" charset="0"/>
                <a:ea typeface="Calibri" panose="020F0502020204030204" pitchFamily="34" charset="0"/>
                <a:cs typeface="Times New Roman" panose="02020603050405020304" pitchFamily="18" charset="0"/>
              </a:rPr>
              <a:t>Solar System, Inching </a:t>
            </a:r>
            <a:r>
              <a:rPr lang="en-US" altLang="en-US" u="sng" dirty="0" smtClean="0">
                <a:latin typeface="Calibri" panose="020F0502020204030204" pitchFamily="34" charset="0"/>
                <a:ea typeface="Calibri" panose="020F0502020204030204" pitchFamily="34" charset="0"/>
                <a:cs typeface="Times New Roman" panose="02020603050405020304" pitchFamily="18" charset="0"/>
              </a:rPr>
              <a:t>Forward…..still</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We finally have our panels coming, and they should arrive the week of 5/28. My initial plan to have the first array up and running by April was obviously much too aggressive. Understanding the summer work schedule and difficulty in getting the panels here, I have now targeted the end of summer for the first array.</a:t>
            </a:r>
          </a:p>
          <a:p>
            <a:pPr eaLnBrk="0" fontAlgn="base" hangingPunct="0">
              <a:spcBef>
                <a:spcPct val="0"/>
              </a:spcBef>
              <a:spcAft>
                <a:spcPct val="0"/>
              </a:spcAf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US" altLang="en-US" u="sng" dirty="0" smtClean="0">
                <a:latin typeface="Calibri" panose="020F0502020204030204" pitchFamily="34" charset="0"/>
                <a:ea typeface="Calibri" panose="020F0502020204030204" pitchFamily="34" charset="0"/>
                <a:cs typeface="Times New Roman" panose="02020603050405020304" pitchFamily="18" charset="0"/>
              </a:rPr>
              <a:t>New Portable WIS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We are moving along well with the next portable install. Contractors are being aligned to meet the schedule. Modern building slipped a wrench into the work by delaying the delivery date by 3 weeks, due to manufacturing delays. We should still meet the promised delivery to the school by the week of August 6</a:t>
            </a:r>
            <a:r>
              <a:rPr lang="en-US" altLang="en-US"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 This will require a good alignment of contractors to ensure the teachers have time to set up their spaces.</a:t>
            </a:r>
            <a:endParaRPr lang="en-US" altLang="en-US" dirty="0">
              <a:latin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64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a:t>
            </a:r>
            <a:r>
              <a:rPr lang="en-US" sz="2400" i="1" dirty="0" smtClean="0"/>
              <a:t>POWER COST AND WORK ORDER STATUS</a:t>
            </a:r>
            <a:endParaRPr lang="en-US" sz="2400" i="1" dirty="0"/>
          </a:p>
        </p:txBody>
      </p:sp>
      <p:pic>
        <p:nvPicPr>
          <p:cNvPr id="3" name="Picture 2"/>
          <p:cNvPicPr>
            <a:picLocks noChangeAspect="1"/>
          </p:cNvPicPr>
          <p:nvPr/>
        </p:nvPicPr>
        <p:blipFill>
          <a:blip r:embed="rId2"/>
          <a:stretch>
            <a:fillRect/>
          </a:stretch>
        </p:blipFill>
        <p:spPr>
          <a:xfrm>
            <a:off x="6137329" y="1291355"/>
            <a:ext cx="5839468" cy="4055527"/>
          </a:xfrm>
          <a:prstGeom prst="rect">
            <a:avLst/>
          </a:prstGeom>
        </p:spPr>
      </p:pic>
      <p:pic>
        <p:nvPicPr>
          <p:cNvPr id="6" name="Picture 5"/>
          <p:cNvPicPr>
            <a:picLocks noChangeAspect="1"/>
          </p:cNvPicPr>
          <p:nvPr/>
        </p:nvPicPr>
        <p:blipFill>
          <a:blip r:embed="rId3"/>
          <a:stretch>
            <a:fillRect/>
          </a:stretch>
        </p:blipFill>
        <p:spPr>
          <a:xfrm>
            <a:off x="387441" y="1289204"/>
            <a:ext cx="5588136" cy="4057678"/>
          </a:xfrm>
          <a:prstGeom prst="rect">
            <a:avLst/>
          </a:prstGeom>
        </p:spPr>
      </p:pic>
      <p:sp>
        <p:nvSpPr>
          <p:cNvPr id="8" name="TextBox 7"/>
          <p:cNvSpPr txBox="1"/>
          <p:nvPr/>
        </p:nvSpPr>
        <p:spPr>
          <a:xfrm>
            <a:off x="1674255" y="5602310"/>
            <a:ext cx="3387142" cy="923330"/>
          </a:xfrm>
          <a:prstGeom prst="rect">
            <a:avLst/>
          </a:prstGeom>
          <a:noFill/>
        </p:spPr>
        <p:txBody>
          <a:bodyPr wrap="square" rtlCol="0">
            <a:spAutoFit/>
          </a:bodyPr>
          <a:lstStyle/>
          <a:p>
            <a:r>
              <a:rPr lang="en-US" dirty="0" smtClean="0"/>
              <a:t>Excessive power consumption WIS due to HVAC processor failure</a:t>
            </a:r>
          </a:p>
          <a:p>
            <a:r>
              <a:rPr lang="en-US" dirty="0" smtClean="0"/>
              <a:t> </a:t>
            </a:r>
            <a:endParaRPr lang="en-US" dirty="0"/>
          </a:p>
        </p:txBody>
      </p:sp>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7" y="385761"/>
            <a:ext cx="10515600" cy="626548"/>
          </a:xfrm>
        </p:spPr>
        <p:txBody>
          <a:bodyPr>
            <a:normAutofit fontScale="90000"/>
          </a:bodyPr>
          <a:lstStyle/>
          <a:p>
            <a:r>
              <a:rPr lang="en-US" sz="2800" b="1" dirty="0" smtClean="0"/>
              <a:t>FACILITY CHARTS – </a:t>
            </a:r>
            <a:br>
              <a:rPr lang="en-US" sz="2800" b="1" dirty="0" smtClean="0"/>
            </a:br>
            <a:r>
              <a:rPr lang="en-US" sz="2800" b="1" dirty="0" smtClean="0"/>
              <a:t>WATER USAGE</a:t>
            </a:r>
            <a:br>
              <a:rPr lang="en-US" sz="2800" b="1" dirty="0" smtClean="0"/>
            </a:br>
            <a:r>
              <a:rPr lang="en-US" sz="2800" i="1" dirty="0" smtClean="0"/>
              <a:t>WHS, WIS, WMS, WPS</a:t>
            </a:r>
            <a:endParaRPr lang="en-US" sz="2800" i="1" dirty="0"/>
          </a:p>
        </p:txBody>
      </p:sp>
      <p:sp>
        <p:nvSpPr>
          <p:cNvPr id="3" name="TextBox 2"/>
          <p:cNvSpPr txBox="1"/>
          <p:nvPr/>
        </p:nvSpPr>
        <p:spPr>
          <a:xfrm>
            <a:off x="8370007" y="353466"/>
            <a:ext cx="3572516" cy="830997"/>
          </a:xfrm>
          <a:prstGeom prst="rect">
            <a:avLst/>
          </a:prstGeom>
          <a:noFill/>
        </p:spPr>
        <p:txBody>
          <a:bodyPr wrap="none" rtlCol="0">
            <a:spAutoFit/>
          </a:bodyPr>
          <a:lstStyle/>
          <a:p>
            <a:r>
              <a:rPr lang="en-US" sz="1600" dirty="0" smtClean="0"/>
              <a:t>Water charts are updated every two</a:t>
            </a:r>
          </a:p>
          <a:p>
            <a:r>
              <a:rPr lang="en-US" sz="1600" dirty="0" smtClean="0"/>
              <a:t>months. The next update to these charts</a:t>
            </a:r>
          </a:p>
          <a:p>
            <a:r>
              <a:rPr lang="en-US" sz="1600" dirty="0"/>
              <a:t>i</a:t>
            </a:r>
            <a:r>
              <a:rPr lang="en-US" sz="1600" dirty="0" smtClean="0"/>
              <a:t>s in July 2018</a:t>
            </a:r>
            <a:endParaRPr lang="en-US" sz="1600" dirty="0"/>
          </a:p>
        </p:txBody>
      </p:sp>
      <p:sp>
        <p:nvSpPr>
          <p:cNvPr id="13" name="TextBox 12"/>
          <p:cNvSpPr txBox="1"/>
          <p:nvPr/>
        </p:nvSpPr>
        <p:spPr>
          <a:xfrm flipH="1">
            <a:off x="3941358" y="3794758"/>
            <a:ext cx="3873435" cy="1569660"/>
          </a:xfrm>
          <a:prstGeom prst="rect">
            <a:avLst/>
          </a:prstGeom>
          <a:noFill/>
        </p:spPr>
        <p:txBody>
          <a:bodyPr wrap="square" rtlCol="0">
            <a:spAutoFit/>
          </a:bodyPr>
          <a:lstStyle/>
          <a:p>
            <a:pPr algn="just"/>
            <a:r>
              <a:rPr lang="en-US" sz="1600" dirty="0" smtClean="0"/>
              <a:t>The WMS chart includes 755 Park St. high and low flow, BO and TEAM High, PIT House, bus barn, athletic field and DO. All of these meters are totaled on the WMS graph; but, each data point is recorded separately, to aid in identifying leaks. </a:t>
            </a:r>
            <a:endParaRPr lang="en-US" sz="1600" dirty="0"/>
          </a:p>
        </p:txBody>
      </p:sp>
      <p:pic>
        <p:nvPicPr>
          <p:cNvPr id="5" name="Picture 4"/>
          <p:cNvPicPr>
            <a:picLocks noChangeAspect="1"/>
          </p:cNvPicPr>
          <p:nvPr/>
        </p:nvPicPr>
        <p:blipFill>
          <a:blip r:embed="rId2"/>
          <a:stretch>
            <a:fillRect/>
          </a:stretch>
        </p:blipFill>
        <p:spPr>
          <a:xfrm>
            <a:off x="455513" y="1429554"/>
            <a:ext cx="3177852" cy="2365203"/>
          </a:xfrm>
          <a:prstGeom prst="rect">
            <a:avLst/>
          </a:prstGeom>
        </p:spPr>
      </p:pic>
      <p:pic>
        <p:nvPicPr>
          <p:cNvPr id="8" name="Picture 7"/>
          <p:cNvPicPr>
            <a:picLocks noChangeAspect="1"/>
          </p:cNvPicPr>
          <p:nvPr/>
        </p:nvPicPr>
        <p:blipFill>
          <a:blip r:embed="rId3"/>
          <a:stretch>
            <a:fillRect/>
          </a:stretch>
        </p:blipFill>
        <p:spPr>
          <a:xfrm>
            <a:off x="457074" y="4000116"/>
            <a:ext cx="3176291" cy="2243522"/>
          </a:xfrm>
          <a:prstGeom prst="rect">
            <a:avLst/>
          </a:prstGeom>
        </p:spPr>
      </p:pic>
      <p:pic>
        <p:nvPicPr>
          <p:cNvPr id="9" name="Picture 8"/>
          <p:cNvPicPr>
            <a:picLocks noChangeAspect="1"/>
          </p:cNvPicPr>
          <p:nvPr/>
        </p:nvPicPr>
        <p:blipFill>
          <a:blip r:embed="rId4"/>
          <a:stretch>
            <a:fillRect/>
          </a:stretch>
        </p:blipFill>
        <p:spPr>
          <a:xfrm>
            <a:off x="4182438" y="1247766"/>
            <a:ext cx="3084843" cy="2170364"/>
          </a:xfrm>
          <a:prstGeom prst="rect">
            <a:avLst/>
          </a:prstGeom>
        </p:spPr>
      </p:pic>
      <p:pic>
        <p:nvPicPr>
          <p:cNvPr id="11" name="Picture 10"/>
          <p:cNvPicPr>
            <a:picLocks noChangeAspect="1"/>
          </p:cNvPicPr>
          <p:nvPr/>
        </p:nvPicPr>
        <p:blipFill>
          <a:blip r:embed="rId5"/>
          <a:stretch>
            <a:fillRect/>
          </a:stretch>
        </p:blipFill>
        <p:spPr>
          <a:xfrm>
            <a:off x="8122786" y="1440268"/>
            <a:ext cx="3621646" cy="2354489"/>
          </a:xfrm>
          <a:prstGeom prst="rect">
            <a:avLst/>
          </a:prstGeom>
        </p:spPr>
      </p:pic>
      <p:pic>
        <p:nvPicPr>
          <p:cNvPr id="20" name="Picture 19"/>
          <p:cNvPicPr>
            <a:picLocks noChangeAspect="1"/>
          </p:cNvPicPr>
          <p:nvPr/>
        </p:nvPicPr>
        <p:blipFill>
          <a:blip r:embed="rId6"/>
          <a:stretch>
            <a:fillRect/>
          </a:stretch>
        </p:blipFill>
        <p:spPr>
          <a:xfrm>
            <a:off x="8122786" y="4000115"/>
            <a:ext cx="3610087" cy="2243523"/>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12109" y="1244436"/>
            <a:ext cx="10986797" cy="4001095"/>
          </a:xfrm>
          <a:prstGeom prst="rect">
            <a:avLst/>
          </a:prstGeom>
          <a:noFill/>
        </p:spPr>
        <p:txBody>
          <a:bodyPr wrap="square" rtlCol="0">
            <a:spAutoFit/>
          </a:bodyPr>
          <a:lstStyle/>
          <a:p>
            <a:endParaRPr lang="en-US" sz="2000" dirty="0"/>
          </a:p>
          <a:p>
            <a:r>
              <a:rPr lang="en-US" u="sng" dirty="0" smtClean="0"/>
              <a:t>Accidents/Incidents </a:t>
            </a:r>
          </a:p>
          <a:p>
            <a:r>
              <a:rPr lang="en-US" dirty="0" smtClean="0"/>
              <a:t>There were 5 student and 5 staff accidents/incidents for the month.  </a:t>
            </a:r>
          </a:p>
          <a:p>
            <a:r>
              <a:rPr lang="en-US" dirty="0" smtClean="0"/>
              <a:t>   </a:t>
            </a:r>
            <a:endParaRPr lang="en-US" u="sng" dirty="0" smtClean="0"/>
          </a:p>
          <a:p>
            <a:r>
              <a:rPr lang="en-US" u="sng" dirty="0" smtClean="0"/>
              <a:t>Staff Accidents/Incidents (5)</a:t>
            </a:r>
          </a:p>
          <a:p>
            <a:pPr marL="342900" indent="-342900">
              <a:buFont typeface="Arial" panose="020B0604020202020204" pitchFamily="34" charset="0"/>
              <a:buChar char="•"/>
            </a:pPr>
            <a:r>
              <a:rPr lang="en-US" dirty="0" smtClean="0"/>
              <a:t>WPS  - All staff incidents were the result of student behavior at the primary school.  </a:t>
            </a:r>
          </a:p>
          <a:p>
            <a:endParaRPr lang="en-US" dirty="0"/>
          </a:p>
          <a:p>
            <a:r>
              <a:rPr lang="en-US" u="sng" dirty="0" smtClean="0"/>
              <a:t>Student Accidents/Injuries (5) </a:t>
            </a:r>
            <a:r>
              <a:rPr lang="en-US" dirty="0" smtClean="0"/>
              <a:t> </a:t>
            </a:r>
          </a:p>
          <a:p>
            <a:pPr marL="342900" indent="-342900">
              <a:buFont typeface="Arial" panose="020B0604020202020204" pitchFamily="34" charset="0"/>
              <a:buChar char="•"/>
            </a:pPr>
            <a:r>
              <a:rPr lang="en-US" dirty="0"/>
              <a:t>WPS  - Student </a:t>
            </a:r>
            <a:r>
              <a:rPr lang="en-US" dirty="0" smtClean="0"/>
              <a:t>tripped playing jump rope – Scraped knee</a:t>
            </a:r>
          </a:p>
          <a:p>
            <a:pPr marL="342900" indent="-342900">
              <a:buFont typeface="Arial" panose="020B0604020202020204" pitchFamily="34" charset="0"/>
              <a:buChar char="•"/>
            </a:pPr>
            <a:r>
              <a:rPr lang="en-US" dirty="0" smtClean="0"/>
              <a:t>WIS – Student pushed into tree during soccer – bump and scratches</a:t>
            </a:r>
          </a:p>
          <a:p>
            <a:pPr marL="342900" indent="-342900">
              <a:buFont typeface="Arial" panose="020B0604020202020204" pitchFamily="34" charset="0"/>
              <a:buChar char="•"/>
            </a:pPr>
            <a:r>
              <a:rPr lang="en-US" dirty="0" smtClean="0"/>
              <a:t>Yale – Student slipped on play structure hit head – no injury noted </a:t>
            </a:r>
          </a:p>
          <a:p>
            <a:pPr marL="342900" indent="-342900">
              <a:buFont typeface="Arial" panose="020B0604020202020204" pitchFamily="34" charset="0"/>
              <a:buChar char="•"/>
            </a:pPr>
            <a:r>
              <a:rPr lang="en-US" dirty="0" smtClean="0"/>
              <a:t>WHS – Soccer players collided - one student chipped tooth </a:t>
            </a:r>
          </a:p>
          <a:p>
            <a:pPr marL="342900" indent="-342900">
              <a:buFont typeface="Arial" panose="020B0604020202020204" pitchFamily="34" charset="0"/>
              <a:buChar char="•"/>
            </a:pPr>
            <a:r>
              <a:rPr lang="en-US" dirty="0" smtClean="0"/>
              <a:t>WHS – student warming up - twisted ankle </a:t>
            </a:r>
          </a:p>
          <a:p>
            <a:endParaRPr lang="en-US" sz="2000" b="1" u="sng" dirty="0"/>
          </a:p>
        </p:txBody>
      </p:sp>
      <p:sp>
        <p:nvSpPr>
          <p:cNvPr id="5" name="TextBox 4"/>
          <p:cNvSpPr txBox="1"/>
          <p:nvPr/>
        </p:nvSpPr>
        <p:spPr>
          <a:xfrm>
            <a:off x="312109" y="467672"/>
            <a:ext cx="2559227" cy="523220"/>
          </a:xfrm>
          <a:prstGeom prst="rect">
            <a:avLst/>
          </a:prstGeom>
          <a:noFill/>
        </p:spPr>
        <p:txBody>
          <a:bodyPr wrap="none" rtlCol="0">
            <a:spAutoFit/>
          </a:bodyPr>
          <a:lstStyle/>
          <a:p>
            <a:r>
              <a:rPr lang="en-US" sz="2800" i="1" dirty="0" smtClean="0"/>
              <a:t>SAFETY  REPORT</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6" name="Picture 5"/>
          <p:cNvPicPr>
            <a:picLocks noChangeAspect="1"/>
          </p:cNvPicPr>
          <p:nvPr/>
        </p:nvPicPr>
        <p:blipFill>
          <a:blip r:embed="rId2"/>
          <a:stretch>
            <a:fillRect/>
          </a:stretch>
        </p:blipFill>
        <p:spPr>
          <a:xfrm>
            <a:off x="5676808" y="3289265"/>
            <a:ext cx="838384" cy="279469"/>
          </a:xfrm>
          <a:prstGeom prst="rect">
            <a:avLst/>
          </a:prstGeom>
        </p:spPr>
      </p:pic>
      <p:pic>
        <p:nvPicPr>
          <p:cNvPr id="2" name="Picture 1"/>
          <p:cNvPicPr>
            <a:picLocks noChangeAspect="1"/>
          </p:cNvPicPr>
          <p:nvPr/>
        </p:nvPicPr>
        <p:blipFill>
          <a:blip r:embed="rId3"/>
          <a:stretch>
            <a:fillRect/>
          </a:stretch>
        </p:blipFill>
        <p:spPr>
          <a:xfrm>
            <a:off x="1146219" y="739889"/>
            <a:ext cx="4729247" cy="2950720"/>
          </a:xfrm>
          <a:prstGeom prst="rect">
            <a:avLst/>
          </a:prstGeom>
        </p:spPr>
      </p:pic>
      <p:pic>
        <p:nvPicPr>
          <p:cNvPr id="3" name="Picture 2"/>
          <p:cNvPicPr>
            <a:picLocks noChangeAspect="1"/>
          </p:cNvPicPr>
          <p:nvPr/>
        </p:nvPicPr>
        <p:blipFill>
          <a:blip r:embed="rId4"/>
          <a:stretch>
            <a:fillRect/>
          </a:stretch>
        </p:blipFill>
        <p:spPr>
          <a:xfrm>
            <a:off x="6386403" y="739889"/>
            <a:ext cx="4908369" cy="2950720"/>
          </a:xfrm>
          <a:prstGeom prst="rect">
            <a:avLst/>
          </a:prstGeom>
        </p:spPr>
      </p:pic>
      <p:pic>
        <p:nvPicPr>
          <p:cNvPr id="4" name="Picture 3"/>
          <p:cNvPicPr>
            <a:picLocks noChangeAspect="1"/>
          </p:cNvPicPr>
          <p:nvPr/>
        </p:nvPicPr>
        <p:blipFill>
          <a:blip r:embed="rId5"/>
          <a:stretch>
            <a:fillRect/>
          </a:stretch>
        </p:blipFill>
        <p:spPr>
          <a:xfrm>
            <a:off x="1146220" y="3907278"/>
            <a:ext cx="4729247" cy="2874326"/>
          </a:xfrm>
          <a:prstGeom prst="rect">
            <a:avLst/>
          </a:prstGeom>
        </p:spPr>
      </p:pic>
      <p:pic>
        <p:nvPicPr>
          <p:cNvPr id="7" name="Picture 6"/>
          <p:cNvPicPr>
            <a:picLocks noChangeAspect="1"/>
          </p:cNvPicPr>
          <p:nvPr/>
        </p:nvPicPr>
        <p:blipFill>
          <a:blip r:embed="rId6"/>
          <a:stretch>
            <a:fillRect/>
          </a:stretch>
        </p:blipFill>
        <p:spPr>
          <a:xfrm>
            <a:off x="6386403" y="3907278"/>
            <a:ext cx="4908369" cy="2874326"/>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44833</TotalTime>
  <Words>617</Words>
  <Application>Microsoft Office PowerPoint</Application>
  <PresentationFormat>Widescreen</PresentationFormat>
  <Paragraphs>54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Woodland Public Schools</vt:lpstr>
      <vt:lpstr>   </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384</cp:revision>
  <cp:lastPrinted>2018-04-26T20:39:18Z</cp:lastPrinted>
  <dcterms:created xsi:type="dcterms:W3CDTF">2016-04-19T23:51:26Z</dcterms:created>
  <dcterms:modified xsi:type="dcterms:W3CDTF">2018-05-23T22:01:02Z</dcterms:modified>
</cp:coreProperties>
</file>