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0" r:id="rId3"/>
    <p:sldId id="263" r:id="rId4"/>
    <p:sldId id="267" r:id="rId5"/>
    <p:sldId id="261" r:id="rId6"/>
    <p:sldId id="265" r:id="rId7"/>
    <p:sldId id="266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6C297-C6F4-434C-82F0-01FC20B8991B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3DB3E-C9B3-468B-97B6-18FABBC46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5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GM Instruction – submit</a:t>
            </a:r>
            <a:r>
              <a:rPr lang="en-US" baseline="0" dirty="0" smtClean="0"/>
              <a:t> </a:t>
            </a:r>
            <a:r>
              <a:rPr lang="en-US" dirty="0" smtClean="0"/>
              <a:t>a</a:t>
            </a:r>
            <a:r>
              <a:rPr lang="en-US" baseline="0" dirty="0" smtClean="0"/>
              <a:t> </a:t>
            </a:r>
            <a:r>
              <a:rPr lang="en-US" dirty="0" smtClean="0"/>
              <a:t>copy of the</a:t>
            </a:r>
            <a:r>
              <a:rPr lang="en-US" baseline="0" dirty="0" smtClean="0"/>
              <a:t> </a:t>
            </a:r>
            <a:r>
              <a:rPr lang="en-US" dirty="0" smtClean="0"/>
              <a:t>completed Action Plan to Lindsay.Christensen@sodexo.com.</a:t>
            </a:r>
            <a:r>
              <a:rPr lang="en-US" baseline="0" dirty="0" smtClean="0"/>
              <a:t> We will be gathering this information to monitor national trends.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13265-981D-4AF7-93B8-18D624E56A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01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GM Instruction – submit</a:t>
            </a:r>
            <a:r>
              <a:rPr lang="en-US" baseline="0" dirty="0" smtClean="0"/>
              <a:t> </a:t>
            </a:r>
            <a:r>
              <a:rPr lang="en-US" dirty="0" smtClean="0"/>
              <a:t>a</a:t>
            </a:r>
            <a:r>
              <a:rPr lang="en-US" baseline="0" dirty="0" smtClean="0"/>
              <a:t> </a:t>
            </a:r>
            <a:r>
              <a:rPr lang="en-US" dirty="0" smtClean="0"/>
              <a:t>copy of the</a:t>
            </a:r>
            <a:r>
              <a:rPr lang="en-US" baseline="0" dirty="0" smtClean="0"/>
              <a:t> </a:t>
            </a:r>
            <a:r>
              <a:rPr lang="en-US" dirty="0" smtClean="0"/>
              <a:t>completed Action Plan to Lindsay.Christensen@sodexo.com.</a:t>
            </a:r>
            <a:r>
              <a:rPr lang="en-US" baseline="0" dirty="0" smtClean="0"/>
              <a:t> We will be gathering this information to monitor national trends.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13265-981D-4AF7-93B8-18D624E56A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10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73F8-2292-4A61-99ED-380A162714D0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7BD8-5374-463F-B14F-353A0A05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9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73F8-2292-4A61-99ED-380A162714D0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7BD8-5374-463F-B14F-353A0A05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6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73F8-2292-4A61-99ED-380A162714D0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7BD8-5374-463F-B14F-353A0A05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73F8-2292-4A61-99ED-380A162714D0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7BD8-5374-463F-B14F-353A0A05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73F8-2292-4A61-99ED-380A162714D0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7BD8-5374-463F-B14F-353A0A05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2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73F8-2292-4A61-99ED-380A162714D0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7BD8-5374-463F-B14F-353A0A05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2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73F8-2292-4A61-99ED-380A162714D0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7BD8-5374-463F-B14F-353A0A05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5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73F8-2292-4A61-99ED-380A162714D0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7BD8-5374-463F-B14F-353A0A05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3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73F8-2292-4A61-99ED-380A162714D0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7BD8-5374-463F-B14F-353A0A05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3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73F8-2292-4A61-99ED-380A162714D0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7BD8-5374-463F-B14F-353A0A05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7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73F8-2292-4A61-99ED-380A162714D0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7BD8-5374-463F-B14F-353A0A05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3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F73F8-2292-4A61-99ED-380A162714D0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17BD8-5374-463F-B14F-353A0A05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4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9.jpeg"/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7.jpeg"/><Relationship Id="rId5" Type="http://schemas.openxmlformats.org/officeDocument/2006/relationships/image" Target="../media/image16.jpeg"/><Relationship Id="rId10" Type="http://schemas.openxmlformats.org/officeDocument/2006/relationships/image" Target="../media/image26.jpeg"/><Relationship Id="rId4" Type="http://schemas.openxmlformats.org/officeDocument/2006/relationships/image" Target="../media/image15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Sodexo\Documents\Program Development\Survey Processes\Captured Collateral\capturedslid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66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228600"/>
            <a:ext cx="8610600" cy="632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4" name="Picture 2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6450" y="401762"/>
            <a:ext cx="3181350" cy="89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600200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okman Old Style" panose="02050604050505020204" pitchFamily="18" charset="0"/>
              </a:rPr>
              <a:t>Group Protocols: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latin typeface="Bookman Old Style" panose="02050604050505020204" pitchFamily="18" charset="0"/>
              </a:rPr>
              <a:t>You have all of lunch time to take pictures of anything you see.</a:t>
            </a:r>
            <a:endParaRPr lang="en-US" sz="2400" dirty="0">
              <a:latin typeface="Bookman Old Style" panose="02050604050505020204" pitchFamily="18" charset="0"/>
            </a:endParaRPr>
          </a:p>
          <a:p>
            <a:pPr marL="457200" indent="-457200">
              <a:buAutoNum type="arabicParenR"/>
            </a:pPr>
            <a:r>
              <a:rPr lang="en-US" sz="2400" dirty="0" smtClean="0">
                <a:latin typeface="Bookman Old Style" panose="02050604050505020204" pitchFamily="18" charset="0"/>
              </a:rPr>
              <a:t>The overall goal is to narrow down all the pictures you take to five pictures.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latin typeface="Bookman Old Style" panose="02050604050505020204" pitchFamily="18" charset="0"/>
              </a:rPr>
              <a:t>Of these five pictures, one should focus on what we do well, the other four should focus on what we can improve.</a:t>
            </a:r>
            <a:endParaRPr lang="en-US" sz="2400" dirty="0">
              <a:latin typeface="Bookman Old Style" panose="02050604050505020204" pitchFamily="18" charset="0"/>
            </a:endParaRPr>
          </a:p>
          <a:p>
            <a:pPr marL="457200" indent="-457200">
              <a:buAutoNum type="arabicParenR"/>
            </a:pPr>
            <a:r>
              <a:rPr lang="en-US" sz="2400" dirty="0" smtClean="0">
                <a:latin typeface="Bookman Old Style" panose="02050604050505020204" pitchFamily="18" charset="0"/>
              </a:rPr>
              <a:t>Tomorrow we will discuss why you took the photos and how we can make your experience better.</a:t>
            </a:r>
            <a:endParaRPr lang="en-US" sz="2400" dirty="0">
              <a:latin typeface="Bookman Old Style" panose="02050604050505020204" pitchFamily="18" charset="0"/>
            </a:endParaRPr>
          </a:p>
          <a:p>
            <a:pPr algn="ctr"/>
            <a:endParaRPr lang="en-US" sz="4000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3872" y="663714"/>
            <a:ext cx="4302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Georgia" panose="02040502050405020303" pitchFamily="18" charset="0"/>
              </a:rPr>
              <a:t>Welcome &amp; </a:t>
            </a:r>
          </a:p>
          <a:p>
            <a:pPr algn="ctr"/>
            <a:r>
              <a:rPr lang="en-US" sz="2000" b="1" dirty="0">
                <a:latin typeface="Georgia" panose="02040502050405020303" pitchFamily="18" charset="0"/>
              </a:rPr>
              <a:t>t</a:t>
            </a:r>
            <a:r>
              <a:rPr lang="en-US" sz="2000" b="1" dirty="0">
                <a:latin typeface="Georgia" panose="02040502050405020303" pitchFamily="18" charset="0"/>
              </a:rPr>
              <a:t>hanks for being a part of this!  </a:t>
            </a:r>
            <a:endParaRPr lang="en-US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8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4400" y="228600"/>
            <a:ext cx="27432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96200" y="228600"/>
            <a:ext cx="27432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228600"/>
            <a:ext cx="27432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3581400"/>
            <a:ext cx="27432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96200" y="3581400"/>
            <a:ext cx="27432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52600" y="3581400"/>
            <a:ext cx="27432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Picture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613" y="733426"/>
            <a:ext cx="25431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76800" y="3014246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What we’ve done well</a:t>
            </a:r>
            <a:endParaRPr lang="en-US" sz="1600" i="1" dirty="0"/>
          </a:p>
        </p:txBody>
      </p:sp>
      <p:sp>
        <p:nvSpPr>
          <p:cNvPr id="17" name="5-Point Star 16"/>
          <p:cNvSpPr/>
          <p:nvPr/>
        </p:nvSpPr>
        <p:spPr>
          <a:xfrm>
            <a:off x="4762500" y="279927"/>
            <a:ext cx="2667001" cy="2628628"/>
          </a:xfrm>
          <a:prstGeom prst="star5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  <a:effectLst>
            <a:outerShdw blurRad="50800" dist="38100" dir="8100000" algn="tr" rotWithShape="0">
              <a:srgbClr val="FFFF00">
                <a:alpha val="40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96200" y="30142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Opportunity for improvement</a:t>
            </a:r>
            <a:endParaRPr lang="en-US" sz="16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52600" y="63670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Opportunity for improvement</a:t>
            </a:r>
            <a:endParaRPr lang="en-US" sz="16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4724399" y="63670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Opportunity for improvement</a:t>
            </a:r>
            <a:endParaRPr lang="en-US" sz="16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7696200" y="63670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Opportunity for improvement</a:t>
            </a:r>
            <a:endParaRPr lang="en-US" sz="16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1938661" y="1994216"/>
            <a:ext cx="2371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Team 3</a:t>
            </a:r>
            <a:endParaRPr lang="en-US" sz="4400" dirty="0"/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Jersey and Harland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281" y="911742"/>
            <a:ext cx="2229436" cy="1672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587" y="893639"/>
            <a:ext cx="2403752" cy="1802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53" y="4001390"/>
            <a:ext cx="2535767" cy="19018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197" y="4035426"/>
            <a:ext cx="2494450" cy="18708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816" y="4049752"/>
            <a:ext cx="2499732" cy="187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4400" y="228600"/>
            <a:ext cx="27432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96200" y="228600"/>
            <a:ext cx="27432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228600"/>
            <a:ext cx="27432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3581400"/>
            <a:ext cx="27432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96200" y="3581400"/>
            <a:ext cx="27432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52600" y="3581400"/>
            <a:ext cx="27432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Picture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613" y="809626"/>
            <a:ext cx="25431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2613" y="1981199"/>
            <a:ext cx="2543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Team </a:t>
            </a:r>
            <a:r>
              <a:rPr lang="en-US" sz="4400" dirty="0"/>
              <a:t>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Bella and Elli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3014246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What we’ve done well</a:t>
            </a:r>
            <a:endParaRPr lang="en-US" sz="1600" i="1" dirty="0"/>
          </a:p>
        </p:txBody>
      </p:sp>
      <p:sp>
        <p:nvSpPr>
          <p:cNvPr id="7" name="5-Point Star 6"/>
          <p:cNvSpPr/>
          <p:nvPr/>
        </p:nvSpPr>
        <p:spPr>
          <a:xfrm>
            <a:off x="4762500" y="279927"/>
            <a:ext cx="2667001" cy="2628628"/>
          </a:xfrm>
          <a:prstGeom prst="star5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  <a:effectLst>
            <a:outerShdw blurRad="50800" dist="38100" dir="8100000" algn="tr" rotWithShape="0">
              <a:srgbClr val="FFFF00">
                <a:alpha val="40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96200" y="3000222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Opportunity for improvement</a:t>
            </a:r>
            <a:endParaRPr lang="en-US" sz="16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52600" y="63670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Opportunity for improvement</a:t>
            </a:r>
            <a:endParaRPr lang="en-US" sz="16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32481" y="6366877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Opportunity for improvement</a:t>
            </a:r>
            <a:endParaRPr lang="en-US" sz="16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7696200" y="6350713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Opportunity for improvement</a:t>
            </a:r>
            <a:endParaRPr lang="en-US" sz="1600" i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18" y="886951"/>
            <a:ext cx="2398183" cy="17986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232" y="886950"/>
            <a:ext cx="2326568" cy="17449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21" y="4206875"/>
            <a:ext cx="2423339" cy="18175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083" y="4206876"/>
            <a:ext cx="2437597" cy="18281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232" y="3915904"/>
            <a:ext cx="1478248" cy="11086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630" y="5072583"/>
            <a:ext cx="1653540" cy="124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228600"/>
            <a:ext cx="8610600" cy="632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4" name="Picture 2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6450" y="401762"/>
            <a:ext cx="3181350" cy="89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600200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okman Old Style" panose="02050604050505020204" pitchFamily="18" charset="0"/>
              </a:rPr>
              <a:t>Group Protocols:</a:t>
            </a:r>
          </a:p>
          <a:p>
            <a:pPr marL="457200" indent="-457200">
              <a:buAutoNum type="arabicParenR"/>
            </a:pPr>
            <a:r>
              <a:rPr lang="en-US" sz="2400" dirty="0">
                <a:latin typeface="Bookman Old Style" panose="02050604050505020204" pitchFamily="18" charset="0"/>
              </a:rPr>
              <a:t>Open dialogue – what’s said in this room will not be attributed to individuals </a:t>
            </a:r>
          </a:p>
          <a:p>
            <a:pPr marL="457200" indent="-457200">
              <a:buAutoNum type="arabicParenR"/>
            </a:pPr>
            <a:r>
              <a:rPr lang="en-US" sz="2400" dirty="0">
                <a:latin typeface="Bookman Old Style" panose="02050604050505020204" pitchFamily="18" charset="0"/>
              </a:rPr>
              <a:t>Feel free to chime in even if it’s not your photo</a:t>
            </a:r>
          </a:p>
          <a:p>
            <a:pPr marL="457200" indent="-457200">
              <a:buAutoNum type="arabicParenR"/>
            </a:pPr>
            <a:r>
              <a:rPr lang="en-US" sz="2400" dirty="0">
                <a:latin typeface="Bookman Old Style" panose="02050604050505020204" pitchFamily="18" charset="0"/>
              </a:rPr>
              <a:t>25 photos in 45 minutes = need to focus on what’s important related to improving your experiences</a:t>
            </a:r>
          </a:p>
          <a:p>
            <a:pPr marL="457200" indent="-457200">
              <a:buAutoNum type="arabicParenR"/>
            </a:pPr>
            <a:r>
              <a:rPr lang="en-US" sz="2400" dirty="0">
                <a:latin typeface="Bookman Old Style" panose="02050604050505020204" pitchFamily="18" charset="0"/>
              </a:rPr>
              <a:t>Doesn’t end here ~ we’ll improve what we can! </a:t>
            </a:r>
          </a:p>
          <a:p>
            <a:pPr algn="ctr"/>
            <a:endParaRPr lang="en-US" sz="4000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3872" y="663714"/>
            <a:ext cx="4302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Georgia" panose="02040502050405020303" pitchFamily="18" charset="0"/>
              </a:rPr>
              <a:t>Welcome &amp; </a:t>
            </a:r>
          </a:p>
          <a:p>
            <a:pPr algn="ctr"/>
            <a:r>
              <a:rPr lang="en-US" sz="2000" b="1" dirty="0">
                <a:latin typeface="Georgia" panose="02040502050405020303" pitchFamily="18" charset="0"/>
              </a:rPr>
              <a:t>t</a:t>
            </a:r>
            <a:r>
              <a:rPr lang="en-US" sz="2000" b="1" dirty="0">
                <a:latin typeface="Georgia" panose="02040502050405020303" pitchFamily="18" charset="0"/>
              </a:rPr>
              <a:t>hanks for being a part of this!  </a:t>
            </a:r>
            <a:endParaRPr lang="en-US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7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4400" y="228600"/>
            <a:ext cx="27432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96200" y="228600"/>
            <a:ext cx="27432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228600"/>
            <a:ext cx="27432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3581400"/>
            <a:ext cx="27432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96200" y="3581400"/>
            <a:ext cx="27432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52600" y="3581400"/>
            <a:ext cx="27432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Picture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613" y="328613"/>
            <a:ext cx="25431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1142999"/>
            <a:ext cx="24382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Key </a:t>
            </a:r>
          </a:p>
          <a:p>
            <a:pPr algn="ctr"/>
            <a:r>
              <a:rPr lang="en-US" sz="3200" dirty="0"/>
              <a:t>Photos</a:t>
            </a:r>
          </a:p>
          <a:p>
            <a:pPr algn="ctr"/>
            <a:r>
              <a:rPr lang="en-US" sz="3200" dirty="0"/>
              <a:t>5</a:t>
            </a:r>
            <a:r>
              <a:rPr lang="en-US" sz="3200" baseline="30000" dirty="0"/>
              <a:t>th</a:t>
            </a:r>
            <a:r>
              <a:rPr lang="en-US" sz="3200" dirty="0"/>
              <a:t> and 6</a:t>
            </a:r>
            <a:r>
              <a:rPr lang="en-US" sz="3200" baseline="30000" dirty="0"/>
              <a:t>th</a:t>
            </a:r>
          </a:p>
          <a:p>
            <a:pPr algn="ctr"/>
            <a:r>
              <a:rPr lang="en-US" sz="3200" baseline="30000" dirty="0"/>
              <a:t>Food/Service Issues</a:t>
            </a:r>
            <a:r>
              <a:rPr lang="en-US" sz="3200" dirty="0"/>
              <a:t> </a:t>
            </a:r>
            <a:endParaRPr lang="en-US" sz="3200" dirty="0"/>
          </a:p>
        </p:txBody>
      </p:sp>
      <p:pic>
        <p:nvPicPr>
          <p:cNvPr id="15" name="Picture 20" descr="http://tse1.mm.bing.net/th?&amp;id=OIP.Mccec4053bfebde5d4127745d15ad7c4bo0&amp;w=300&amp;h=300&amp;c=0&amp;pid=1.9&amp;rs=0&amp;p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28600"/>
            <a:ext cx="60422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http://tse1.mm.bing.net/th?&amp;id=OIP.M126d6483774be12e384331e28813d716o0&amp;w=300&amp;h=300&amp;c=0&amp;pid=1.9&amp;rs=0&amp;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616" y="228600"/>
            <a:ext cx="59376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tse1.mm.bing.net/th?&amp;id=OIP.M7dc95cb3287f907f9eaea35bee6ae1d4o0&amp;w=300&amp;h=300&amp;c=0&amp;pid=1.9&amp;rs=0&amp;p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143" y="3581400"/>
            <a:ext cx="60422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tse1.mm.bing.net/th?id=OIP.Meb8980d629cc8f0e4b27a903aae337efH0&amp;pid=15.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64093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6" descr="http://tse1.mm.bing.net/th?&amp;id=OIP.M4431919520a6f1118f92fabe50e77567o0&amp;w=300&amp;h=300&amp;c=0&amp;pid=1.9&amp;rs=0&amp;p=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616" y="3581400"/>
            <a:ext cx="64093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40" y="1063625"/>
            <a:ext cx="2531533" cy="1898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34" y="1063625"/>
            <a:ext cx="2531533" cy="18986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662" y="4364832"/>
            <a:ext cx="2554816" cy="1916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82" y="4364832"/>
            <a:ext cx="2489291" cy="1916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597" y="4333875"/>
            <a:ext cx="2596092" cy="19470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724400" y="29834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Tray in trash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689304" y="297126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Lines too long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836111" y="626930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Lots of waste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745807" y="626930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Running out of food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785807" y="626930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Tray Return Hectic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5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4400" y="228600"/>
            <a:ext cx="27432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96200" y="228600"/>
            <a:ext cx="27432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228600"/>
            <a:ext cx="27432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3581400"/>
            <a:ext cx="27432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96200" y="3581400"/>
            <a:ext cx="27432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52600" y="3581400"/>
            <a:ext cx="27432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Picture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613" y="328613"/>
            <a:ext cx="25431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1142999"/>
            <a:ext cx="24382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Key </a:t>
            </a:r>
          </a:p>
          <a:p>
            <a:pPr algn="ctr"/>
            <a:r>
              <a:rPr lang="en-US" sz="3200" dirty="0"/>
              <a:t>Photos</a:t>
            </a:r>
          </a:p>
          <a:p>
            <a:pPr algn="ctr"/>
            <a:r>
              <a:rPr lang="en-US" sz="3200" dirty="0"/>
              <a:t>7</a:t>
            </a:r>
            <a:r>
              <a:rPr lang="en-US" sz="3200" baseline="30000" dirty="0"/>
              <a:t>th</a:t>
            </a:r>
            <a:r>
              <a:rPr lang="en-US" sz="3200" dirty="0"/>
              <a:t> and 8</a:t>
            </a:r>
            <a:r>
              <a:rPr lang="en-US" sz="3200" baseline="30000" dirty="0"/>
              <a:t>th</a:t>
            </a:r>
          </a:p>
          <a:p>
            <a:pPr algn="ctr"/>
            <a:r>
              <a:rPr lang="en-US" sz="3200" baseline="30000" dirty="0"/>
              <a:t>Food/Service Issues</a:t>
            </a:r>
            <a:r>
              <a:rPr lang="en-US" sz="3200" dirty="0"/>
              <a:t> </a:t>
            </a:r>
            <a:endParaRPr lang="en-US" sz="3200" dirty="0"/>
          </a:p>
        </p:txBody>
      </p:sp>
      <p:pic>
        <p:nvPicPr>
          <p:cNvPr id="15" name="Picture 20" descr="http://tse1.mm.bing.net/th?&amp;id=OIP.Mccec4053bfebde5d4127745d15ad7c4bo0&amp;w=300&amp;h=300&amp;c=0&amp;pid=1.9&amp;rs=0&amp;p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28600"/>
            <a:ext cx="60422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http://tse1.mm.bing.net/th?&amp;id=OIP.M126d6483774be12e384331e28813d716o0&amp;w=300&amp;h=300&amp;c=0&amp;pid=1.9&amp;rs=0&amp;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616" y="228600"/>
            <a:ext cx="59376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tse1.mm.bing.net/th?&amp;id=OIP.M7dc95cb3287f907f9eaea35bee6ae1d4o0&amp;w=300&amp;h=300&amp;c=0&amp;pid=1.9&amp;rs=0&amp;p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143" y="3581400"/>
            <a:ext cx="60422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tse1.mm.bing.net/th?id=OIP.Meb8980d629cc8f0e4b27a903aae337efH0&amp;pid=15.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64093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6" descr="http://tse1.mm.bing.net/th?&amp;id=OIP.M4431919520a6f1118f92fabe50e77567o0&amp;w=300&amp;h=300&amp;c=0&amp;pid=1.9&amp;rs=0&amp;p=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616" y="3581400"/>
            <a:ext cx="64093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724400" y="29834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Pizza tastes like cardboard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689304" y="297126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Disorganized lines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836111" y="626930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More food per person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745807" y="626930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Running out of food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785807" y="626930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Tray Return Hectic 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56" y="782421"/>
            <a:ext cx="2618260" cy="19636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08" y="4193642"/>
            <a:ext cx="2604289" cy="195321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56" y="4199146"/>
            <a:ext cx="2554538" cy="191590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89" y="4202309"/>
            <a:ext cx="2546105" cy="190957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07" y="840841"/>
            <a:ext cx="2563640" cy="192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228600"/>
            <a:ext cx="8610600" cy="632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4" name="Picture 2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6450" y="401762"/>
            <a:ext cx="3181350" cy="89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6450" y="1371600"/>
            <a:ext cx="8305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okman Old Style" panose="02050604050505020204" pitchFamily="18" charset="0"/>
              </a:rPr>
              <a:t>What we’ve done so far:</a:t>
            </a:r>
            <a:endParaRPr lang="en-US" sz="2800" dirty="0">
              <a:latin typeface="Bookman Old Style" panose="02050604050505020204" pitchFamily="18" charset="0"/>
            </a:endParaRPr>
          </a:p>
          <a:p>
            <a:pPr algn="ctr"/>
            <a:r>
              <a:rPr lang="en-US" sz="2000" u="sng" dirty="0" smtClean="0">
                <a:latin typeface="Bookman Old Style" panose="02050604050505020204" pitchFamily="18" charset="0"/>
              </a:rPr>
              <a:t>Running out of food</a:t>
            </a:r>
          </a:p>
          <a:p>
            <a:pPr algn="ctr"/>
            <a:endParaRPr lang="en-US" sz="2000" u="sng" dirty="0" smtClean="0">
              <a:latin typeface="Bookman Old Style" panose="02050604050505020204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en-US" sz="2000" dirty="0" smtClean="0">
                <a:latin typeface="Bookman Old Style" panose="02050604050505020204" pitchFamily="18" charset="0"/>
              </a:rPr>
              <a:t>We have increased the number of pizza's being made. </a:t>
            </a:r>
            <a:br>
              <a:rPr lang="en-US" sz="2000" dirty="0" smtClean="0">
                <a:latin typeface="Bookman Old Style" panose="02050604050505020204" pitchFamily="18" charset="0"/>
              </a:rPr>
            </a:br>
            <a:r>
              <a:rPr lang="en-US" sz="2000" dirty="0" smtClean="0">
                <a:latin typeface="Bookman Old Style" panose="02050604050505020204" pitchFamily="18" charset="0"/>
              </a:rPr>
              <a:t>- We are doing a trial run adjusting start times, freeing up someone else to cook more food in-between lunches.</a:t>
            </a:r>
          </a:p>
          <a:p>
            <a:pPr marL="342900" indent="-342900" algn="ctr">
              <a:buFontTx/>
              <a:buChar char="-"/>
            </a:pPr>
            <a:endParaRPr lang="en-US" sz="2000" dirty="0" smtClean="0">
              <a:latin typeface="Bookman Old Style" panose="02050604050505020204" pitchFamily="18" charset="0"/>
            </a:endParaRPr>
          </a:p>
          <a:p>
            <a:pPr algn="ctr"/>
            <a:r>
              <a:rPr lang="en-US" sz="2000" u="sng" dirty="0" smtClean="0">
                <a:latin typeface="Bookman Old Style" panose="02050604050505020204" pitchFamily="18" charset="0"/>
              </a:rPr>
              <a:t>Vegetarian Options</a:t>
            </a:r>
            <a:r>
              <a:rPr lang="en-US" sz="2000" dirty="0" smtClean="0">
                <a:latin typeface="Bookman Old Style" panose="02050604050505020204" pitchFamily="18" charset="0"/>
              </a:rPr>
              <a:t/>
            </a:r>
            <a:br>
              <a:rPr lang="en-US" sz="2000" dirty="0" smtClean="0">
                <a:latin typeface="Bookman Old Style" panose="02050604050505020204" pitchFamily="18" charset="0"/>
              </a:rPr>
            </a:br>
            <a:r>
              <a:rPr lang="en-US" sz="2000" dirty="0" smtClean="0">
                <a:latin typeface="Bookman Old Style" panose="02050604050505020204" pitchFamily="18" charset="0"/>
              </a:rPr>
              <a:t>- We have added parfaits to the fast takes, they are very popular!</a:t>
            </a:r>
            <a:br>
              <a:rPr lang="en-US" sz="2000" dirty="0" smtClean="0">
                <a:latin typeface="Bookman Old Style" panose="02050604050505020204" pitchFamily="18" charset="0"/>
              </a:rPr>
            </a:br>
            <a:r>
              <a:rPr lang="en-US" sz="2000" dirty="0" smtClean="0">
                <a:latin typeface="Bookman Old Style" panose="02050604050505020204" pitchFamily="18" charset="0"/>
              </a:rPr>
              <a:t>-Adding vegetarian identifiers to the menu so students can plan ahead.</a:t>
            </a:r>
          </a:p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u="sng" dirty="0" smtClean="0">
                <a:latin typeface="Bookman Old Style" panose="02050604050505020204" pitchFamily="18" charset="0"/>
              </a:rPr>
              <a:t>Seating</a:t>
            </a:r>
          </a:p>
          <a:p>
            <a:pPr algn="ctr"/>
            <a:r>
              <a:rPr lang="en-US" sz="2000" dirty="0" smtClean="0">
                <a:latin typeface="Bookman Old Style" panose="02050604050505020204" pitchFamily="18" charset="0"/>
              </a:rPr>
              <a:t>- Stacy has ordered 3 more tables to help create more seating for the students.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9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312</Words>
  <Application>Microsoft Office PowerPoint</Application>
  <PresentationFormat>Widescreen</PresentationFormat>
  <Paragraphs>58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Bookman Old Style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Woodland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Perry, Laura</dc:creator>
  <cp:lastModifiedBy>Perry, Laura</cp:lastModifiedBy>
  <cp:revision>3</cp:revision>
  <dcterms:created xsi:type="dcterms:W3CDTF">2017-12-15T17:22:04Z</dcterms:created>
  <dcterms:modified xsi:type="dcterms:W3CDTF">2017-12-15T17:36:32Z</dcterms:modified>
</cp:coreProperties>
</file>