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380" r:id="rId2"/>
    <p:sldId id="1030" r:id="rId3"/>
    <p:sldId id="1033" r:id="rId4"/>
    <p:sldId id="268" r:id="rId5"/>
    <p:sldId id="316" r:id="rId6"/>
    <p:sldId id="963" r:id="rId7"/>
    <p:sldId id="991" r:id="rId8"/>
    <p:sldId id="992" r:id="rId9"/>
    <p:sldId id="1042" r:id="rId10"/>
    <p:sldId id="930" r:id="rId11"/>
    <p:sldId id="965" r:id="rId12"/>
    <p:sldId id="932" r:id="rId13"/>
    <p:sldId id="983" r:id="rId14"/>
    <p:sldId id="984" r:id="rId15"/>
    <p:sldId id="986" r:id="rId16"/>
    <p:sldId id="988" r:id="rId17"/>
    <p:sldId id="934" r:id="rId18"/>
    <p:sldId id="1004" r:id="rId19"/>
    <p:sldId id="996" r:id="rId20"/>
    <p:sldId id="949" r:id="rId21"/>
    <p:sldId id="951" r:id="rId22"/>
    <p:sldId id="955" r:id="rId23"/>
    <p:sldId id="957" r:id="rId24"/>
    <p:sldId id="959" r:id="rId25"/>
    <p:sldId id="1046" r:id="rId26"/>
    <p:sldId id="1036" r:id="rId27"/>
    <p:sldId id="884" r:id="rId28"/>
    <p:sldId id="1044" r:id="rId29"/>
    <p:sldId id="1045" r:id="rId30"/>
    <p:sldId id="40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4" autoAdjust="0"/>
    <p:restoredTop sz="94660"/>
  </p:normalViewPr>
  <p:slideViewPr>
    <p:cSldViewPr>
      <p:cViewPr varScale="1">
        <p:scale>
          <a:sx n="85" d="100"/>
          <a:sy n="85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B5C-4B0F-807C-8909810133B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B5C-4B0F-807C-8909810133B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B5C-4B0F-807C-8909810133B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AB5C-4B0F-807C-8909810133B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AB5C-4B0F-807C-8909810133B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AB5C-4B0F-807C-8909810133B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AB5C-4B0F-807C-8909810133B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AB5C-4B0F-807C-8909810133B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AB5C-4B0F-807C-8909810133B7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AB5C-4B0F-807C-8909810133B7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AB5C-4B0F-807C-8909810133B7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AB5C-4B0F-807C-8909810133B7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9-AB5C-4B0F-807C-8909810133B7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B-AB5C-4B0F-807C-8909810133B7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D-AB5C-4B0F-807C-8909810133B7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F-AB5C-4B0F-807C-8909810133B7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1-AB5C-4B0F-807C-8909810133B7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3-AB5C-4B0F-807C-8909810133B7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5-AB5C-4B0F-807C-8909810133B7}"/>
              </c:ext>
            </c:extLst>
          </c:dPt>
          <c:dLbls>
            <c:dLbl>
              <c:idx val="0"/>
              <c:layout>
                <c:manualLayout>
                  <c:x val="8.3333333333333072E-3"/>
                  <c:y val="-2.2522522522522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5C-4B0F-807C-8909810133B7}"/>
                </c:ext>
              </c:extLst>
            </c:dLbl>
            <c:dLbl>
              <c:idx val="1"/>
              <c:layout>
                <c:manualLayout>
                  <c:x val="1.3888888888888888E-2"/>
                  <c:y val="-1.3513513513513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5C-4B0F-807C-8909810133B7}"/>
                </c:ext>
              </c:extLst>
            </c:dLbl>
            <c:dLbl>
              <c:idx val="2"/>
              <c:layout>
                <c:manualLayout>
                  <c:x val="1.2500000000000001E-2"/>
                  <c:y val="-2.0270270270270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B5C-4B0F-807C-8909810133B7}"/>
                </c:ext>
              </c:extLst>
            </c:dLbl>
            <c:dLbl>
              <c:idx val="3"/>
              <c:layout>
                <c:manualLayout>
                  <c:x val="4.1666666666666666E-3"/>
                  <c:y val="-2.2522522522522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5C-4B0F-807C-8909810133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Woodland Middle School</c:v>
                </c:pt>
                <c:pt idx="1">
                  <c:v>Woodland Intermediate School</c:v>
                </c:pt>
                <c:pt idx="2">
                  <c:v>Woodland Primary School</c:v>
                </c:pt>
                <c:pt idx="3">
                  <c:v>Woodland High School</c:v>
                </c:pt>
                <c:pt idx="4">
                  <c:v>District-wide Services</c:v>
                </c:pt>
                <c:pt idx="5">
                  <c:v>Alternative Education</c:v>
                </c:pt>
                <c:pt idx="6">
                  <c:v>Yale School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0.28999999999999998</c:v>
                </c:pt>
                <c:pt idx="1">
                  <c:v>0.210999995</c:v>
                </c:pt>
                <c:pt idx="2">
                  <c:v>0.19719999999999999</c:v>
                </c:pt>
                <c:pt idx="3">
                  <c:v>0.16969999699999999</c:v>
                </c:pt>
                <c:pt idx="4">
                  <c:v>0.100900002</c:v>
                </c:pt>
                <c:pt idx="5">
                  <c:v>2.29E-2</c:v>
                </c:pt>
                <c:pt idx="6">
                  <c:v>1.37E-2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AB5C-4B0F-807C-8909810133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4752200"/>
        <c:axId val="424755728"/>
        <c:axId val="0"/>
      </c:bar3DChart>
      <c:catAx>
        <c:axId val="424752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424755728"/>
        <c:crosses val="autoZero"/>
        <c:auto val="1"/>
        <c:lblAlgn val="ctr"/>
        <c:lblOffset val="100"/>
        <c:noMultiLvlLbl val="0"/>
      </c:catAx>
      <c:valAx>
        <c:axId val="4247557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24752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CFA-4EC1-B587-AA718EEB68A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CFA-4EC1-B587-AA718EEB68A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CFA-4EC1-B587-AA718EEB68A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CFA-4EC1-B587-AA718EEB68A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CFA-4EC1-B587-AA718EEB68A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3CFA-4EC1-B587-AA718EEB68A2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3CFA-4EC1-B587-AA718EEB68A2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3CFA-4EC1-B587-AA718EEB68A2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3CFA-4EC1-B587-AA718EEB68A2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3CFA-4EC1-B587-AA718EEB68A2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3CFA-4EC1-B587-AA718EEB68A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3CFA-4EC1-B587-AA718EEB68A2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9-3CFA-4EC1-B587-AA718EEB68A2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B-3CFA-4EC1-B587-AA718EEB68A2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D-3CFA-4EC1-B587-AA718EEB68A2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F-3CFA-4EC1-B587-AA718EEB68A2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1-3CFA-4EC1-B587-AA718EEB68A2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3-3CFA-4EC1-B587-AA718EEB68A2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5-3CFA-4EC1-B587-AA718EEB68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Administration</c:v>
                </c:pt>
                <c:pt idx="1">
                  <c:v>Other Support Staff (Food service, Transportation, Custodial/Maintenance, etc.)</c:v>
                </c:pt>
                <c:pt idx="2">
                  <c:v>Other</c:v>
                </c:pt>
                <c:pt idx="3">
                  <c:v>Educational Specialist (Counselor, Special Education, Librarian, etc.)</c:v>
                </c:pt>
                <c:pt idx="4">
                  <c:v>Instructional Aide/Paraprofessional</c:v>
                </c:pt>
                <c:pt idx="5">
                  <c:v>Classroom Teacher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5.5799998000000003E-2</c:v>
                </c:pt>
                <c:pt idx="1">
                  <c:v>6.9700002999999996E-2</c:v>
                </c:pt>
                <c:pt idx="2">
                  <c:v>7.9000003999999999E-2</c:v>
                </c:pt>
                <c:pt idx="3">
                  <c:v>0.134800002</c:v>
                </c:pt>
                <c:pt idx="4">
                  <c:v>0.23720000699999999</c:v>
                </c:pt>
                <c:pt idx="5">
                  <c:v>0.42320001099999999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3CFA-4EC1-B587-AA718EEB6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4756904"/>
        <c:axId val="424753768"/>
        <c:axId val="0"/>
      </c:bar3DChart>
      <c:catAx>
        <c:axId val="4247569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24753768"/>
        <c:crosses val="autoZero"/>
        <c:auto val="1"/>
        <c:lblAlgn val="ctr"/>
        <c:lblOffset val="100"/>
        <c:noMultiLvlLbl val="0"/>
      </c:catAx>
      <c:valAx>
        <c:axId val="424753768"/>
        <c:scaling>
          <c:orientation val="minMax"/>
          <c:max val="0.5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24756904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A7-44AC-B530-882EC19BDEE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A7-44AC-B530-882EC19BDEE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A7-44AC-B530-882EC19BDEE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A7-44AC-B530-882EC19BDEE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A7-44AC-B530-882EC19BDEED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35A7-44AC-B530-882EC19BDEED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35A7-44AC-B530-882EC19BDEED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35A7-44AC-B530-882EC19BDEED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35A7-44AC-B530-882EC19BDEED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35A7-44AC-B530-882EC19BDEED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35A7-44AC-B530-882EC19BDEED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35A7-44AC-B530-882EC19BDEED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9-35A7-44AC-B530-882EC19BDEED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B-35A7-44AC-B530-882EC19BDEED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D-35A7-44AC-B530-882EC19BDEED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F-35A7-44AC-B530-882EC19BDEED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1-35A7-44AC-B530-882EC19BDEED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3-35A7-44AC-B530-882EC19BDEED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5-35A7-44AC-B530-882EC19BDEED}"/>
              </c:ext>
            </c:extLst>
          </c:dPt>
          <c:dLbls>
            <c:dLbl>
              <c:idx val="0"/>
              <c:layout>
                <c:manualLayout>
                  <c:x val="6.9444444444444441E-3"/>
                  <c:y val="-2.9279279279279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A7-44AC-B530-882EC19BDEED}"/>
                </c:ext>
              </c:extLst>
            </c:dLbl>
            <c:dLbl>
              <c:idx val="1"/>
              <c:layout>
                <c:manualLayout>
                  <c:x val="9.7222222222222224E-3"/>
                  <c:y val="-2.7027027027027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A7-44AC-B530-882EC19BDEED}"/>
                </c:ext>
              </c:extLst>
            </c:dLbl>
            <c:dLbl>
              <c:idx val="2"/>
              <c:layout>
                <c:manualLayout>
                  <c:x val="2.0833333333333332E-2"/>
                  <c:y val="-3.3783783783783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A7-44AC-B530-882EC19BDEED}"/>
                </c:ext>
              </c:extLst>
            </c:dLbl>
            <c:dLbl>
              <c:idx val="3"/>
              <c:layout>
                <c:manualLayout>
                  <c:x val="8.3333333333333332E-3"/>
                  <c:y val="-3.1531531531531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A7-44AC-B530-882EC19BDEED}"/>
                </c:ext>
              </c:extLst>
            </c:dLbl>
            <c:dLbl>
              <c:idx val="4"/>
              <c:layout>
                <c:manualLayout>
                  <c:x val="0"/>
                  <c:y val="-1.8018018018017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A7-44AC-B530-882EC19BDE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1-2</c:v>
                </c:pt>
                <c:pt idx="1">
                  <c:v>3-5 years</c:v>
                </c:pt>
                <c:pt idx="2">
                  <c:v>6-10 years</c:v>
                </c:pt>
                <c:pt idx="3">
                  <c:v>More than 10 years</c:v>
                </c:pt>
                <c:pt idx="4">
                  <c:v>No response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0.31009998900000002</c:v>
                </c:pt>
                <c:pt idx="1">
                  <c:v>0.189799994</c:v>
                </c:pt>
                <c:pt idx="2">
                  <c:v>0.111100003</c:v>
                </c:pt>
                <c:pt idx="3">
                  <c:v>0.33329999399999999</c:v>
                </c:pt>
                <c:pt idx="4">
                  <c:v>5.5500001E-2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35A7-44AC-B530-882EC19BD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4760824"/>
        <c:axId val="424758080"/>
        <c:axId val="0"/>
      </c:bar3DChart>
      <c:catAx>
        <c:axId val="424760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424758080"/>
        <c:crosses val="autoZero"/>
        <c:auto val="1"/>
        <c:lblAlgn val="ctr"/>
        <c:lblOffset val="100"/>
        <c:noMultiLvlLbl val="0"/>
      </c:catAx>
      <c:valAx>
        <c:axId val="4247580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24760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3.4932925051035291E-2"/>
                  <c:y val="8.2538456456670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70-4A9C-84FA-9096578B11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Too high</c:v>
                </c:pt>
                <c:pt idx="1">
                  <c:v>Just right</c:v>
                </c:pt>
                <c:pt idx="2">
                  <c:v>Too low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0.09</c:v>
                </c:pt>
                <c:pt idx="1">
                  <c:v>0.68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70-4A9C-84FA-9096578B11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A7-44AC-B530-882EC19BDEE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A7-44AC-B530-882EC19BDEE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A7-44AC-B530-882EC19BDEE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A7-44AC-B530-882EC19BDEE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A7-44AC-B530-882EC19BDEED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35A7-44AC-B530-882EC19BDEED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35A7-44AC-B530-882EC19BDEED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35A7-44AC-B530-882EC19BDEED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35A7-44AC-B530-882EC19BDEED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35A7-44AC-B530-882EC19BDEED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35A7-44AC-B530-882EC19BDEED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35A7-44AC-B530-882EC19BDEED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9-35A7-44AC-B530-882EC19BDEED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B-35A7-44AC-B530-882EC19BDEED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D-35A7-44AC-B530-882EC19BDEED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F-35A7-44AC-B530-882EC19BDEED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1-35A7-44AC-B530-882EC19BDEED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3-35A7-44AC-B530-882EC19BDEED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5-35A7-44AC-B530-882EC19BDEED}"/>
              </c:ext>
            </c:extLst>
          </c:dPt>
          <c:dLbls>
            <c:dLbl>
              <c:idx val="0"/>
              <c:layout>
                <c:manualLayout>
                  <c:x val="6.9444444444444441E-3"/>
                  <c:y val="-2.9279279279279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A7-44AC-B530-882EC19BDEED}"/>
                </c:ext>
              </c:extLst>
            </c:dLbl>
            <c:dLbl>
              <c:idx val="1"/>
              <c:layout>
                <c:manualLayout>
                  <c:x val="9.7222222222222224E-3"/>
                  <c:y val="-2.7027027027027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A7-44AC-B530-882EC19BDEED}"/>
                </c:ext>
              </c:extLst>
            </c:dLbl>
            <c:dLbl>
              <c:idx val="2"/>
              <c:layout>
                <c:manualLayout>
                  <c:x val="2.0833333333333332E-2"/>
                  <c:y val="-3.3783783783783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A7-44AC-B530-882EC19BDEED}"/>
                </c:ext>
              </c:extLst>
            </c:dLbl>
            <c:dLbl>
              <c:idx val="3"/>
              <c:layout>
                <c:manualLayout>
                  <c:x val="8.3333333333333332E-3"/>
                  <c:y val="-3.1531531531531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A7-44AC-B530-882EC19BDE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0.18</c:v>
                </c:pt>
                <c:pt idx="1">
                  <c:v>0.54</c:v>
                </c:pt>
                <c:pt idx="2">
                  <c:v>0.24</c:v>
                </c:pt>
                <c:pt idx="3">
                  <c:v>0.04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35A7-44AC-B530-882EC19BD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4760824"/>
        <c:axId val="424758080"/>
        <c:axId val="0"/>
      </c:bar3DChart>
      <c:catAx>
        <c:axId val="424760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424758080"/>
        <c:crosses val="autoZero"/>
        <c:auto val="1"/>
        <c:lblAlgn val="ctr"/>
        <c:lblOffset val="100"/>
        <c:noMultiLvlLbl val="0"/>
      </c:catAx>
      <c:valAx>
        <c:axId val="4247580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24760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Pct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A7-44AC-B530-882EC19BDEE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A7-44AC-B530-882EC19BDEE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A7-44AC-B530-882EC19BDEE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A7-44AC-B530-882EC19BDEE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A7-44AC-B530-882EC19BDEED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35A7-44AC-B530-882EC19BDEED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35A7-44AC-B530-882EC19BDEED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35A7-44AC-B530-882EC19BDEED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35A7-44AC-B530-882EC19BDEED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35A7-44AC-B530-882EC19BDEED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35A7-44AC-B530-882EC19BDEED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35A7-44AC-B530-882EC19BDEED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9-35A7-44AC-B530-882EC19BDEED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B-35A7-44AC-B530-882EC19BDEED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D-35A7-44AC-B530-882EC19BDEED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F-35A7-44AC-B530-882EC19BDEED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1-35A7-44AC-B530-882EC19BDEED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3-35A7-44AC-B530-882EC19BDEED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5-35A7-44AC-B530-882EC19BDEED}"/>
              </c:ext>
            </c:extLst>
          </c:dPt>
          <c:dLbls>
            <c:dLbl>
              <c:idx val="0"/>
              <c:layout>
                <c:manualLayout>
                  <c:x val="6.9444444444444441E-3"/>
                  <c:y val="-2.9279279279279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A7-44AC-B530-882EC19BDEED}"/>
                </c:ext>
              </c:extLst>
            </c:dLbl>
            <c:dLbl>
              <c:idx val="1"/>
              <c:layout>
                <c:manualLayout>
                  <c:x val="9.7222222222222224E-3"/>
                  <c:y val="-2.7027027027027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A7-44AC-B530-882EC19BDEED}"/>
                </c:ext>
              </c:extLst>
            </c:dLbl>
            <c:dLbl>
              <c:idx val="2"/>
              <c:layout>
                <c:manualLayout>
                  <c:x val="2.0833333333333332E-2"/>
                  <c:y val="-3.3783783783783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A7-44AC-B530-882EC19BDEED}"/>
                </c:ext>
              </c:extLst>
            </c:dLbl>
            <c:dLbl>
              <c:idx val="3"/>
              <c:layout>
                <c:manualLayout>
                  <c:x val="8.3333333333333332E-3"/>
                  <c:y val="-3.1531531531531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A7-44AC-B530-882EC19BDE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Much better</c:v>
                </c:pt>
                <c:pt idx="1">
                  <c:v>Better</c:v>
                </c:pt>
                <c:pt idx="2">
                  <c:v>The same</c:v>
                </c:pt>
                <c:pt idx="3">
                  <c:v>Worse</c:v>
                </c:pt>
                <c:pt idx="4">
                  <c:v>Much worse</c:v>
                </c:pt>
                <c:pt idx="5">
                  <c:v>No opinion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</c:v>
                </c:pt>
                <c:pt idx="1">
                  <c:v>0.28000000000000003</c:v>
                </c:pt>
                <c:pt idx="2">
                  <c:v>0.32</c:v>
                </c:pt>
                <c:pt idx="3">
                  <c:v>0.12</c:v>
                </c:pt>
                <c:pt idx="4">
                  <c:v>0.01</c:v>
                </c:pt>
                <c:pt idx="5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35A7-44AC-B530-882EC19BD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4760824"/>
        <c:axId val="424758080"/>
        <c:axId val="0"/>
      </c:bar3DChart>
      <c:catAx>
        <c:axId val="424760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424758080"/>
        <c:crosses val="autoZero"/>
        <c:auto val="1"/>
        <c:lblAlgn val="ctr"/>
        <c:lblOffset val="100"/>
        <c:noMultiLvlLbl val="0"/>
      </c:catAx>
      <c:valAx>
        <c:axId val="4247580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24760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66D83-36DA-4B3D-8C36-4DFD28972FFD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6D95F-2913-4B92-932A-86883D086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2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78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5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93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85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85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85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13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03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6D95F-2913-4B92-932A-86883D08693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5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B7771-B890-4499-A8B2-84795AD9398F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13667-BD1B-42A8-9C84-CA7EB47CAE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95500" y="4038600"/>
            <a:ext cx="4953000" cy="685800"/>
          </a:xfrm>
        </p:spPr>
        <p:txBody>
          <a:bodyPr/>
          <a:lstStyle/>
          <a:p>
            <a:r>
              <a:rPr lang="en-US" dirty="0"/>
              <a:t>Spring 2017</a:t>
            </a:r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28194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latin typeface="+mn-lt"/>
                <a:ea typeface="Times New Roman"/>
              </a:rPr>
              <a:t>Woodland Public Schools</a:t>
            </a:r>
            <a:br>
              <a:rPr lang="en-US" sz="4000" b="1" dirty="0">
                <a:solidFill>
                  <a:srgbClr val="FF0000"/>
                </a:solidFill>
                <a:latin typeface="+mn-lt"/>
                <a:ea typeface="Times New Roman"/>
              </a:rPr>
            </a:br>
            <a:r>
              <a:rPr lang="en-US" sz="3600" dirty="0">
                <a:latin typeface="+mn-lt"/>
              </a:rPr>
              <a:t>Staff Survey Results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5715000"/>
            <a:ext cx="178338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830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Change Readiness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051509"/>
              </p:ext>
            </p:extLst>
          </p:nvPr>
        </p:nvGraphicFramePr>
        <p:xfrm>
          <a:off x="0" y="1600196"/>
          <a:ext cx="9143999" cy="525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38783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Our District is committed to making needed improvements as they are identified.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8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Our District has a culture of open dialogue.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1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Our District strives to achieve consensus on areas that need improvement.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1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 is a process for evaluating the effectiveness of new initiatives.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54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Student Achievement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156727"/>
              </p:ext>
            </p:extLst>
          </p:nvPr>
        </p:nvGraphicFramePr>
        <p:xfrm>
          <a:off x="0" y="1600194"/>
          <a:ext cx="9143999" cy="5257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1455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Learning targets and curriculum objectives for my job assignment are clear.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Overall, the school offers a high quality academic program.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402166853"/>
                  </a:ext>
                </a:extLst>
              </a:tr>
              <a:tr h="640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been provided the resources to achieve District learning targets and curriculum objectives.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academic needs of students are being met.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Students have access to additional support when needed.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social and emotional needs of students are being met.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 discipline is handled in a consistent manner by all staff.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275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Engagement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43955"/>
              </p:ext>
            </p:extLst>
          </p:nvPr>
        </p:nvGraphicFramePr>
        <p:xfrm>
          <a:off x="0" y="1600204"/>
          <a:ext cx="9143999" cy="525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6433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job is personally satisfying.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work contributes to the success of our District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937457015"/>
                  </a:ext>
                </a:extLst>
              </a:tr>
              <a:tr h="67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proud of our District.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would recommend this District to others seeking employment.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would take a lot to get me to leave this District.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enjoy being involved in District affiliated activities outside of the normal school day.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4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amount of work I am asked to do is reasonable.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476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Communication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005322"/>
              </p:ext>
            </p:extLst>
          </p:nvPr>
        </p:nvGraphicFramePr>
        <p:xfrm>
          <a:off x="0" y="1600198"/>
          <a:ext cx="9143999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5478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School/department information is communicated effectively to me.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a good understanding of the goals of the District.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board policies and procedures affecting me are available and clearly communicated.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kept informed about matters important to my work.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comfortable sharing my ideas and opinions.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5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clearly communicates with me about important issues.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709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would you rate the communication from:</a:t>
            </a:r>
            <a:br>
              <a:rPr lang="en-US" b="1" dirty="0"/>
            </a:br>
            <a:r>
              <a:rPr lang="en-US" sz="3100" i="1" dirty="0"/>
              <a:t>Great (4), Good (3), Fair (2), Poor (1)</a:t>
            </a:r>
            <a:endParaRPr lang="en-US" sz="18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906434"/>
              </p:ext>
            </p:extLst>
          </p:nvPr>
        </p:nvGraphicFramePr>
        <p:xfrm>
          <a:off x="0" y="1823483"/>
          <a:ext cx="9144001" cy="503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1832">
                <a:tc>
                  <a:txBody>
                    <a:bodyPr/>
                    <a:lstStyle/>
                    <a:p>
                      <a:r>
                        <a:rPr lang="en-US" sz="18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% Great/ Good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Services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Principal/Building Administration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533855623"/>
                  </a:ext>
                </a:extLst>
              </a:tr>
              <a:tr h="60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Custodians/Maintenance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Service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Transportation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Administration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Board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705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Culture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371786"/>
              </p:ext>
            </p:extLst>
          </p:nvPr>
        </p:nvGraphicFramePr>
        <p:xfrm>
          <a:off x="0" y="1600197"/>
          <a:ext cx="9143999" cy="5257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5004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co-workers are willing to help me when I have a heavy workload.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Our school/department works hard to find ways to improve.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3745028"/>
                  </a:ext>
                </a:extLst>
              </a:tr>
              <a:tr h="725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Our school/department operates as a team.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58176106"/>
                  </a:ext>
                </a:extLst>
              </a:tr>
              <a:tr h="725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can bring about change in my school/department.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adequate opportunities to participate in decisions that affect me.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Our school/department is effective at assimilating new employees.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128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The academic expectations of our students are: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2848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9715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Work Environment </a:t>
            </a:r>
            <a:r>
              <a:rPr lang="en-US" sz="4000" dirty="0"/>
              <a:t>(Slide 1/2)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992523"/>
              </p:ext>
            </p:extLst>
          </p:nvPr>
        </p:nvGraphicFramePr>
        <p:xfrm>
          <a:off x="0" y="1600200"/>
          <a:ext cx="9143999" cy="525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3630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Based on my interactions with other adults, I feel safe at work.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97%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the technology support available to me.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Based on my interactions with students, I feel safe at work.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the flexibility to do my job the way that I think is most effective.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supported by leadership when I make a decision.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feel valued by our community.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726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Work Environment </a:t>
            </a:r>
            <a:r>
              <a:rPr lang="en-US" sz="4000" dirty="0"/>
              <a:t>(Slide 2/2)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08400"/>
              </p:ext>
            </p:extLst>
          </p:nvPr>
        </p:nvGraphicFramePr>
        <p:xfrm>
          <a:off x="0" y="1600200"/>
          <a:ext cx="9143999" cy="525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4448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Our classrooms, building and grounds are well maintained.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the materials and supplies I need to do my job effectively.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4002704547"/>
                  </a:ext>
                </a:extLst>
              </a:tr>
              <a:tr h="866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receive the training I need to do my job effectively.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the technology available to me.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enough time to do my job effectively.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361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Health and Wellness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174909"/>
              </p:ext>
            </p:extLst>
          </p:nvPr>
        </p:nvGraphicFramePr>
        <p:xfrm>
          <a:off x="0" y="1600201"/>
          <a:ext cx="9143999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2848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6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manage my stress well.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76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able to sustain a healthy work-life balance.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76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pace of implementing new initiatives is appropriate.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get enough sleep.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54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659687" cy="1168400"/>
          </a:xfrm>
        </p:spPr>
        <p:txBody>
          <a:bodyPr>
            <a:noAutofit/>
          </a:bodyPr>
          <a:lstStyle/>
          <a:p>
            <a:pPr marL="182880"/>
            <a:r>
              <a:rPr lang="en-US" sz="4000" b="1" dirty="0"/>
              <a:t>School Perceptions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09601" y="1676400"/>
            <a:ext cx="8153400" cy="3505200"/>
          </a:xfrm>
        </p:spPr>
        <p:txBody>
          <a:bodyPr>
            <a:normAutofit lnSpcReduction="10000"/>
          </a:bodyPr>
          <a:lstStyle/>
          <a:p>
            <a:pPr marL="182880">
              <a:lnSpc>
                <a:spcPct val="110000"/>
              </a:lnSpc>
            </a:pPr>
            <a:r>
              <a:rPr lang="en-US" sz="2600" b="1" dirty="0">
                <a:solidFill>
                  <a:schemeClr val="tx1"/>
                </a:solidFill>
              </a:rPr>
              <a:t>Our mission is to help educational leaders gather, organize and use data to make strategic decisions.</a:t>
            </a:r>
          </a:p>
          <a:p>
            <a:pPr marL="64008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Founded in 2002 to provide independent and unbiased research</a:t>
            </a:r>
          </a:p>
          <a:p>
            <a:pPr marL="64008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Conducted over 10,000 surveys for school improvement</a:t>
            </a:r>
          </a:p>
          <a:p>
            <a:pPr marL="64008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Helped more than 400 districts navigate the strategic planning and referendum planning process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5715000"/>
            <a:ext cx="178338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2647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Development and Recognition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796161"/>
              </p:ext>
            </p:extLst>
          </p:nvPr>
        </p:nvGraphicFramePr>
        <p:xfrm>
          <a:off x="0" y="1600201"/>
          <a:ext cx="9143999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0536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1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receive credit and recognition when I do a good job.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1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receive meaningful and timely feedback that helps me improve my performance.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73612654"/>
                  </a:ext>
                </a:extLst>
              </a:tr>
              <a:tr h="1001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District's in-service days are organized and well-planned.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533146309"/>
                  </a:ext>
                </a:extLst>
              </a:tr>
              <a:tr h="1001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adequate opportunities for training/professional development.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28954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828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Compensation and Benefits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317102"/>
              </p:ext>
            </p:extLst>
          </p:nvPr>
        </p:nvGraphicFramePr>
        <p:xfrm>
          <a:off x="0" y="1600200"/>
          <a:ext cx="9143999" cy="5257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5674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 practices are administered consistently for all employees.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my benefits.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542842074"/>
                  </a:ext>
                </a:extLst>
              </a:tr>
              <a:tr h="846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benefits are competitive with similar jobs I might find elsewhere.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87904973"/>
                  </a:ext>
                </a:extLst>
              </a:tr>
              <a:tr h="846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my pay.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6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pay is fair in relation to my job responsibilities.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61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Building Leadership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124625"/>
              </p:ext>
            </p:extLst>
          </p:nvPr>
        </p:nvGraphicFramePr>
        <p:xfrm>
          <a:off x="0" y="1600198"/>
          <a:ext cx="9143999" cy="5257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4891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0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principal is an effective leader.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0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trust the leadership in my building.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401475787"/>
                  </a:ext>
                </a:extLst>
              </a:tr>
              <a:tr h="1250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Building leadership is consistent when administering policies concerning employees.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85474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331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District Administration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020602"/>
              </p:ext>
            </p:extLst>
          </p:nvPr>
        </p:nvGraphicFramePr>
        <p:xfrm>
          <a:off x="0" y="1600197"/>
          <a:ext cx="9143999" cy="5257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0397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Strongly agree/Agree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Superintendent/District Administrator presents a positive image to our community.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administration is doing what it takes to make our District successful.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409150310"/>
                  </a:ext>
                </a:extLst>
              </a:tr>
              <a:tr h="841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trust the District's leadership.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254035090"/>
                  </a:ext>
                </a:extLst>
              </a:tr>
              <a:tr h="841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administration is responsive to major concerns of employees.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109716981"/>
                  </a:ext>
                </a:extLst>
              </a:tr>
              <a:tr h="841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administration is consistent when administering policies concerning employees.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471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sz="4000" b="1" dirty="0"/>
              <a:t>School Board</a:t>
            </a:r>
            <a:br>
              <a:rPr lang="en-US" dirty="0"/>
            </a:br>
            <a:r>
              <a:rPr lang="en-US" sz="2700" i="1" dirty="0"/>
              <a:t>Strongly agree (5), Agree (4), Disagree (2), Strongly disagree (1)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84484"/>
              </p:ext>
            </p:extLst>
          </p:nvPr>
        </p:nvGraphicFramePr>
        <p:xfrm>
          <a:off x="0" y="1600201"/>
          <a:ext cx="9143999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2477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% Strongly agree/Agree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Average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58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School Board presents a positive image to our community.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58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School Board appropriately balances the mission of the District with fiscal responsibility.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561846753"/>
                  </a:ext>
                </a:extLst>
              </a:tr>
              <a:tr h="1203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School Board is doing what it takes to make our District successful.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920529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757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288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Salary</a:t>
            </a:r>
            <a:br>
              <a:rPr lang="en-US" sz="4000" b="1" dirty="0"/>
            </a:br>
            <a:r>
              <a:rPr lang="en-US" sz="3600" dirty="0"/>
              <a:t>Please rank the following factors based on their importance in a compensation system. </a:t>
            </a:r>
            <a:br>
              <a:rPr lang="en-US" dirty="0"/>
            </a:br>
            <a:r>
              <a:rPr lang="en-US" sz="2700" i="1" dirty="0"/>
              <a:t>Most important (1), Least important (10)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119614"/>
              </p:ext>
            </p:extLst>
          </p:nvPr>
        </p:nvGraphicFramePr>
        <p:xfrm>
          <a:off x="0" y="1905000"/>
          <a:ext cx="9144000" cy="4952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9658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Advanced degrees (Master's, specialist, Ph.D., Ed. D.)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Length of service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409150310"/>
                  </a:ext>
                </a:extLst>
              </a:tr>
              <a:tr h="440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skills (certifications, foreign language proficiencies etc.)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254035090"/>
                  </a:ext>
                </a:extLst>
              </a:tr>
              <a:tr h="440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work duties (coach, curriculum writing, research etc.)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109716981"/>
                  </a:ext>
                </a:extLst>
              </a:tr>
              <a:tr h="440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Educator's evaluation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 Learning Outcomes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153189963"/>
                  </a:ext>
                </a:extLst>
              </a:tr>
              <a:tr h="440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Board for Professional Teaching Standards/Master Teacher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564674388"/>
                  </a:ext>
                </a:extLst>
              </a:tr>
              <a:tr h="440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demand (hard-to-staff assignment, certification in area of short supply)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055932963"/>
                  </a:ext>
                </a:extLst>
              </a:tr>
              <a:tr h="440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 Development Activities (Provided by the district)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012621689"/>
                  </a:ext>
                </a:extLst>
              </a:tr>
              <a:tr h="440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Licensure for PI 34 (Initial Educator, Processional or Master)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621518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0602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44562"/>
          </a:xfrm>
        </p:spPr>
        <p:txBody>
          <a:bodyPr>
            <a:noAutofit/>
          </a:bodyPr>
          <a:lstStyle/>
          <a:p>
            <a:r>
              <a:rPr lang="en-US" sz="3600" b="1" dirty="0"/>
              <a:t>Job Satisfaction</a:t>
            </a:r>
            <a:br>
              <a:rPr lang="en-US" sz="3600" dirty="0"/>
            </a:br>
            <a:r>
              <a:rPr lang="en-US" sz="2800" dirty="0"/>
              <a:t>Please check </a:t>
            </a:r>
            <a:r>
              <a:rPr lang="en-US" sz="2800" u="sng" dirty="0"/>
              <a:t>up to four</a:t>
            </a:r>
            <a:r>
              <a:rPr lang="en-US" sz="2800" dirty="0"/>
              <a:t> of your most important job satisfaction factors: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553111"/>
              </p:ext>
            </p:extLst>
          </p:nvPr>
        </p:nvGraphicFramePr>
        <p:xfrm>
          <a:off x="0" y="1524001"/>
          <a:ext cx="9144000" cy="5333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>
                  <a:extLst>
                    <a:ext uri="{9D8B030D-6E8A-4147-A177-3AD203B41FA5}">
                      <a16:colId xmlns:a16="http://schemas.microsoft.com/office/drawing/2014/main" val="94785703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480700162"/>
                    </a:ext>
                  </a:extLst>
                </a:gridCol>
              </a:tblGrid>
              <a:tr h="419553">
                <a:tc>
                  <a:txBody>
                    <a:bodyPr/>
                    <a:lstStyle/>
                    <a:p>
                      <a:r>
                        <a:rPr lang="en-US" sz="18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% 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514446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Meaningful work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124529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Compensation/Salary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71377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Healthy culture/working conditions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963558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 leadership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587288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Benefits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4124575894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 from co-workers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571517252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 from supervisors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239707020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growth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699822350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Job security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123032146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Job training/professional development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405968538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Effective communications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35561355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Recognition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98991026"/>
                  </a:ext>
                </a:extLst>
              </a:tr>
              <a:tr h="3780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Feeling safe in the workplace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87832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4104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>
            <a:noAutofit/>
          </a:bodyPr>
          <a:lstStyle/>
          <a:p>
            <a:r>
              <a:rPr lang="en-US" sz="4000" b="1" dirty="0"/>
              <a:t>Overall Satisfaction</a:t>
            </a:r>
            <a:br>
              <a:rPr lang="en-US" sz="4000" dirty="0">
                <a:solidFill>
                  <a:prstClr val="black"/>
                </a:solidFill>
              </a:rPr>
            </a:br>
            <a:r>
              <a:rPr lang="en-US" sz="2400" i="1" dirty="0">
                <a:solidFill>
                  <a:prstClr val="black"/>
                </a:solidFill>
              </a:rPr>
              <a:t>Strongly agree (5), Agree (4), Disagree (2), Strongly disagree (1)</a:t>
            </a:r>
            <a:endParaRPr lang="en-US" sz="20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500288"/>
              </p:ext>
            </p:extLst>
          </p:nvPr>
        </p:nvGraphicFramePr>
        <p:xfrm>
          <a:off x="0" y="1752601"/>
          <a:ext cx="9144000" cy="510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5939">
                <a:tc>
                  <a:txBody>
                    <a:bodyPr/>
                    <a:lstStyle/>
                    <a:p>
                      <a:r>
                        <a:rPr lang="en-US" sz="2000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% Strongly</a:t>
                      </a:r>
                      <a:r>
                        <a:rPr lang="en-US" sz="2000" baseline="0" dirty="0"/>
                        <a:t> agree/Agree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Average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9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things considered, this District is a good place to work.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9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Our community supports education.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District has improved in the past year.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9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am satisfied with the financial management of the District.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79%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341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  <a:ea typeface="Lucida Grande"/>
                <a:cs typeface="Lucida Grande"/>
              </a:rPr>
              <a:t>What grade would you give us?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645607"/>
              </p:ext>
            </p:extLst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487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  <a:ea typeface="Lucida Grande"/>
                <a:cs typeface="Lucida Grande"/>
              </a:rPr>
              <a:t>How would you rate the District compared to neighboring public school districts?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869481"/>
              </p:ext>
            </p:extLst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3503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What We Know:</a:t>
            </a: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2667000"/>
            <a:ext cx="7962900" cy="1430877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5715000"/>
            <a:ext cx="178338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27676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012825"/>
          </a:xfrm>
        </p:spPr>
        <p:txBody>
          <a:bodyPr>
            <a:normAutofit/>
          </a:bodyPr>
          <a:lstStyle/>
          <a:p>
            <a:r>
              <a:rPr lang="en-US" sz="4000" b="1" dirty="0"/>
              <a:t>Thank you!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5715000"/>
            <a:ext cx="178338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488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Survey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Staff Survey was conducted in April of 2017.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All staff members received a survey invitation via email, which contained a unique access code.  Each access code could only be used once to take the survey. </a:t>
            </a:r>
          </a:p>
          <a:p>
            <a:r>
              <a:rPr lang="en-US" dirty="0"/>
              <a:t>Number of responses: 221 (58% participation)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>
            <a:noAutofit/>
          </a:bodyPr>
          <a:lstStyle/>
          <a:p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Respondent Information</a:t>
            </a:r>
            <a:br>
              <a:rPr lang="en-US" dirty="0">
                <a:latin typeface="Arial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15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  <a:ea typeface="Lucida Grande"/>
                <a:cs typeface="Lucida Grande"/>
              </a:rPr>
              <a:t>At which location do you spend the most time?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7842"/>
              </p:ext>
            </p:extLst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2155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  <a:ea typeface="Lucida Grande"/>
                <a:cs typeface="Lucida Grande"/>
              </a:rPr>
              <a:t>What best describes your position?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206720"/>
              </p:ext>
            </p:extLst>
          </p:nvPr>
        </p:nvGraphicFramePr>
        <p:xfrm>
          <a:off x="0" y="914400"/>
          <a:ext cx="9144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0951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  <a:ea typeface="Lucida Grande"/>
                <a:cs typeface="Lucida Grande"/>
              </a:rPr>
              <a:t>Including the current year, how many years have you worked for this District?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718725"/>
              </p:ext>
            </p:extLst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6049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44562"/>
          </a:xfrm>
        </p:spPr>
        <p:txBody>
          <a:bodyPr>
            <a:noAutofit/>
          </a:bodyPr>
          <a:lstStyle/>
          <a:p>
            <a:r>
              <a:rPr lang="en-US" sz="3600" b="1" dirty="0"/>
              <a:t>Planning</a:t>
            </a:r>
            <a:br>
              <a:rPr lang="en-US" sz="3600" dirty="0"/>
            </a:br>
            <a:r>
              <a:rPr lang="en-US" sz="2800" dirty="0"/>
              <a:t>To provide a quality education for all students, please check </a:t>
            </a:r>
            <a:r>
              <a:rPr lang="en-US" sz="2800" u="sng" dirty="0"/>
              <a:t>a maximum of five</a:t>
            </a:r>
            <a:r>
              <a:rPr lang="en-US" sz="2800" dirty="0"/>
              <a:t> of your highest priorities: 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510537"/>
              </p:ext>
            </p:extLst>
          </p:nvPr>
        </p:nvGraphicFramePr>
        <p:xfrm>
          <a:off x="0" y="1524000"/>
          <a:ext cx="9144000" cy="5334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>
                  <a:extLst>
                    <a:ext uri="{9D8B030D-6E8A-4147-A177-3AD203B41FA5}">
                      <a16:colId xmlns:a16="http://schemas.microsoft.com/office/drawing/2014/main" val="94785703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480700162"/>
                    </a:ext>
                  </a:extLst>
                </a:gridCol>
              </a:tblGrid>
              <a:tr h="391777">
                <a:tc>
                  <a:txBody>
                    <a:bodyPr/>
                    <a:lstStyle/>
                    <a:p>
                      <a:r>
                        <a:rPr lang="en-US" sz="18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% 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514446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Better prepare students for life after high school—whether this be college or career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124529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additional intervention/support services for struggling students 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735557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innovative programs to improve student learning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71377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Receive training/development opportunities to enhance skills 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963558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 the number of hands-on/project-based learning opportunities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587288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 parents and community communications 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575894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additional counseling, psychologist and social work services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571517252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Expand services to students with special needs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239707020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Improve school safety and security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699822350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Expand students and staff technology access 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123032146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 STEM opportunities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405968538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 co-curricular and extra-curricular programs (e.g. music, arts, athletics, etc.)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35561355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additional community/business partnerships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98991026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 the number of AP/honors courses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87832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04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13977</TotalTime>
  <Words>1640</Words>
  <Application>Microsoft Office PowerPoint</Application>
  <PresentationFormat>On-screen Show (4:3)</PresentationFormat>
  <Paragraphs>418</Paragraphs>
  <Slides>30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Lucida Grande</vt:lpstr>
      <vt:lpstr>Times New Roman</vt:lpstr>
      <vt:lpstr>Office Theme</vt:lpstr>
      <vt:lpstr>Woodland Public Schools Staff Survey Results</vt:lpstr>
      <vt:lpstr>School Perceptions </vt:lpstr>
      <vt:lpstr>What We Know:</vt:lpstr>
      <vt:lpstr>Survey Summary</vt:lpstr>
      <vt:lpstr> Respondent Information </vt:lpstr>
      <vt:lpstr>At which location do you spend the most time?</vt:lpstr>
      <vt:lpstr>What best describes your position?</vt:lpstr>
      <vt:lpstr>Including the current year, how many years have you worked for this District?</vt:lpstr>
      <vt:lpstr>Planning To provide a quality education for all students, please check a maximum of five of your highest priorities: </vt:lpstr>
      <vt:lpstr>Change Readiness Strongly agree (5), Agree (4), Disagree (2), Strongly disagree (1)</vt:lpstr>
      <vt:lpstr>Student Achievement Strongly agree (5), Agree (4), Disagree (2), Strongly disagree (1)</vt:lpstr>
      <vt:lpstr>Engagement Strongly agree (5), Agree (4), Disagree (2), Strongly disagree (1)</vt:lpstr>
      <vt:lpstr>Communication Strongly agree (5), Agree (4), Disagree (2), Strongly disagree (1)</vt:lpstr>
      <vt:lpstr>How would you rate the communication from: Great (4), Good (3), Fair (2), Poor (1)</vt:lpstr>
      <vt:lpstr>Culture Strongly agree (5), Agree (4), Disagree (2), Strongly disagree (1)</vt:lpstr>
      <vt:lpstr>The academic expectations of our students are: </vt:lpstr>
      <vt:lpstr>Work Environment (Slide 1/2) Strongly agree (5), Agree (4), Disagree (2), Strongly disagree (1)</vt:lpstr>
      <vt:lpstr>Work Environment (Slide 2/2) Strongly agree (5), Agree (4), Disagree (2), Strongly disagree (1)</vt:lpstr>
      <vt:lpstr>Health and Wellness Strongly agree (5), Agree (4), Disagree (2), Strongly disagree (1)</vt:lpstr>
      <vt:lpstr>Development and Recognition Strongly agree (5), Agree (4), Disagree (2), Strongly disagree (1)</vt:lpstr>
      <vt:lpstr>Compensation and Benefits Strongly agree (5), Agree (4), Disagree (2), Strongly disagree (1)</vt:lpstr>
      <vt:lpstr>Building Leadership Strongly agree (5), Agree (4), Disagree (2), Strongly disagree (1)</vt:lpstr>
      <vt:lpstr>District Administration Strongly agree (5), Agree (4), Disagree (2), Strongly disagree (1)</vt:lpstr>
      <vt:lpstr>School Board Strongly agree (5), Agree (4), Disagree (2), Strongly disagree (1)</vt:lpstr>
      <vt:lpstr>Salary Please rank the following factors based on their importance in a compensation system.  Most important (1), Least important (10)</vt:lpstr>
      <vt:lpstr>Job Satisfaction Please check up to four of your most important job satisfaction factors:</vt:lpstr>
      <vt:lpstr>Overall Satisfaction Strongly agree (5), Agree (4), Disagree (2), Strongly disagree (1)</vt:lpstr>
      <vt:lpstr>What grade would you give us? </vt:lpstr>
      <vt:lpstr>How would you rate the District compared to neighboring public school districts? </vt:lpstr>
      <vt:lpstr>Thank you!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Diffor</dc:creator>
  <cp:lastModifiedBy>Chelsea Davis</cp:lastModifiedBy>
  <cp:revision>802</cp:revision>
  <dcterms:created xsi:type="dcterms:W3CDTF">2011-11-03T21:32:19Z</dcterms:created>
  <dcterms:modified xsi:type="dcterms:W3CDTF">2017-05-04T20:50:09Z</dcterms:modified>
</cp:coreProperties>
</file>