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0.xml" ContentType="application/vnd.openxmlformats-officedocument.presentationml.notesSlide+xml"/>
  <Override PartName="/ppt/charts/chart22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0"/>
  </p:notesMasterIdLst>
  <p:handoutMasterIdLst>
    <p:handoutMasterId r:id="rId61"/>
  </p:handoutMasterIdLst>
  <p:sldIdLst>
    <p:sldId id="380" r:id="rId2"/>
    <p:sldId id="268" r:id="rId3"/>
    <p:sldId id="316" r:id="rId4"/>
    <p:sldId id="388" r:id="rId5"/>
    <p:sldId id="933" r:id="rId6"/>
    <p:sldId id="1051" r:id="rId7"/>
    <p:sldId id="785" r:id="rId8"/>
    <p:sldId id="1043" r:id="rId9"/>
    <p:sldId id="821" r:id="rId10"/>
    <p:sldId id="934" r:id="rId11"/>
    <p:sldId id="935" r:id="rId12"/>
    <p:sldId id="936" r:id="rId13"/>
    <p:sldId id="937" r:id="rId14"/>
    <p:sldId id="941" r:id="rId15"/>
    <p:sldId id="1012" r:id="rId16"/>
    <p:sldId id="1044" r:id="rId17"/>
    <p:sldId id="1045" r:id="rId18"/>
    <p:sldId id="1015" r:id="rId19"/>
    <p:sldId id="1046" r:id="rId20"/>
    <p:sldId id="1047" r:id="rId21"/>
    <p:sldId id="1018" r:id="rId22"/>
    <p:sldId id="1048" r:id="rId23"/>
    <p:sldId id="1049" r:id="rId24"/>
    <p:sldId id="1050" r:id="rId25"/>
    <p:sldId id="938" r:id="rId26"/>
    <p:sldId id="1093" r:id="rId27"/>
    <p:sldId id="1094" r:id="rId28"/>
    <p:sldId id="939" r:id="rId29"/>
    <p:sldId id="944" r:id="rId30"/>
    <p:sldId id="1095" r:id="rId31"/>
    <p:sldId id="1096" r:id="rId32"/>
    <p:sldId id="1097" r:id="rId33"/>
    <p:sldId id="1098" r:id="rId34"/>
    <p:sldId id="1099" r:id="rId35"/>
    <p:sldId id="1100" r:id="rId36"/>
    <p:sldId id="1101" r:id="rId37"/>
    <p:sldId id="1102" r:id="rId38"/>
    <p:sldId id="1103" r:id="rId39"/>
    <p:sldId id="1104" r:id="rId40"/>
    <p:sldId id="1105" r:id="rId41"/>
    <p:sldId id="1106" r:id="rId42"/>
    <p:sldId id="1107" r:id="rId43"/>
    <p:sldId id="1108" r:id="rId44"/>
    <p:sldId id="1109" r:id="rId45"/>
    <p:sldId id="1110" r:id="rId46"/>
    <p:sldId id="1111" r:id="rId47"/>
    <p:sldId id="1112" r:id="rId48"/>
    <p:sldId id="1113" r:id="rId49"/>
    <p:sldId id="1114" r:id="rId50"/>
    <p:sldId id="1115" r:id="rId51"/>
    <p:sldId id="1116" r:id="rId52"/>
    <p:sldId id="1117" r:id="rId53"/>
    <p:sldId id="1118" r:id="rId54"/>
    <p:sldId id="1119" r:id="rId55"/>
    <p:sldId id="931" r:id="rId56"/>
    <p:sldId id="945" r:id="rId57"/>
    <p:sldId id="829" r:id="rId58"/>
    <p:sldId id="411" r:id="rId59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>
      <p:cViewPr varScale="1">
        <p:scale>
          <a:sx n="85" d="100"/>
          <a:sy n="85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01A-41CA-A7A6-5C84541F090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01A-41CA-A7A6-5C84541F090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01A-41CA-A7A6-5C84541F090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01A-41CA-A7A6-5C84541F090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01A-41CA-A7A6-5C84541F090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701A-41CA-A7A6-5C84541F090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701A-41CA-A7A6-5C84541F090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701A-41CA-A7A6-5C84541F090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88F0-4D9C-8A2A-ECC5C2ACBCC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88F0-4D9C-8A2A-ECC5C2ACBCC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88F0-4D9C-8A2A-ECC5C2ACBCC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88F0-4D9C-8A2A-ECC5C2ACBCCA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88F0-4D9C-8A2A-ECC5C2ACBC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Woodland Middle School</c:v>
                </c:pt>
                <c:pt idx="1">
                  <c:v>Woodland Intermediate School</c:v>
                </c:pt>
                <c:pt idx="2">
                  <c:v>Woodland High School</c:v>
                </c:pt>
                <c:pt idx="3">
                  <c:v>Woodland Primary School</c:v>
                </c:pt>
                <c:pt idx="4">
                  <c:v>Alternative Education</c:v>
                </c:pt>
                <c:pt idx="5">
                  <c:v>Yale School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0.40589999999999998</c:v>
                </c:pt>
                <c:pt idx="1">
                  <c:v>0.34129999999999999</c:v>
                </c:pt>
                <c:pt idx="2">
                  <c:v>0.32790000000000002</c:v>
                </c:pt>
                <c:pt idx="3">
                  <c:v>0.31979999999999997</c:v>
                </c:pt>
                <c:pt idx="4">
                  <c:v>6.4500000000000002E-2</c:v>
                </c:pt>
                <c:pt idx="5">
                  <c:v>2.41E-2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01A-41CA-A7A6-5C84541F0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95016"/>
        <c:axId val="372193448"/>
        <c:axId val="0"/>
      </c:bar3DChart>
      <c:catAx>
        <c:axId val="372195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3448"/>
        <c:crosses val="autoZero"/>
        <c:auto val="1"/>
        <c:lblAlgn val="ctr"/>
        <c:lblOffset val="100"/>
        <c:noMultiLvlLbl val="0"/>
      </c:catAx>
      <c:valAx>
        <c:axId val="3721934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5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2.8760085544862393E-2"/>
                  <c:y val="8.8150521778459084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0.06</c:v>
                </c:pt>
                <c:pt idx="1">
                  <c:v>0.68</c:v>
                </c:pt>
                <c:pt idx="2">
                  <c:v>0.16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2.2587246038689664E-2"/>
                  <c:y val="9.095655443935357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0.65</c:v>
                </c:pt>
                <c:pt idx="2">
                  <c:v>0.19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4.5313988529211625E-2"/>
                  <c:y val="-2.409078465732044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dLbl>
              <c:idx val="2"/>
              <c:layout>
                <c:manualLayout>
                  <c:x val="-1.781058617672791E-2"/>
                  <c:y val="-6.7141954099050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EA-4FB2-BF1C-076FE94C20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</c:v>
                </c:pt>
                <c:pt idx="2">
                  <c:v>0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5.4573247788470884E-2"/>
                  <c:y val="-5.776317658805429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9.2708637114805093E-2"/>
                  <c:y val="1.686845429359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2.8760085544862393E-2"/>
                  <c:y val="8.8150521778459084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0.04</c:v>
                </c:pt>
                <c:pt idx="1">
                  <c:v>0.7</c:v>
                </c:pt>
                <c:pt idx="2">
                  <c:v>0.19</c:v>
                </c:pt>
                <c:pt idx="3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7.1551472732576228E-3"/>
                  <c:y val="9.095655443935357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0.01</c:v>
                </c:pt>
                <c:pt idx="1">
                  <c:v>0.73</c:v>
                </c:pt>
                <c:pt idx="2">
                  <c:v>0.17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1.7957616409059979E-2"/>
                  <c:y val="9.095655443935357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6.9560488966656953E-2"/>
                  <c:y val="-0.224450354543331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0.02</c:v>
                </c:pt>
                <c:pt idx="1">
                  <c:v>0.56999999999999995</c:v>
                </c:pt>
                <c:pt idx="2">
                  <c:v>0.25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2.2587246038689664E-2"/>
                  <c:y val="9.095655443935357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6.0301229707397687E-2"/>
                  <c:y val="-0.23567448518690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0.56999999999999995</c:v>
                </c:pt>
                <c:pt idx="2">
                  <c:v>0.21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2.8760085544862393E-2"/>
                  <c:y val="8.8150521778459084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0.59</c:v>
                </c:pt>
                <c:pt idx="2">
                  <c:v>0.26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2.2587246038689664E-2"/>
                  <c:y val="9.095655443935357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0.62</c:v>
                </c:pt>
                <c:pt idx="2">
                  <c:v>0.16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01A-41CA-A7A6-5C84541F090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01A-41CA-A7A6-5C84541F090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01A-41CA-A7A6-5C84541F090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01A-41CA-A7A6-5C84541F090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01A-41CA-A7A6-5C84541F090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701A-41CA-A7A6-5C84541F090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701A-41CA-A7A6-5C84541F090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701A-41CA-A7A6-5C84541F090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88F0-4D9C-8A2A-ECC5C2ACBCC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88F0-4D9C-8A2A-ECC5C2ACBCC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88F0-4D9C-8A2A-ECC5C2ACBCC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88F0-4D9C-8A2A-ECC5C2ACBCCA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88F0-4D9C-8A2A-ECC5C2ACBC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Pre K</c:v>
                </c:pt>
                <c:pt idx="1">
                  <c:v>K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1.89E-2</c:v>
                </c:pt>
                <c:pt idx="1">
                  <c:v>0.1734</c:v>
                </c:pt>
                <c:pt idx="2">
                  <c:v>0.16259999999999999</c:v>
                </c:pt>
                <c:pt idx="3">
                  <c:v>0.1192</c:v>
                </c:pt>
                <c:pt idx="4">
                  <c:v>0.14630000000000001</c:v>
                </c:pt>
                <c:pt idx="5">
                  <c:v>0.1409</c:v>
                </c:pt>
                <c:pt idx="6">
                  <c:v>0.1111</c:v>
                </c:pt>
                <c:pt idx="7">
                  <c:v>0.15440000000000001</c:v>
                </c:pt>
                <c:pt idx="8">
                  <c:v>0.1409</c:v>
                </c:pt>
                <c:pt idx="9">
                  <c:v>0.13819999999999999</c:v>
                </c:pt>
                <c:pt idx="10">
                  <c:v>0.1192</c:v>
                </c:pt>
                <c:pt idx="11">
                  <c:v>0.1138</c:v>
                </c:pt>
                <c:pt idx="12">
                  <c:v>0.1111</c:v>
                </c:pt>
                <c:pt idx="13">
                  <c:v>9.2100000000000001E-2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01A-41CA-A7A6-5C84541F0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91880"/>
        <c:axId val="372198152"/>
        <c:axId val="0"/>
      </c:bar3DChart>
      <c:catAx>
        <c:axId val="372191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8152"/>
        <c:crosses val="autoZero"/>
        <c:auto val="1"/>
        <c:lblAlgn val="ctr"/>
        <c:lblOffset val="100"/>
        <c:noMultiLvlLbl val="0"/>
      </c:catAx>
      <c:valAx>
        <c:axId val="372198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1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3.6054729269952367E-2"/>
                  <c:y val="-4.092698062268736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4.4869130941965589E-2"/>
                  <c:y val="-0.24128655050869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0.75</c:v>
                </c:pt>
                <c:pt idx="2">
                  <c:v>0.12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3.6054729269952367E-2"/>
                  <c:y val="-4.092698062268736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4-410A-B654-6FBD221E1B18}"/>
                </c:ext>
              </c:extLst>
            </c:dLbl>
            <c:dLbl>
              <c:idx val="1"/>
              <c:layout>
                <c:manualLayout>
                  <c:x val="-6.1844439583940897E-2"/>
                  <c:y val="-0.24409258316959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10A-B654-6FBD221E1B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0.63</c:v>
                </c:pt>
                <c:pt idx="2">
                  <c:v>0.12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4-410A-B654-6FBD221E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484-4121-9416-1492EC822DB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484-4121-9416-1492EC822DB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484-4121-9416-1492EC822DB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484-4121-9416-1492EC822DB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484-4121-9416-1492EC822DB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484-4121-9416-1492EC822DB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484-4121-9416-1492EC822DB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484-4121-9416-1492EC822D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Not Satisfied</c:v>
                </c:pt>
                <c:pt idx="3">
                  <c:v>Very Unsatisfied</c:v>
                </c:pt>
                <c:pt idx="4">
                  <c:v>Don't Know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0.16</c:v>
                </c:pt>
                <c:pt idx="1">
                  <c:v>0.61</c:v>
                </c:pt>
                <c:pt idx="2">
                  <c:v>0.14000000000000001</c:v>
                </c:pt>
                <c:pt idx="3">
                  <c:v>0.04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484-4121-9416-1492EC822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3081072"/>
        <c:axId val="393083816"/>
        <c:axId val="0"/>
      </c:bar3DChart>
      <c:catAx>
        <c:axId val="393081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93083816"/>
        <c:crosses val="autoZero"/>
        <c:auto val="1"/>
        <c:lblAlgn val="ctr"/>
        <c:lblOffset val="100"/>
        <c:noMultiLvlLbl val="0"/>
      </c:catAx>
      <c:valAx>
        <c:axId val="3930838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93081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01A-41CA-A7A6-5C84541F090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01A-41CA-A7A6-5C84541F090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01A-41CA-A7A6-5C84541F090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01A-41CA-A7A6-5C84541F090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01A-41CA-A7A6-5C84541F090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701A-41CA-A7A6-5C84541F090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701A-41CA-A7A6-5C84541F090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701A-41CA-A7A6-5C84541F090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88F0-4D9C-8A2A-ECC5C2ACBCC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88F0-4D9C-8A2A-ECC5C2ACBCC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88F0-4D9C-8A2A-ECC5C2ACBCC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88F0-4D9C-8A2A-ECC5C2ACBCCA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88F0-4D9C-8A2A-ECC5C2ACBC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Does not apply</c:v>
                </c:pt>
                <c:pt idx="1">
                  <c:v>Gifted and talented</c:v>
                </c:pt>
                <c:pt idx="2">
                  <c:v>Student receiving special education services</c:v>
                </c:pt>
                <c:pt idx="3">
                  <c:v>English Language Learner (ELL)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0.68</c:v>
                </c:pt>
                <c:pt idx="1">
                  <c:v>0.16</c:v>
                </c:pt>
                <c:pt idx="2">
                  <c:v>0.13</c:v>
                </c:pt>
                <c:pt idx="3">
                  <c:v>3.4946236559139782E-2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01A-41CA-A7A6-5C84541F0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98936"/>
        <c:axId val="372192272"/>
        <c:axId val="0"/>
      </c:bar3DChart>
      <c:catAx>
        <c:axId val="37219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2272"/>
        <c:crosses val="autoZero"/>
        <c:auto val="1"/>
        <c:lblAlgn val="ctr"/>
        <c:lblOffset val="100"/>
        <c:noMultiLvlLbl val="0"/>
      </c:catAx>
      <c:valAx>
        <c:axId val="372192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8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1"/>
              <c:layout>
                <c:manualLayout>
                  <c:x val="9.0933338193836866E-2"/>
                  <c:y val="-7.2924590855029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42F-400D-A01D-B2A5D39069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2F-400D-A01D-B2A5D3906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01A-41CA-A7A6-5C84541F090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01A-41CA-A7A6-5C84541F090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01A-41CA-A7A6-5C84541F090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01A-41CA-A7A6-5C84541F090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01A-41CA-A7A6-5C84541F090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701A-41CA-A7A6-5C84541F090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701A-41CA-A7A6-5C84541F090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701A-41CA-A7A6-5C84541F090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88F0-4D9C-8A2A-ECC5C2ACBCC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88F0-4D9C-8A2A-ECC5C2ACBCC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88F0-4D9C-8A2A-ECC5C2ACBCC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88F0-4D9C-8A2A-ECC5C2ACBCCA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88F0-4D9C-8A2A-ECC5C2ACBC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White</c:v>
                </c:pt>
                <c:pt idx="1">
                  <c:v>No response</c:v>
                </c:pt>
                <c:pt idx="2">
                  <c:v>Hispanic</c:v>
                </c:pt>
                <c:pt idx="3">
                  <c:v>Multiracial/Ethnic</c:v>
                </c:pt>
                <c:pt idx="4">
                  <c:v>Black</c:v>
                </c:pt>
                <c:pt idx="5">
                  <c:v>Native American</c:v>
                </c:pt>
                <c:pt idx="6">
                  <c:v>Asian/Pacific Islander</c:v>
                </c:pt>
                <c:pt idx="7">
                  <c:v>Latino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0.83279999999999998</c:v>
                </c:pt>
                <c:pt idx="1">
                  <c:v>9.1899999999999996E-2</c:v>
                </c:pt>
                <c:pt idx="2">
                  <c:v>3.8899999999999997E-2</c:v>
                </c:pt>
                <c:pt idx="3">
                  <c:v>1.11E-2</c:v>
                </c:pt>
                <c:pt idx="4">
                  <c:v>8.3000000000000001E-3</c:v>
                </c:pt>
                <c:pt idx="5">
                  <c:v>8.3000000000000001E-3</c:v>
                </c:pt>
                <c:pt idx="6">
                  <c:v>5.4999999999999997E-3</c:v>
                </c:pt>
                <c:pt idx="7" formatCode="0.00%">
                  <c:v>2.7000000000000001E-3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01A-41CA-A7A6-5C84541F0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93840"/>
        <c:axId val="372194624"/>
        <c:axId val="0"/>
      </c:bar3DChart>
      <c:catAx>
        <c:axId val="372193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4624"/>
        <c:crosses val="autoZero"/>
        <c:auto val="1"/>
        <c:lblAlgn val="ctr"/>
        <c:lblOffset val="100"/>
        <c:noMultiLvlLbl val="0"/>
      </c:catAx>
      <c:valAx>
        <c:axId val="3721946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Sheet1!$A$2:$A$20</c:f>
              <c:strCache>
                <c:ptCount val="19"/>
                <c:pt idx="0">
                  <c:v>YouTube</c:v>
                </c:pt>
                <c:pt idx="1">
                  <c:v>Blogs</c:v>
                </c:pt>
                <c:pt idx="2">
                  <c:v>Twitter</c:v>
                </c:pt>
                <c:pt idx="3">
                  <c:v>PTO meetings</c:v>
                </c:pt>
                <c:pt idx="4">
                  <c:v>Local newspapers</c:v>
                </c:pt>
                <c:pt idx="5">
                  <c:v>School Board meetings</c:v>
                </c:pt>
                <c:pt idx="6">
                  <c:v>School Board agendas and minutes</c:v>
                </c:pt>
                <c:pt idx="7">
                  <c:v>Grade-level parent meetings</c:v>
                </c:pt>
                <c:pt idx="8">
                  <c:v>Teacher webpages</c:v>
                </c:pt>
                <c:pt idx="9">
                  <c:v>Facebook</c:v>
                </c:pt>
                <c:pt idx="10">
                  <c:v>Open House</c:v>
                </c:pt>
                <c:pt idx="11">
                  <c:v>Electronic classroom newsletters</c:v>
                </c:pt>
                <c:pt idx="12">
                  <c:v>District/school website</c:v>
                </c:pt>
                <c:pt idx="13">
                  <c:v>District/school newsletters</c:v>
                </c:pt>
                <c:pt idx="14">
                  <c:v>Text Messaging </c:v>
                </c:pt>
                <c:pt idx="15">
                  <c:v>Automatic phone notifications</c:v>
                </c:pt>
                <c:pt idx="16">
                  <c:v>Parent/Teacher conferences</c:v>
                </c:pt>
                <c:pt idx="17">
                  <c:v>Conversation with teachers/administrators </c:v>
                </c:pt>
                <c:pt idx="18">
                  <c:v>Email from teachers/administrators</c:v>
                </c:pt>
              </c:strCache>
            </c:strRef>
          </c:cat>
          <c:val>
            <c:numRef>
              <c:f>Sheet1!$B$2:$B$20</c:f>
              <c:numCache>
                <c:formatCode>0%</c:formatCode>
                <c:ptCount val="19"/>
                <c:pt idx="0">
                  <c:v>0.01</c:v>
                </c:pt>
                <c:pt idx="1">
                  <c:v>0.01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0.05</c:v>
                </c:pt>
                <c:pt idx="6">
                  <c:v>0.08</c:v>
                </c:pt>
                <c:pt idx="7">
                  <c:v>0.16</c:v>
                </c:pt>
                <c:pt idx="8">
                  <c:v>0.2</c:v>
                </c:pt>
                <c:pt idx="9">
                  <c:v>0.21</c:v>
                </c:pt>
                <c:pt idx="10">
                  <c:v>0.21</c:v>
                </c:pt>
                <c:pt idx="11">
                  <c:v>0.28999999999999998</c:v>
                </c:pt>
                <c:pt idx="12">
                  <c:v>0.38</c:v>
                </c:pt>
                <c:pt idx="13">
                  <c:v>0.42</c:v>
                </c:pt>
                <c:pt idx="14">
                  <c:v>0.45</c:v>
                </c:pt>
                <c:pt idx="15">
                  <c:v>0.56000000000000005</c:v>
                </c:pt>
                <c:pt idx="16">
                  <c:v>0.56000000000000005</c:v>
                </c:pt>
                <c:pt idx="17">
                  <c:v>0.56999999999999995</c:v>
                </c:pt>
                <c:pt idx="1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F-40D9-9495-DC1DD91C2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95800"/>
        <c:axId val="372196192"/>
        <c:axId val="0"/>
      </c:bar3DChart>
      <c:catAx>
        <c:axId val="372195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196192"/>
        <c:crosses val="autoZero"/>
        <c:auto val="1"/>
        <c:lblAlgn val="ctr"/>
        <c:lblOffset val="100"/>
        <c:noMultiLvlLbl val="0"/>
      </c:catAx>
      <c:valAx>
        <c:axId val="372196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195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484-4121-9416-1492EC822DB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484-4121-9416-1492EC822DB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484-4121-9416-1492EC822DB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484-4121-9416-1492EC822DB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484-4121-9416-1492EC822DB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484-4121-9416-1492EC822DB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484-4121-9416-1492EC822DB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484-4121-9416-1492EC822D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Daily</c:v>
                </c:pt>
                <c:pt idx="1">
                  <c:v>Weekly</c:v>
                </c:pt>
                <c:pt idx="2">
                  <c:v>Monthly</c:v>
                </c:pt>
                <c:pt idx="3">
                  <c:v>A couple times per year</c:v>
                </c:pt>
                <c:pt idx="4">
                  <c:v>Never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4.0399999999999998E-2</c:v>
                </c:pt>
                <c:pt idx="1">
                  <c:v>0.35260000000000002</c:v>
                </c:pt>
                <c:pt idx="2">
                  <c:v>0.31209999999999999</c:v>
                </c:pt>
                <c:pt idx="3">
                  <c:v>0.2369</c:v>
                </c:pt>
                <c:pt idx="4">
                  <c:v>5.7799999999999997E-2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484-4121-9416-1492EC822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97368"/>
        <c:axId val="385946808"/>
        <c:axId val="0"/>
      </c:bar3DChart>
      <c:catAx>
        <c:axId val="372197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85946808"/>
        <c:crosses val="autoZero"/>
        <c:auto val="1"/>
        <c:lblAlgn val="ctr"/>
        <c:lblOffset val="100"/>
        <c:noMultiLvlLbl val="0"/>
      </c:catAx>
      <c:valAx>
        <c:axId val="3859468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2197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Order school apparel </c:v>
                </c:pt>
                <c:pt idx="1">
                  <c:v>To view District policies, bylaws and guidelines </c:v>
                </c:pt>
                <c:pt idx="2">
                  <c:v>Review school board agendas/minutes</c:v>
                </c:pt>
                <c:pt idx="3">
                  <c:v>To view lunch menu</c:v>
                </c:pt>
                <c:pt idx="4">
                  <c:v>Access staff contact information</c:v>
                </c:pt>
                <c:pt idx="5">
                  <c:v>To view sports/co-curricular schedules</c:v>
                </c:pt>
                <c:pt idx="6">
                  <c:v>To learn more about the school's current events</c:v>
                </c:pt>
                <c:pt idx="7">
                  <c:v>Family access portal to check grades, student schedules etc.</c:v>
                </c:pt>
                <c:pt idx="8">
                  <c:v>Search for upcoming events/view calendar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3.1199999999999999E-2</c:v>
                </c:pt>
                <c:pt idx="1">
                  <c:v>6.8699999999999997E-2</c:v>
                </c:pt>
                <c:pt idx="2">
                  <c:v>0.1125</c:v>
                </c:pt>
                <c:pt idx="3">
                  <c:v>0.21870000000000001</c:v>
                </c:pt>
                <c:pt idx="4">
                  <c:v>0.2656</c:v>
                </c:pt>
                <c:pt idx="5">
                  <c:v>0.26869999999999999</c:v>
                </c:pt>
                <c:pt idx="6">
                  <c:v>0.31559999999999999</c:v>
                </c:pt>
                <c:pt idx="7">
                  <c:v>0.60619999999999996</c:v>
                </c:pt>
                <c:pt idx="8">
                  <c:v>0.77180000000000004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F-40D9-9495-DC1DD91C2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5946416"/>
        <c:axId val="371314664"/>
        <c:axId val="0"/>
      </c:bar3DChart>
      <c:catAx>
        <c:axId val="38594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314664"/>
        <c:crosses val="autoZero"/>
        <c:auto val="1"/>
        <c:lblAlgn val="ctr"/>
        <c:lblOffset val="100"/>
        <c:noMultiLvlLbl val="0"/>
      </c:catAx>
      <c:valAx>
        <c:axId val="371314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94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484-4121-9416-1492EC822DB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484-4121-9416-1492EC822DB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484-4121-9416-1492EC822DB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484-4121-9416-1492EC822DB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484-4121-9416-1492EC822DB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484-4121-9416-1492EC822DB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484-4121-9416-1492EC822DB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484-4121-9416-1492EC822D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Very effective</c:v>
                </c:pt>
                <c:pt idx="1">
                  <c:v>Somewhat effective</c:v>
                </c:pt>
                <c:pt idx="2">
                  <c:v>Not very effective</c:v>
                </c:pt>
                <c:pt idx="3">
                  <c:v>Very ineffective</c:v>
                </c:pt>
                <c:pt idx="4">
                  <c:v>No opinion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0.29880000000000001</c:v>
                </c:pt>
                <c:pt idx="1">
                  <c:v>0.48520000000000002</c:v>
                </c:pt>
                <c:pt idx="2">
                  <c:v>7.0999999999999994E-2</c:v>
                </c:pt>
                <c:pt idx="3">
                  <c:v>3.2500000000000001E-2</c:v>
                </c:pt>
                <c:pt idx="4">
                  <c:v>0.1124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484-4121-9416-1492EC822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5947984"/>
        <c:axId val="389252880"/>
        <c:axId val="0"/>
      </c:bar3DChart>
      <c:catAx>
        <c:axId val="385947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89252880"/>
        <c:crosses val="autoZero"/>
        <c:auto val="1"/>
        <c:lblAlgn val="ctr"/>
        <c:lblOffset val="100"/>
        <c:noMultiLvlLbl val="0"/>
      </c:catAx>
      <c:valAx>
        <c:axId val="389252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85947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86E6A-C097-4F3A-90C3-DD0FB98A30DB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3CD4F-0A58-42E1-967D-F476CCE78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62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C466D83-36DA-4B3D-8C36-4DFD28972FFD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C46D95F-2913-4B92-932A-86883D086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2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951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56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61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76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11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4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2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43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5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B7771-B890-4499-A8B2-84795AD9398F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685800"/>
          </a:xfrm>
        </p:spPr>
        <p:txBody>
          <a:bodyPr/>
          <a:lstStyle/>
          <a:p>
            <a:r>
              <a:rPr lang="en-US" dirty="0"/>
              <a:t>Spring 2017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981201"/>
            <a:ext cx="9144000" cy="2209799"/>
          </a:xfrm>
        </p:spPr>
        <p:txBody>
          <a:bodyPr>
            <a:normAutofit/>
          </a:bodyPr>
          <a:lstStyle/>
          <a:p>
            <a:r>
              <a:rPr lang="en-US" sz="4000" b="1" dirty="0"/>
              <a:t>Woodland Public Schools</a:t>
            </a:r>
            <a:br>
              <a:rPr lang="en-US" sz="3600" dirty="0"/>
            </a:br>
            <a:r>
              <a:rPr lang="en-US" sz="3600" dirty="0"/>
              <a:t>Parent Survey Results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1200"/>
            <a:ext cx="214615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would you like to receive school information?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070728"/>
              </p:ext>
            </p:extLst>
          </p:nvPr>
        </p:nvGraphicFramePr>
        <p:xfrm>
          <a:off x="76200" y="1066800"/>
          <a:ext cx="8991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0395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How often do you visit the District's website?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434374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32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do you visit the District's website?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323907"/>
              </p:ext>
            </p:extLst>
          </p:nvPr>
        </p:nvGraphicFramePr>
        <p:xfrm>
          <a:off x="76200" y="1219200"/>
          <a:ext cx="8991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330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How effective is the District's website in providing timely and meaningful information?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36308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9153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/>
              <a:t>Programs and Services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212670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3600" b="1" dirty="0"/>
              <a:t>How important is this item to the success of our students? </a:t>
            </a:r>
            <a:r>
              <a:rPr lang="en-US" sz="3600" dirty="0"/>
              <a:t>(Slide 1/3) </a:t>
            </a:r>
            <a:br>
              <a:rPr lang="en-US" b="1" dirty="0"/>
            </a:br>
            <a:r>
              <a:rPr lang="en-US" sz="2000" i="1" dirty="0"/>
              <a:t>Very important (4), Important (3), Somewhat important (2), Not important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774830"/>
              </p:ext>
            </p:extLst>
          </p:nvPr>
        </p:nvGraphicFramePr>
        <p:xfrm>
          <a:off x="0" y="1600208"/>
          <a:ext cx="9144000" cy="5257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001">
                <a:tc>
                  <a:txBody>
                    <a:bodyPr/>
                    <a:lstStyle/>
                    <a:p>
                      <a:r>
                        <a:rPr lang="en-US" sz="1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Writing/Grammar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Reading/Literature/Vocabulary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thinking &amp; problem solving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Preparing students for life after high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Preparing students for college and career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and technology skills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children with disabilities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848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55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3600" b="1" dirty="0"/>
              <a:t>How important is this item to the success of our students? </a:t>
            </a:r>
            <a:r>
              <a:rPr lang="en-US" sz="3600" dirty="0"/>
              <a:t>(Slide 2/3) </a:t>
            </a:r>
            <a:br>
              <a:rPr lang="en-US" b="1" dirty="0"/>
            </a:br>
            <a:r>
              <a:rPr lang="en-US" sz="2000" i="1" dirty="0"/>
              <a:t>Very important (4), Important (3), Somewhat important (2), Not important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658296"/>
              </p:ext>
            </p:extLst>
          </p:nvPr>
        </p:nvGraphicFramePr>
        <p:xfrm>
          <a:off x="0" y="1600208"/>
          <a:ext cx="9144000" cy="5257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803">
                <a:tc>
                  <a:txBody>
                    <a:bodyPr/>
                    <a:lstStyle/>
                    <a:p>
                      <a:r>
                        <a:rPr lang="en-US" sz="1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struggling students/at-risk of not graduating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finance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Studies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counseling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gifted &amp; talented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Placement (AP)/honors classes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43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3600" b="1" dirty="0"/>
              <a:t>How important is this item to the success of our students? </a:t>
            </a:r>
            <a:r>
              <a:rPr lang="en-US" sz="3600" dirty="0"/>
              <a:t>(Slide 3/3) </a:t>
            </a:r>
            <a:br>
              <a:rPr lang="en-US" b="1" dirty="0"/>
            </a:br>
            <a:r>
              <a:rPr lang="en-US" sz="2000" i="1" dirty="0"/>
              <a:t>Very important (4), Important (3), Somewhat important (2), Not important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936217"/>
              </p:ext>
            </p:extLst>
          </p:nvPr>
        </p:nvGraphicFramePr>
        <p:xfrm>
          <a:off x="0" y="1600208"/>
          <a:ext cx="9144000" cy="5257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803">
                <a:tc>
                  <a:txBody>
                    <a:bodyPr/>
                    <a:lstStyle/>
                    <a:p>
                      <a:r>
                        <a:rPr lang="en-US" sz="1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English Language Learners (ELL)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Marketing &amp; Entrepreneurship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Family &amp; Consumer Science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 media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Athletics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3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 language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606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/>
              <a:t>How are we doing? </a:t>
            </a:r>
            <a:r>
              <a:rPr lang="en-US" sz="4000" dirty="0"/>
              <a:t>(Slide 1/3)</a:t>
            </a:r>
            <a:br>
              <a:rPr lang="en-US" b="1" dirty="0"/>
            </a:br>
            <a:r>
              <a:rPr lang="en-US" sz="2400" i="1" dirty="0"/>
              <a:t>Great (4), Good (3), Fair (2), Poor (1)</a:t>
            </a:r>
            <a:endParaRPr lang="en-US" sz="20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663560"/>
              </p:ext>
            </p:extLst>
          </p:nvPr>
        </p:nvGraphicFramePr>
        <p:xfrm>
          <a:off x="0" y="1600208"/>
          <a:ext cx="9144000" cy="525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6128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Reading/Literature/Vocabulary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Athletics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English Language Learners (ELL)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 media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Placement (AP)/honors classes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and technology skills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664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3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/>
              <a:t>How are we doing? </a:t>
            </a:r>
            <a:r>
              <a:rPr lang="en-US" sz="4000" dirty="0"/>
              <a:t>(Slide 2/3)</a:t>
            </a:r>
            <a:br>
              <a:rPr lang="en-US" b="1" dirty="0"/>
            </a:br>
            <a:r>
              <a:rPr lang="en-US" sz="2400" i="1" dirty="0"/>
              <a:t>Great (4), Good (3), Fair (2), Poor (1)</a:t>
            </a:r>
            <a:endParaRPr lang="en-US" sz="20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980727"/>
              </p:ext>
            </p:extLst>
          </p:nvPr>
        </p:nvGraphicFramePr>
        <p:xfrm>
          <a:off x="0" y="1600208"/>
          <a:ext cx="9144000" cy="525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582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Writing/Grammar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Studies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thinking &amp; problem solving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Marketing &amp; Entrepreneurship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counseling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25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Survey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conducted in April of 2017</a:t>
            </a:r>
          </a:p>
          <a:p>
            <a:r>
              <a:rPr lang="en-US" dirty="0"/>
              <a:t>All parents were sent an email invitation to take the survey online.  Each email contained a unique survey access code that could only be used once.</a:t>
            </a:r>
          </a:p>
          <a:p>
            <a:r>
              <a:rPr lang="en-US" dirty="0"/>
              <a:t>Total responses = 372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/>
              <a:t>How are we doing? </a:t>
            </a:r>
            <a:r>
              <a:rPr lang="en-US" sz="4000" dirty="0"/>
              <a:t>(Slide 3/3)</a:t>
            </a:r>
            <a:br>
              <a:rPr lang="en-US" b="1" dirty="0"/>
            </a:br>
            <a:r>
              <a:rPr lang="en-US" sz="2400" i="1" dirty="0"/>
              <a:t>Great (4), Good (3), Fair (2), Poor (1)</a:t>
            </a:r>
            <a:endParaRPr lang="en-US" sz="20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004582"/>
              </p:ext>
            </p:extLst>
          </p:nvPr>
        </p:nvGraphicFramePr>
        <p:xfrm>
          <a:off x="0" y="1600208"/>
          <a:ext cx="9144000" cy="525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582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gifted &amp; talented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children with disabilities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Family &amp; Consumer Science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Preparing students for college and career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struggling students/at-risk of not graduating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Preparing students for life after high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finance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 language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641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/>
              <a:t>Gap Analysis </a:t>
            </a:r>
            <a:r>
              <a:rPr lang="en-US" sz="4000" dirty="0"/>
              <a:t>(Slide 1/3)</a:t>
            </a:r>
            <a:br>
              <a:rPr lang="en-US" sz="3900" b="1" dirty="0"/>
            </a:br>
            <a:r>
              <a:rPr lang="en-US" sz="1800" b="1" dirty="0">
                <a:solidFill>
                  <a:prstClr val="black"/>
                </a:solidFill>
              </a:rPr>
              <a:t>Importance: </a:t>
            </a:r>
            <a:r>
              <a:rPr lang="en-US" sz="1800" i="1" dirty="0">
                <a:solidFill>
                  <a:prstClr val="black"/>
                </a:solidFill>
              </a:rPr>
              <a:t>Extremely important (4), Important (3), Somewhat important (2), Not important (1)</a:t>
            </a:r>
            <a:br>
              <a:rPr lang="en-US" sz="1800" b="1" dirty="0"/>
            </a:br>
            <a:r>
              <a:rPr lang="en-US" sz="1800" b="1" dirty="0"/>
              <a:t>Performance: </a:t>
            </a:r>
            <a:r>
              <a:rPr lang="en-US" sz="1800" i="1" dirty="0"/>
              <a:t>Excellent (4), Good (3), Fair (2), Poor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801082"/>
              </p:ext>
            </p:extLst>
          </p:nvPr>
        </p:nvGraphicFramePr>
        <p:xfrm>
          <a:off x="0" y="1600204"/>
          <a:ext cx="9144001" cy="5257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7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883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Importance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Performance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Preparing students for life after high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finance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Preparing students for college and career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struggling students/at-risk of not graduating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thinking &amp; problem solving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Writing/Grammar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children with disabilities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Reading/Literature/Vocabulary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962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387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/>
              <a:t>Gap Analysis </a:t>
            </a:r>
            <a:r>
              <a:rPr lang="en-US" sz="4000" dirty="0"/>
              <a:t>(Slide 2/3)</a:t>
            </a:r>
            <a:br>
              <a:rPr lang="en-US" sz="3900" b="1" dirty="0"/>
            </a:br>
            <a:r>
              <a:rPr lang="en-US" sz="1800" b="1" dirty="0">
                <a:solidFill>
                  <a:prstClr val="black"/>
                </a:solidFill>
              </a:rPr>
              <a:t>Importance: </a:t>
            </a:r>
            <a:r>
              <a:rPr lang="en-US" sz="1800" i="1" dirty="0">
                <a:solidFill>
                  <a:prstClr val="black"/>
                </a:solidFill>
              </a:rPr>
              <a:t>Extremely important (4), Important (3), Somewhat important (2), Not important (1)</a:t>
            </a:r>
            <a:br>
              <a:rPr lang="en-US" sz="1800" b="1" dirty="0"/>
            </a:br>
            <a:r>
              <a:rPr lang="en-US" sz="1800" b="1" dirty="0"/>
              <a:t>Performance: </a:t>
            </a:r>
            <a:r>
              <a:rPr lang="en-US" sz="1800" i="1" dirty="0"/>
              <a:t>Excellent (4), Good (3), Fair (2), Poor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166091"/>
              </p:ext>
            </p:extLst>
          </p:nvPr>
        </p:nvGraphicFramePr>
        <p:xfrm>
          <a:off x="0" y="1600204"/>
          <a:ext cx="9144001" cy="525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7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1103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Importance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Performance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and technology skills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gifted &amp; talented students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counseling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 language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Studies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Family &amp; Consumer Science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657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/>
              <a:t>Gap Analysis </a:t>
            </a:r>
            <a:r>
              <a:rPr lang="en-US" sz="4000" dirty="0"/>
              <a:t>(Slide 3/3)</a:t>
            </a:r>
            <a:br>
              <a:rPr lang="en-US" sz="3900" b="1" dirty="0"/>
            </a:br>
            <a:r>
              <a:rPr lang="en-US" sz="1800" b="1" dirty="0">
                <a:solidFill>
                  <a:prstClr val="black"/>
                </a:solidFill>
              </a:rPr>
              <a:t>Importance: </a:t>
            </a:r>
            <a:r>
              <a:rPr lang="en-US" sz="1800" i="1" dirty="0">
                <a:solidFill>
                  <a:prstClr val="black"/>
                </a:solidFill>
              </a:rPr>
              <a:t>Extremely important (4), Important (3), Somewhat important (2), Not important (1)</a:t>
            </a:r>
            <a:br>
              <a:rPr lang="en-US" sz="1800" b="1" dirty="0"/>
            </a:br>
            <a:r>
              <a:rPr lang="en-US" sz="1800" b="1" dirty="0"/>
              <a:t>Performance: </a:t>
            </a:r>
            <a:r>
              <a:rPr lang="en-US" sz="1800" i="1" dirty="0"/>
              <a:t>Excellent (4), Good (3), Fair (2), Poor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845924"/>
              </p:ext>
            </p:extLst>
          </p:nvPr>
        </p:nvGraphicFramePr>
        <p:xfrm>
          <a:off x="0" y="1600204"/>
          <a:ext cx="9144001" cy="525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7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1103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Importance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Performance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Business, Marketing &amp; Entrepreneurship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Placement (AP)/honors classes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Programming for English Language Learners (ELL)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 media services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Athletics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-0.14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836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/>
              <a:t>School Feedback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418395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Primary School </a:t>
            </a:r>
            <a:r>
              <a:rPr lang="en-US" sz="3600" dirty="0"/>
              <a:t>(Slide 1/3)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657830"/>
              </p:ext>
            </p:extLst>
          </p:nvPr>
        </p:nvGraphicFramePr>
        <p:xfrm>
          <a:off x="-4" y="1295404"/>
          <a:ext cx="9144004" cy="556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4526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0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has a positive relationship with at least one adult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believe the school staff inspire my child's best efforts.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0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at least one school staff member I feel comfortable contacting when I have an idea or concern.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Parent/teacher conferences provide productive communication.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feels safe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enjoys going to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welcomed at my child's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employs high-quality teachers.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facilities are clean and well-kept.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  <a:tr h="497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staff treat everyone with dignity and respect.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60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058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Primary School </a:t>
            </a:r>
            <a:r>
              <a:rPr lang="en-US" sz="3600" dirty="0"/>
              <a:t>(Slide 2/3)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138847"/>
              </p:ext>
            </p:extLst>
          </p:nvPr>
        </p:nvGraphicFramePr>
        <p:xfrm>
          <a:off x="-4" y="1295405"/>
          <a:ext cx="9144004" cy="556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72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I'm proud of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 though I may not always agree with decisions, the Principal is doing what it takes to make our school successful.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is used effectively to support teaching and learning.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my child's school to a friend.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healthy culture at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is being adequately prepared for the next grade level or college/career/life after high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comfortable contacting the principal.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school provides appropriate opportunities for parental involvement.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44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enough information to understand my child’s progress.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018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Primary School </a:t>
            </a:r>
            <a:r>
              <a:rPr lang="en-US" sz="3600" dirty="0"/>
              <a:t>(Slide 3/3)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051054"/>
              </p:ext>
            </p:extLst>
          </p:nvPr>
        </p:nvGraphicFramePr>
        <p:xfrm>
          <a:off x="-4" y="1295405"/>
          <a:ext cx="9144004" cy="5562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98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climate of openness and trust exists between school administration and parents.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my child has a problem at school, he/she knows how to get help.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1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 personalize instruction to meet my child's needs.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homework given to my child is appropriate.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has a culture of high expectations.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our school's efforts to prevent bullying.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ideas for school improvement with staff.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6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my opinions are taken into consideration when it comes to school policy decisions.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522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Academic expectations at Woodland Primary School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6125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2610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overall use of technology at Woodland Primary School is: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6360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806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Respondent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158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Yale School </a:t>
            </a:r>
            <a:r>
              <a:rPr lang="en-US" sz="3600" dirty="0"/>
              <a:t>(Slide 1/3)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753910"/>
              </p:ext>
            </p:extLst>
          </p:nvPr>
        </p:nvGraphicFramePr>
        <p:xfrm>
          <a:off x="-4" y="1295404"/>
          <a:ext cx="9144004" cy="556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6176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staff treat everyone with dignity and respect.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my child's school to a friend.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healthy culture at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facilities are clean and well-kept.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employs high-quality teachers.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welcomed at my child's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I'm proud of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is used effectively to support teaching and learning.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08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has a culture of high expectations.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  <a:tr h="508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enjoys going to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60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600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Yale School </a:t>
            </a:r>
            <a:r>
              <a:rPr lang="en-US" sz="3600" dirty="0"/>
              <a:t>(Slide 2/3)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262103"/>
              </p:ext>
            </p:extLst>
          </p:nvPr>
        </p:nvGraphicFramePr>
        <p:xfrm>
          <a:off x="-4" y="1295405"/>
          <a:ext cx="9144004" cy="556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267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school provides appropriate opportunities for parental involvement.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at least one school staff member I feel comfortable contacting when I have an idea or concern.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my opinions are taken into consideration when it comes to school policy decisions.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is being adequately prepared for the next grade level or college/career/life after high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homework given to my child is appropriate.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climate of openness and trust exists between school administration and parents.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2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feels safe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2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believe the school staff inspire my child's best efforts.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381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926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Yale School </a:t>
            </a:r>
            <a:r>
              <a:rPr lang="en-US" sz="3600" dirty="0"/>
              <a:t>(Slide 3/3)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435365"/>
              </p:ext>
            </p:extLst>
          </p:nvPr>
        </p:nvGraphicFramePr>
        <p:xfrm>
          <a:off x="-4" y="1295405"/>
          <a:ext cx="9144004" cy="556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72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Parent/teacher conferences provide productive communication.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ideas for school improvement with staff.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 personalize instruction to meet my child's needs.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has a positive relationship with at least one adult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enough information to understand my child’s progress.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our school's efforts to prevent bullying.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my child has a problem at school, he/she knows how to get help.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 though I may not always agree with decisions, the Principal is doing what it takes to make our school successful.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44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comfortable contacting the principal.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5143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Academic expectations at Yale School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7579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19266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overall use of technology at Yale School is: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823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423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Intermediate School </a:t>
            </a:r>
            <a:r>
              <a:rPr lang="en-US" sz="3600" dirty="0"/>
              <a:t>(Slide 1/3)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877353"/>
              </p:ext>
            </p:extLst>
          </p:nvPr>
        </p:nvGraphicFramePr>
        <p:xfrm>
          <a:off x="-4" y="1295404"/>
          <a:ext cx="9144004" cy="556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223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has a positive relationship with at least one adult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at least one school staff member I feel comfortable contacting when I have an idea or concern.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welcomed at my child's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6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facilities are clean and well-kept.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6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employs high-quality teachers.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6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feels safe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6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Parent/teacher conferences provide productive communication.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6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I'm proud of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487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enjoys going to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  <a:tr h="487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staff treat everyone with dignity and respect.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60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932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Intermediate School </a:t>
            </a:r>
            <a:r>
              <a:rPr lang="en-US" sz="3600" dirty="0"/>
              <a:t>(Slide 2/3)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461911"/>
              </p:ext>
            </p:extLst>
          </p:nvPr>
        </p:nvGraphicFramePr>
        <p:xfrm>
          <a:off x="-4" y="1295404"/>
          <a:ext cx="9144004" cy="556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9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school provides appropriate opportunities for parental involvement.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believe the school staff inspire my child's best efforts.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my child's school to a friend.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comfortable contacting the principal.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healthy culture at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climate of openness and trust exists between school administration and parents.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is used effectively to support teaching and learning.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 though I may not always agree with decisions, the Principal is doing what it takes to make our school successful.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my child has a problem at school, he/she knows how to get help.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219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Intermediate School </a:t>
            </a:r>
            <a:r>
              <a:rPr lang="en-US" sz="3600" dirty="0"/>
              <a:t>(Slide 3/3)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415222"/>
              </p:ext>
            </p:extLst>
          </p:nvPr>
        </p:nvGraphicFramePr>
        <p:xfrm>
          <a:off x="-4" y="1295404"/>
          <a:ext cx="9144004" cy="5562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141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is being adequately prepared for the next grade level or college/career/life after high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 personalize instruction to meet my child's needs.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enough information to understand my child’s progress.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has a culture of high expectations.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ideas for school improvement with staff.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homework given to my child is appropriate.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our school's efforts to prevent bullying.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64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my opinions are taken into consideration when it comes to school policy decisions.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880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Academic expectations at Woodland Intermediate School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484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70199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overall use of technology at Woodland Intermediate School is: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0290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106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Which schools do your children attend?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560255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468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Middle School </a:t>
            </a:r>
            <a:r>
              <a:rPr lang="en-US" sz="3600" dirty="0"/>
              <a:t>(Slide 1/3)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774390"/>
              </p:ext>
            </p:extLst>
          </p:nvPr>
        </p:nvGraphicFramePr>
        <p:xfrm>
          <a:off x="-4" y="1295404"/>
          <a:ext cx="9144004" cy="5562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70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has a positive relationship with at least one adult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 though I may not always agree with decisions, the Principal is doing what it takes to make our school successful.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facilities are clean and well-kept.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feels safe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I'm proud of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comfortable contacting the principal.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at least one school staff member I feel comfortable contacting when I have an idea or concern.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staff treat everyone with dignity and respect.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47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welcomed at my child's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  <a:tr h="47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employs high-quality teachers.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60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06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Middle School </a:t>
            </a:r>
            <a:r>
              <a:rPr lang="en-US" sz="3600" dirty="0"/>
              <a:t>(Slide 2/3)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853256"/>
              </p:ext>
            </p:extLst>
          </p:nvPr>
        </p:nvGraphicFramePr>
        <p:xfrm>
          <a:off x="-4" y="1295405"/>
          <a:ext cx="9144004" cy="556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025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healthy culture at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is used effectively to support teaching and learning.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climate of openness and trust exists between school administration and parents.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enjoys going to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believe the school staff inspire my child's best efforts.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my child's school to a friend.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school provides appropriate opportunities for parental involvement.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ideas for school improvement with staff.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5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Parent/teacher conferences provide productive communication.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859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Middle School </a:t>
            </a:r>
            <a:r>
              <a:rPr lang="en-US" sz="3600" dirty="0"/>
              <a:t>(Slide 3/3)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328910"/>
              </p:ext>
            </p:extLst>
          </p:nvPr>
        </p:nvGraphicFramePr>
        <p:xfrm>
          <a:off x="-4" y="1295405"/>
          <a:ext cx="9144004" cy="556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631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homework given to my child is appropriate.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has a culture of high expectations.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enough information to understand my child’s progress.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is being adequately prepared for the next grade level or college/career/life after high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my child has a problem at school, he/she knows how to get help.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2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our school's efforts to prevent bullying.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8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my opinions are taken into consideration when it comes to school policy decisions.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43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 personalize instruction to meet my child's needs.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7444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Academic expectations at Woodland Middle School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6142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3540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overall use of technology at Woodland Middle School is: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8726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07609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High School </a:t>
            </a:r>
            <a:r>
              <a:rPr lang="en-US" sz="3600" dirty="0"/>
              <a:t>(Slide 1/3)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266843"/>
              </p:ext>
            </p:extLst>
          </p:nvPr>
        </p:nvGraphicFramePr>
        <p:xfrm>
          <a:off x="-4" y="1295404"/>
          <a:ext cx="9144004" cy="556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145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facilities are clean and well-kept.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has a positive relationship with at least one adult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I'm proud of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 though I may not always agree with decisions, the Principal is doing what it takes to make our school successful.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feels safe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welcomed at my child's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at least one school staff member I feel comfortable contacting when I have an idea or concern.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staff treat everyone with dignity and respect.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476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comfortable contacting the principal.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  <a:tr h="476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employs high-quality teachers.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60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4969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High School </a:t>
            </a:r>
            <a:r>
              <a:rPr lang="en-US" sz="3600" dirty="0"/>
              <a:t>(Slide 2/3)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871279"/>
              </p:ext>
            </p:extLst>
          </p:nvPr>
        </p:nvGraphicFramePr>
        <p:xfrm>
          <a:off x="-4" y="1295405"/>
          <a:ext cx="9144004" cy="556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236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my child's school to a friend.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healthy culture at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is used effectively to support teaching and learning.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homework given to my child is appropriate.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school provides appropriate opportunities for parental involvement.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enough information to understand my child’s progress.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is being adequately prepared for the next grade level or college/career/life after high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73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climate of openness and trust exists between school administration and parents.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4084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Woodland High School </a:t>
            </a:r>
            <a:r>
              <a:rPr lang="en-US" sz="3600" dirty="0"/>
              <a:t>(Slide 3/3)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667584"/>
              </p:ext>
            </p:extLst>
          </p:nvPr>
        </p:nvGraphicFramePr>
        <p:xfrm>
          <a:off x="-4" y="1295404"/>
          <a:ext cx="9144004" cy="556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986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believe the school staff inspire my child's best efforts.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our school's efforts to prevent bullying.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ideas for school improvement with staff.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has a culture of high expectations.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enjoys going to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my child has a problem at school, he/she knows how to get help.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Parent/teacher conferences provide productive communication.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 personalize instruction to meet my child's needs.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70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my opinions are taken into consideration when it comes to school policy decisions.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3811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Academic expectations at Woodland High School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6614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69570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overall use of technology at Woodland High School is: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561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18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Grade level of your child(</a:t>
            </a:r>
            <a:r>
              <a:rPr lang="en-US" sz="4000" b="1" dirty="0" err="1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ren</a:t>
            </a:r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):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015653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93119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Alternative Education </a:t>
            </a:r>
            <a:r>
              <a:rPr lang="en-US" sz="3600" dirty="0"/>
              <a:t>(Slide 1/3)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09200"/>
              </p:ext>
            </p:extLst>
          </p:nvPr>
        </p:nvGraphicFramePr>
        <p:xfrm>
          <a:off x="-4" y="1295404"/>
          <a:ext cx="9144004" cy="556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247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facilities are clean and well-kept.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has a positive relationship with at least one adult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welcomed at my child's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school provides appropriate opportunities for parental involvement.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is used effectively to support teaching and learning.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my child has a problem at school, he/she knows how to get help.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my child's school to a friend.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staff treat everyone with dignity and respect.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68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climate of openness and trust exists between school administration and parents.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  <a:tr h="453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enough information to understand my child’s progress.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603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959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Alternative Education </a:t>
            </a:r>
            <a:r>
              <a:rPr lang="en-US" sz="3600" dirty="0"/>
              <a:t>(Slide 2/3)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830222"/>
              </p:ext>
            </p:extLst>
          </p:nvPr>
        </p:nvGraphicFramePr>
        <p:xfrm>
          <a:off x="-4" y="1295404"/>
          <a:ext cx="9144004" cy="5562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901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feels safe at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believe the school staff inspire my child's best efforts.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7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at least one school staff member I feel comfortable contacting when I have an idea or concern.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7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 though I may not always agree with decisions, the Principal is doing what it takes to make our school successful.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 personalize instruction to meet my child's needs.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comfortable contacting the principal.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ideas for school improvement with staff.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employs high-quality teachers.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53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healthy culture at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2132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dirty="0"/>
              <a:t>Alternative Education </a:t>
            </a:r>
            <a:r>
              <a:rPr lang="en-US" sz="3600" dirty="0"/>
              <a:t>(Slide 3/3)</a:t>
            </a:r>
            <a:br>
              <a:rPr lang="en-US" sz="30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88737"/>
              </p:ext>
            </p:extLst>
          </p:nvPr>
        </p:nvGraphicFramePr>
        <p:xfrm>
          <a:off x="-4" y="1295404"/>
          <a:ext cx="9144004" cy="556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74863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986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  <a:r>
                        <a:rPr lang="en-US" baseline="0" dirty="0"/>
                        <a:t>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has a culture of high expectations.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our school's efforts to prevent bullying.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is being adequately prepared for the next grade level or college/career/life after high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Parent/teacher conferences provide productive communication.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homework given to my child is appropriate.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child enjoys going to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I'm proud of our school.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7224180"/>
                  </a:ext>
                </a:extLst>
              </a:tr>
              <a:tr h="570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my opinions are taken into consideration when it comes to school policy decisions.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47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9955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Academic expectations at Alternative Education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2329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22579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overall use of technology at Alternative Education is: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1570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4077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/>
              <a:t>Overall District Satisfaction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7993152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Overall, how satisfied are you with the District?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26522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55379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3000" b="1" dirty="0"/>
              <a:t>Please indicate your level of agreement for each item. </a:t>
            </a:r>
            <a:br>
              <a:rPr lang="en-US" sz="3900" b="1" dirty="0"/>
            </a:br>
            <a:r>
              <a:rPr lang="en-US" sz="2400" i="1" dirty="0"/>
              <a:t>Strongly agree (5), Agree (4), Disagree (2), Strongly disagree (1)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26376"/>
              </p:ext>
            </p:extLst>
          </p:nvPr>
        </p:nvGraphicFramePr>
        <p:xfrm>
          <a:off x="-4" y="1371598"/>
          <a:ext cx="914400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3680636493"/>
                    </a:ext>
                  </a:extLst>
                </a:gridCol>
              </a:tblGrid>
              <a:tr h="65605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communication that comes from the District.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is heading in the right direction.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forms effective partnerships with businesses and community organizations.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is run effectively.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has effective financial management.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119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4915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393825"/>
          </a:xfrm>
        </p:spPr>
        <p:txBody>
          <a:bodyPr>
            <a:normAutofit/>
          </a:bodyPr>
          <a:lstStyle/>
          <a:p>
            <a:r>
              <a:rPr lang="en-US" sz="4000" b="1" dirty="0"/>
              <a:t>Thank you!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1200"/>
            <a:ext cx="214615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01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One or more of my children are identified as: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201868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251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>
            <a:noAutofit/>
          </a:bodyPr>
          <a:lstStyle/>
          <a:p>
            <a:r>
              <a:rPr lang="en-US" sz="4000" b="1" dirty="0"/>
              <a:t>Does your child(</a:t>
            </a:r>
            <a:r>
              <a:rPr lang="en-US" sz="4000" b="1" dirty="0" err="1"/>
              <a:t>ren</a:t>
            </a:r>
            <a:r>
              <a:rPr lang="en-US" sz="4000" b="1" dirty="0"/>
              <a:t>) currently participate in </a:t>
            </a:r>
            <a:r>
              <a:rPr lang="en-US" sz="4000" b="1" u="sng" dirty="0"/>
              <a:t>any</a:t>
            </a:r>
            <a:r>
              <a:rPr lang="en-US" sz="4000" b="1" dirty="0"/>
              <a:t> school-sponsored sports and/or extra-curricular activities?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0091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91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+mn-lt"/>
                <a:ea typeface="Lucida Grande"/>
                <a:cs typeface="Lucida Grande"/>
              </a:rPr>
              <a:t>What is your race?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276093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652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/>
              <a:t>Communication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644385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10913</TotalTime>
  <Words>3551</Words>
  <Application>Microsoft Office PowerPoint</Application>
  <PresentationFormat>On-screen Show (4:3)</PresentationFormat>
  <Paragraphs>899</Paragraphs>
  <Slides>58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</vt:lpstr>
      <vt:lpstr>Calibri</vt:lpstr>
      <vt:lpstr>Lucida Grande</vt:lpstr>
      <vt:lpstr>Office Theme</vt:lpstr>
      <vt:lpstr>Woodland Public Schools Parent Survey Results</vt:lpstr>
      <vt:lpstr>Survey Summary</vt:lpstr>
      <vt:lpstr>Respondent Information</vt:lpstr>
      <vt:lpstr>Which schools do your children attend?</vt:lpstr>
      <vt:lpstr>Grade level of your child(ren):</vt:lpstr>
      <vt:lpstr>One or more of my children are identified as:</vt:lpstr>
      <vt:lpstr>Does your child(ren) currently participate in any school-sponsored sports and/or extra-curricular activities?</vt:lpstr>
      <vt:lpstr>What is your race?</vt:lpstr>
      <vt:lpstr>Communication</vt:lpstr>
      <vt:lpstr>How would you like to receive school information? </vt:lpstr>
      <vt:lpstr>How often do you visit the District's website?</vt:lpstr>
      <vt:lpstr>Why do you visit the District's website?</vt:lpstr>
      <vt:lpstr>How effective is the District's website in providing timely and meaningful information?</vt:lpstr>
      <vt:lpstr>Programs and Services</vt:lpstr>
      <vt:lpstr>How important is this item to the success of our students? (Slide 1/3)  Very important (4), Important (3), Somewhat important (2), Not important (1)</vt:lpstr>
      <vt:lpstr>How important is this item to the success of our students? (Slide 2/3)  Very important (4), Important (3), Somewhat important (2), Not important (1)</vt:lpstr>
      <vt:lpstr>How important is this item to the success of our students? (Slide 3/3)  Very important (4), Important (3), Somewhat important (2), Not important (1)</vt:lpstr>
      <vt:lpstr>How are we doing? (Slide 1/3) Great (4), Good (3), Fair (2), Poor (1)</vt:lpstr>
      <vt:lpstr>How are we doing? (Slide 2/3) Great (4), Good (3), Fair (2), Poor (1)</vt:lpstr>
      <vt:lpstr>How are we doing? (Slide 3/3) Great (4), Good (3), Fair (2), Poor (1)</vt:lpstr>
      <vt:lpstr>Gap Analysis (Slide 1/3) Importance: Extremely important (4), Important (3), Somewhat important (2), Not important (1) Performance: Excellent (4), Good (3), Fair (2), Poor (1)</vt:lpstr>
      <vt:lpstr>Gap Analysis (Slide 2/3) Importance: Extremely important (4), Important (3), Somewhat important (2), Not important (1) Performance: Excellent (4), Good (3), Fair (2), Poor (1)</vt:lpstr>
      <vt:lpstr>Gap Analysis (Slide 3/3) Importance: Extremely important (4), Important (3), Somewhat important (2), Not important (1) Performance: Excellent (4), Good (3), Fair (2), Poor (1)</vt:lpstr>
      <vt:lpstr>School Feedback</vt:lpstr>
      <vt:lpstr>Woodland Primary School (Slide 1/3) Strongly agree (5), Agree (4), Disagree (2), Strongly disagree (1)</vt:lpstr>
      <vt:lpstr>Woodland Primary School (Slide 2/3) Strongly agree (5), Agree (4), Disagree (2), Strongly disagree (1)</vt:lpstr>
      <vt:lpstr>Woodland Primary School (Slide 3/3) Strongly agree (5), Agree (4), Disagree (2), Strongly disagree (1)</vt:lpstr>
      <vt:lpstr>Academic expectations at Woodland Primary School are: </vt:lpstr>
      <vt:lpstr>The overall use of technology at Woodland Primary School is: </vt:lpstr>
      <vt:lpstr>Yale School (Slide 1/3) Strongly agree (5), Agree (4), Disagree (2), Strongly disagree (1)</vt:lpstr>
      <vt:lpstr>Yale School (Slide 2/3) Strongly agree (5), Agree (4), Disagree (2), Strongly disagree (1)</vt:lpstr>
      <vt:lpstr>Yale School (Slide 3/3) Strongly agree (5), Agree (4), Disagree (2), Strongly disagree (1)</vt:lpstr>
      <vt:lpstr>Academic expectations at Yale School are: </vt:lpstr>
      <vt:lpstr>The overall use of technology at Yale School is: </vt:lpstr>
      <vt:lpstr>Woodland Intermediate School (Slide 1/3) Strongly agree (5), Agree (4), Disagree (2), Strongly disagree (1)</vt:lpstr>
      <vt:lpstr>Woodland Intermediate School (Slide 2/3) Strongly agree (5), Agree (4), Disagree (2), Strongly disagree (1)</vt:lpstr>
      <vt:lpstr>Woodland Intermediate School (Slide 3/3) Strongly agree (5), Agree (4), Disagree (2), Strongly disagree (1)</vt:lpstr>
      <vt:lpstr>Academic expectations at Woodland Intermediate School are: </vt:lpstr>
      <vt:lpstr>The overall use of technology at Woodland Intermediate School is: </vt:lpstr>
      <vt:lpstr>Woodland Middle School (Slide 1/3) Strongly agree (5), Agree (4), Disagree (2), Strongly disagree (1)</vt:lpstr>
      <vt:lpstr>Woodland Middle School (Slide 2/3) Strongly agree (5), Agree (4), Disagree (2), Strongly disagree (1)</vt:lpstr>
      <vt:lpstr>Woodland Middle School (Slide 3/3) Strongly agree (5), Agree (4), Disagree (2), Strongly disagree (1)</vt:lpstr>
      <vt:lpstr>Academic expectations at Woodland Middle School are: </vt:lpstr>
      <vt:lpstr>The overall use of technology at Woodland Middle School is: </vt:lpstr>
      <vt:lpstr>Woodland High School (Slide 1/3) Strongly agree (5), Agree (4), Disagree (2), Strongly disagree (1)</vt:lpstr>
      <vt:lpstr>Woodland High School (Slide 2/3) Strongly agree (5), Agree (4), Disagree (2), Strongly disagree (1)</vt:lpstr>
      <vt:lpstr>Woodland High School (Slide 3/3) Strongly agree (5), Agree (4), Disagree (2), Strongly disagree (1)</vt:lpstr>
      <vt:lpstr>Academic expectations at Woodland High School are: </vt:lpstr>
      <vt:lpstr>The overall use of technology at Woodland High School is: </vt:lpstr>
      <vt:lpstr>Alternative Education (Slide 1/3) Strongly agree (5), Agree (4), Disagree (2), Strongly disagree (1)</vt:lpstr>
      <vt:lpstr>Alternative Education (Slide 2/3) Strongly agree (5), Agree (4), Disagree (2), Strongly disagree (1)</vt:lpstr>
      <vt:lpstr>Alternative Education (Slide 3/3) Strongly agree (5), Agree (4), Disagree (2), Strongly disagree (1)</vt:lpstr>
      <vt:lpstr>Academic expectations at Alternative Education are: </vt:lpstr>
      <vt:lpstr>The overall use of technology at Alternative Education is: </vt:lpstr>
      <vt:lpstr>Overall District Satisfaction</vt:lpstr>
      <vt:lpstr>Overall, how satisfied are you with the District? </vt:lpstr>
      <vt:lpstr>Please indicate your level of agreement for each item.  Strongly agree (5), Agree (4), Disagree (2), Strongly disagree (1)</vt:lpstr>
      <vt:lpstr>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Diffor</dc:creator>
  <cp:lastModifiedBy>Chelsea Davis</cp:lastModifiedBy>
  <cp:revision>690</cp:revision>
  <cp:lastPrinted>2013-10-09T14:49:55Z</cp:lastPrinted>
  <dcterms:created xsi:type="dcterms:W3CDTF">2011-11-03T21:32:19Z</dcterms:created>
  <dcterms:modified xsi:type="dcterms:W3CDTF">2017-04-27T20:54:23Z</dcterms:modified>
</cp:coreProperties>
</file>