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85" r:id="rId4"/>
    <p:sldId id="286" r:id="rId5"/>
    <p:sldId id="287" r:id="rId6"/>
    <p:sldId id="290" r:id="rId7"/>
    <p:sldId id="298" r:id="rId8"/>
    <p:sldId id="299" r:id="rId9"/>
    <p:sldId id="300" r:id="rId10"/>
    <p:sldId id="302" r:id="rId11"/>
    <p:sldId id="293" r:id="rId12"/>
    <p:sldId id="294" r:id="rId13"/>
    <p:sldId id="295" r:id="rId14"/>
    <p:sldId id="296" r:id="rId15"/>
    <p:sldId id="297" r:id="rId16"/>
    <p:sldId id="303" r:id="rId17"/>
    <p:sldId id="292" r:id="rId18"/>
    <p:sldId id="30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A371"/>
    <a:srgbClr val="007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52" autoAdjust="0"/>
  </p:normalViewPr>
  <p:slideViewPr>
    <p:cSldViewPr>
      <p:cViewPr varScale="1">
        <p:scale>
          <a:sx n="158" d="100"/>
          <a:sy n="158" d="100"/>
        </p:scale>
        <p:origin x="-15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Woodland\Communications%20Audit\Data%20Drives%20Results%20-%20Communication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Woodland\Communications%20Audit\Data%20Drives%20Results%20-%20Communicatio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Woodland\Communications%20Audit\Data%20Drives%20Results%20-%20Communica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>
                <a:solidFill>
                  <a:srgbClr val="007936"/>
                </a:solidFill>
              </a:rPr>
              <a:t>Woodland</a:t>
            </a:r>
            <a:r>
              <a:rPr lang="en-US" baseline="0">
                <a:solidFill>
                  <a:srgbClr val="007936"/>
                </a:solidFill>
              </a:rPr>
              <a:t> Schools Weeklies with Media Hits</a:t>
            </a:r>
            <a:endParaRPr lang="en-US">
              <a:solidFill>
                <a:srgbClr val="007936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2222222222222223E-2"/>
          <c:y val="0.29895217643249145"/>
          <c:w val="0.93888888888888888"/>
          <c:h val="0.605586119916828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WSWs!$B$1</c:f>
              <c:strCache>
                <c:ptCount val="1"/>
                <c:pt idx="0">
                  <c:v>WSWs</c:v>
                </c:pt>
              </c:strCache>
            </c:strRef>
          </c:tx>
          <c:invertIfNegative val="0"/>
          <c:cat>
            <c:strRef>
              <c:f>WSWs!$A$2</c:f>
              <c:strCache>
                <c:ptCount val="1"/>
                <c:pt idx="0">
                  <c:v>2015-2016</c:v>
                </c:pt>
              </c:strCache>
            </c:strRef>
          </c:cat>
          <c:val>
            <c:numRef>
              <c:f>WSWs!$B$2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</c:ser>
        <c:ser>
          <c:idx val="1"/>
          <c:order val="1"/>
          <c:tx>
            <c:strRef>
              <c:f>WSWs!$C$1</c:f>
              <c:strCache>
                <c:ptCount val="1"/>
                <c:pt idx="0">
                  <c:v>Media Hits</c:v>
                </c:pt>
              </c:strCache>
            </c:strRef>
          </c:tx>
          <c:invertIfNegative val="0"/>
          <c:cat>
            <c:strRef>
              <c:f>WSWs!$A$2</c:f>
              <c:strCache>
                <c:ptCount val="1"/>
                <c:pt idx="0">
                  <c:v>2015-2016</c:v>
                </c:pt>
              </c:strCache>
            </c:strRef>
          </c:cat>
          <c:val>
            <c:numRef>
              <c:f>WSWs!$C$2</c:f>
              <c:numCache>
                <c:formatCode>General</c:formatCode>
                <c:ptCount val="1"/>
                <c:pt idx="0">
                  <c:v>116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238404352"/>
        <c:axId val="238405888"/>
      </c:barChart>
      <c:catAx>
        <c:axId val="238404352"/>
        <c:scaling>
          <c:orientation val="minMax"/>
        </c:scaling>
        <c:delete val="0"/>
        <c:axPos val="b"/>
        <c:majorTickMark val="none"/>
        <c:minorTickMark val="none"/>
        <c:tickLblPos val="nextTo"/>
        <c:crossAx val="238405888"/>
        <c:crosses val="autoZero"/>
        <c:auto val="1"/>
        <c:lblAlgn val="ctr"/>
        <c:lblOffset val="100"/>
        <c:noMultiLvlLbl val="0"/>
      </c:catAx>
      <c:valAx>
        <c:axId val="238405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404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964571538281263"/>
          <c:y val="0.36064977454741232"/>
          <c:w val="0.20737357339867504"/>
          <c:h val="0.1545548152634766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rgbClr val="007936"/>
                </a:solidFill>
              </a:rPr>
              <a:t>Facebook </a:t>
            </a:r>
            <a:r>
              <a:rPr lang="en-US" dirty="0" smtClean="0">
                <a:solidFill>
                  <a:srgbClr val="007936"/>
                </a:solidFill>
              </a:rPr>
              <a:t>Engagement</a:t>
            </a:r>
            <a:endParaRPr lang="en-US" dirty="0">
              <a:solidFill>
                <a:srgbClr val="007936"/>
              </a:solidFill>
            </a:endParaRPr>
          </a:p>
        </c:rich>
      </c:tx>
      <c:layout>
        <c:manualLayout>
          <c:xMode val="edge"/>
          <c:yMode val="edge"/>
          <c:x val="0.18287825560266505"/>
          <c:y val="2.011494252873563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Facebook!$C$3</c:f>
              <c:strCache>
                <c:ptCount val="1"/>
                <c:pt idx="0">
                  <c:v>Posts</c:v>
                </c:pt>
              </c:strCache>
            </c:strRef>
          </c:tx>
          <c:spPr>
            <a:solidFill>
              <a:srgbClr val="007936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Facebook!$A$4:$A$14</c:f>
              <c:numCache>
                <c:formatCode>mmm\-yy</c:formatCode>
                <c:ptCount val="11"/>
                <c:pt idx="0">
                  <c:v>42522</c:v>
                </c:pt>
                <c:pt idx="1">
                  <c:v>42491</c:v>
                </c:pt>
                <c:pt idx="2">
                  <c:v>42461</c:v>
                </c:pt>
                <c:pt idx="3">
                  <c:v>42430</c:v>
                </c:pt>
                <c:pt idx="4">
                  <c:v>42401</c:v>
                </c:pt>
                <c:pt idx="5">
                  <c:v>42370</c:v>
                </c:pt>
                <c:pt idx="6">
                  <c:v>42339</c:v>
                </c:pt>
                <c:pt idx="7">
                  <c:v>42309</c:v>
                </c:pt>
                <c:pt idx="8">
                  <c:v>42278</c:v>
                </c:pt>
                <c:pt idx="9">
                  <c:v>42248</c:v>
                </c:pt>
                <c:pt idx="10">
                  <c:v>42217</c:v>
                </c:pt>
              </c:numCache>
            </c:numRef>
          </c:cat>
          <c:val>
            <c:numRef>
              <c:f>Facebook!$C$4:$C$14</c:f>
              <c:numCache>
                <c:formatCode>General</c:formatCode>
                <c:ptCount val="11"/>
                <c:pt idx="0">
                  <c:v>21</c:v>
                </c:pt>
                <c:pt idx="1">
                  <c:v>27</c:v>
                </c:pt>
                <c:pt idx="2">
                  <c:v>12</c:v>
                </c:pt>
                <c:pt idx="3">
                  <c:v>12</c:v>
                </c:pt>
                <c:pt idx="4">
                  <c:v>17</c:v>
                </c:pt>
                <c:pt idx="5">
                  <c:v>15</c:v>
                </c:pt>
                <c:pt idx="6">
                  <c:v>13</c:v>
                </c:pt>
                <c:pt idx="7">
                  <c:v>19</c:v>
                </c:pt>
                <c:pt idx="8">
                  <c:v>16</c:v>
                </c:pt>
                <c:pt idx="9">
                  <c:v>15</c:v>
                </c:pt>
                <c:pt idx="10">
                  <c:v>13</c:v>
                </c:pt>
              </c:numCache>
            </c:numRef>
          </c:val>
        </c:ser>
        <c:ser>
          <c:idx val="2"/>
          <c:order val="2"/>
          <c:tx>
            <c:strRef>
              <c:f>Facebook!$D$3</c:f>
              <c:strCache>
                <c:ptCount val="1"/>
                <c:pt idx="0">
                  <c:v>Likes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Facebook!$A$4:$A$14</c:f>
              <c:numCache>
                <c:formatCode>mmm\-yy</c:formatCode>
                <c:ptCount val="11"/>
                <c:pt idx="0">
                  <c:v>42522</c:v>
                </c:pt>
                <c:pt idx="1">
                  <c:v>42491</c:v>
                </c:pt>
                <c:pt idx="2">
                  <c:v>42461</c:v>
                </c:pt>
                <c:pt idx="3">
                  <c:v>42430</c:v>
                </c:pt>
                <c:pt idx="4">
                  <c:v>42401</c:v>
                </c:pt>
                <c:pt idx="5">
                  <c:v>42370</c:v>
                </c:pt>
                <c:pt idx="6">
                  <c:v>42339</c:v>
                </c:pt>
                <c:pt idx="7">
                  <c:v>42309</c:v>
                </c:pt>
                <c:pt idx="8">
                  <c:v>42278</c:v>
                </c:pt>
                <c:pt idx="9">
                  <c:v>42248</c:v>
                </c:pt>
                <c:pt idx="10">
                  <c:v>42217</c:v>
                </c:pt>
              </c:numCache>
            </c:numRef>
          </c:cat>
          <c:val>
            <c:numRef>
              <c:f>Facebook!$D$4:$D$14</c:f>
              <c:numCache>
                <c:formatCode>General</c:formatCode>
                <c:ptCount val="11"/>
                <c:pt idx="0">
                  <c:v>436</c:v>
                </c:pt>
                <c:pt idx="1">
                  <c:v>323</c:v>
                </c:pt>
                <c:pt idx="2">
                  <c:v>127</c:v>
                </c:pt>
                <c:pt idx="3">
                  <c:v>101</c:v>
                </c:pt>
                <c:pt idx="4">
                  <c:v>180</c:v>
                </c:pt>
                <c:pt idx="5">
                  <c:v>487</c:v>
                </c:pt>
                <c:pt idx="6">
                  <c:v>226</c:v>
                </c:pt>
                <c:pt idx="7">
                  <c:v>86</c:v>
                </c:pt>
                <c:pt idx="8">
                  <c:v>127</c:v>
                </c:pt>
                <c:pt idx="9">
                  <c:v>154</c:v>
                </c:pt>
                <c:pt idx="10">
                  <c:v>211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553728"/>
        <c:axId val="238567808"/>
      </c:barChart>
      <c:lineChart>
        <c:grouping val="standard"/>
        <c:varyColors val="0"/>
        <c:ser>
          <c:idx val="0"/>
          <c:order val="0"/>
          <c:tx>
            <c:strRef>
              <c:f>Facebook!$B$3</c:f>
              <c:strCache>
                <c:ptCount val="1"/>
                <c:pt idx="0">
                  <c:v>Followers</c:v>
                </c:pt>
              </c:strCache>
            </c:strRef>
          </c:tx>
          <c:spPr>
            <a:ln>
              <a:solidFill>
                <a:srgbClr val="007936"/>
              </a:solidFill>
            </a:ln>
          </c:spPr>
          <c:marker>
            <c:spPr>
              <a:solidFill>
                <a:srgbClr val="429161"/>
              </a:solidFill>
            </c:spPr>
          </c:marker>
          <c:dLbls>
            <c:dLbl>
              <c:idx val="10"/>
              <c:layout>
                <c:manualLayout>
                  <c:x val="-3.9886271324126726E-2"/>
                  <c:y val="-3.59465560632081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Facebook!$A$4:$A$14</c:f>
              <c:numCache>
                <c:formatCode>mmm\-yy</c:formatCode>
                <c:ptCount val="11"/>
                <c:pt idx="0">
                  <c:v>42522</c:v>
                </c:pt>
                <c:pt idx="1">
                  <c:v>42491</c:v>
                </c:pt>
                <c:pt idx="2">
                  <c:v>42461</c:v>
                </c:pt>
                <c:pt idx="3">
                  <c:v>42430</c:v>
                </c:pt>
                <c:pt idx="4">
                  <c:v>42401</c:v>
                </c:pt>
                <c:pt idx="5">
                  <c:v>42370</c:v>
                </c:pt>
                <c:pt idx="6">
                  <c:v>42339</c:v>
                </c:pt>
                <c:pt idx="7">
                  <c:v>42309</c:v>
                </c:pt>
                <c:pt idx="8">
                  <c:v>42278</c:v>
                </c:pt>
                <c:pt idx="9">
                  <c:v>42248</c:v>
                </c:pt>
                <c:pt idx="10">
                  <c:v>42217</c:v>
                </c:pt>
              </c:numCache>
            </c:numRef>
          </c:cat>
          <c:val>
            <c:numRef>
              <c:f>Facebook!$B$4:$B$14</c:f>
              <c:numCache>
                <c:formatCode>General</c:formatCode>
                <c:ptCount val="11"/>
                <c:pt idx="0">
                  <c:v>1128</c:v>
                </c:pt>
                <c:pt idx="1">
                  <c:v>1108</c:v>
                </c:pt>
                <c:pt idx="2">
                  <c:v>1103</c:v>
                </c:pt>
                <c:pt idx="3">
                  <c:v>1097</c:v>
                </c:pt>
                <c:pt idx="4">
                  <c:v>1085</c:v>
                </c:pt>
                <c:pt idx="5">
                  <c:v>1069</c:v>
                </c:pt>
                <c:pt idx="6">
                  <c:v>1018</c:v>
                </c:pt>
                <c:pt idx="7">
                  <c:v>812</c:v>
                </c:pt>
                <c:pt idx="8">
                  <c:v>795</c:v>
                </c:pt>
                <c:pt idx="9">
                  <c:v>762</c:v>
                </c:pt>
                <c:pt idx="10">
                  <c:v>712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570880"/>
        <c:axId val="238569344"/>
      </c:lineChart>
      <c:dateAx>
        <c:axId val="23855372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38567808"/>
        <c:crosses val="autoZero"/>
        <c:auto val="1"/>
        <c:lblOffset val="100"/>
        <c:baseTimeUnit val="months"/>
      </c:dateAx>
      <c:valAx>
        <c:axId val="238567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8553728"/>
        <c:crosses val="autoZero"/>
        <c:crossBetween val="between"/>
      </c:valAx>
      <c:valAx>
        <c:axId val="23856934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38570880"/>
        <c:crosses val="max"/>
        <c:crossBetween val="between"/>
      </c:valAx>
      <c:dateAx>
        <c:axId val="23857088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38569344"/>
        <c:crosses val="autoZero"/>
        <c:auto val="1"/>
        <c:lblOffset val="100"/>
        <c:baseTimeUnit val="months"/>
      </c:date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>
                <a:solidFill>
                  <a:srgbClr val="007936"/>
                </a:solidFill>
              </a:rPr>
              <a:t>Twitter - Posts &amp; Followers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936"/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Twitter!$A$2:$A$12</c:f>
              <c:numCache>
                <c:formatCode>mmm\-yy</c:formatCode>
                <c:ptCount val="11"/>
                <c:pt idx="0">
                  <c:v>42522</c:v>
                </c:pt>
                <c:pt idx="1">
                  <c:v>42491</c:v>
                </c:pt>
                <c:pt idx="2">
                  <c:v>42461</c:v>
                </c:pt>
                <c:pt idx="3">
                  <c:v>42430</c:v>
                </c:pt>
                <c:pt idx="4">
                  <c:v>42401</c:v>
                </c:pt>
                <c:pt idx="5">
                  <c:v>42370</c:v>
                </c:pt>
                <c:pt idx="6">
                  <c:v>42339</c:v>
                </c:pt>
                <c:pt idx="7">
                  <c:v>42309</c:v>
                </c:pt>
                <c:pt idx="8">
                  <c:v>42278</c:v>
                </c:pt>
                <c:pt idx="9">
                  <c:v>42248</c:v>
                </c:pt>
                <c:pt idx="10">
                  <c:v>42217</c:v>
                </c:pt>
              </c:numCache>
            </c:numRef>
          </c:cat>
          <c:val>
            <c:numRef>
              <c:f>Twitter!$B$2:$B$12</c:f>
              <c:numCache>
                <c:formatCode>General</c:formatCode>
                <c:ptCount val="11"/>
                <c:pt idx="0">
                  <c:v>15</c:v>
                </c:pt>
                <c:pt idx="1">
                  <c:v>21</c:v>
                </c:pt>
                <c:pt idx="2">
                  <c:v>10</c:v>
                </c:pt>
                <c:pt idx="3">
                  <c:v>10</c:v>
                </c:pt>
                <c:pt idx="4">
                  <c:v>13</c:v>
                </c:pt>
                <c:pt idx="5">
                  <c:v>14</c:v>
                </c:pt>
                <c:pt idx="6">
                  <c:v>14</c:v>
                </c:pt>
                <c:pt idx="7">
                  <c:v>16</c:v>
                </c:pt>
                <c:pt idx="8">
                  <c:v>15</c:v>
                </c:pt>
                <c:pt idx="9">
                  <c:v>12</c:v>
                </c:pt>
                <c:pt idx="10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9222784"/>
        <c:axId val="239225088"/>
      </c:barChart>
      <c:lineChart>
        <c:grouping val="standard"/>
        <c:varyColors val="0"/>
        <c:ser>
          <c:idx val="1"/>
          <c:order val="1"/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7936"/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Twitter!$A$2:$A$12</c:f>
              <c:numCache>
                <c:formatCode>mmm\-yy</c:formatCode>
                <c:ptCount val="11"/>
                <c:pt idx="0">
                  <c:v>42522</c:v>
                </c:pt>
                <c:pt idx="1">
                  <c:v>42491</c:v>
                </c:pt>
                <c:pt idx="2">
                  <c:v>42461</c:v>
                </c:pt>
                <c:pt idx="3">
                  <c:v>42430</c:v>
                </c:pt>
                <c:pt idx="4">
                  <c:v>42401</c:v>
                </c:pt>
                <c:pt idx="5">
                  <c:v>42370</c:v>
                </c:pt>
                <c:pt idx="6">
                  <c:v>42339</c:v>
                </c:pt>
                <c:pt idx="7">
                  <c:v>42309</c:v>
                </c:pt>
                <c:pt idx="8">
                  <c:v>42278</c:v>
                </c:pt>
                <c:pt idx="9">
                  <c:v>42248</c:v>
                </c:pt>
                <c:pt idx="10">
                  <c:v>42217</c:v>
                </c:pt>
              </c:numCache>
            </c:numRef>
          </c:cat>
          <c:val>
            <c:numRef>
              <c:f>Twitter!$C$2:$C$12</c:f>
              <c:numCache>
                <c:formatCode>General</c:formatCode>
                <c:ptCount val="11"/>
                <c:pt idx="0">
                  <c:v>566</c:v>
                </c:pt>
                <c:pt idx="1">
                  <c:v>562</c:v>
                </c:pt>
                <c:pt idx="2">
                  <c:v>551</c:v>
                </c:pt>
                <c:pt idx="3">
                  <c:v>541</c:v>
                </c:pt>
                <c:pt idx="4">
                  <c:v>535</c:v>
                </c:pt>
                <c:pt idx="5">
                  <c:v>523</c:v>
                </c:pt>
                <c:pt idx="6">
                  <c:v>494</c:v>
                </c:pt>
                <c:pt idx="7">
                  <c:v>390</c:v>
                </c:pt>
                <c:pt idx="8">
                  <c:v>385</c:v>
                </c:pt>
                <c:pt idx="9">
                  <c:v>380</c:v>
                </c:pt>
                <c:pt idx="10">
                  <c:v>370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39240704"/>
        <c:axId val="239239168"/>
      </c:lineChart>
      <c:dateAx>
        <c:axId val="23922278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39225088"/>
        <c:crosses val="autoZero"/>
        <c:auto val="1"/>
        <c:lblOffset val="100"/>
        <c:baseTimeUnit val="months"/>
      </c:dateAx>
      <c:valAx>
        <c:axId val="239225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222784"/>
        <c:crosses val="autoZero"/>
        <c:crossBetween val="between"/>
      </c:valAx>
      <c:valAx>
        <c:axId val="2392391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39240704"/>
        <c:crosses val="max"/>
        <c:crossBetween val="between"/>
      </c:valAx>
      <c:dateAx>
        <c:axId val="23924070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39239168"/>
        <c:crosses val="autoZero"/>
        <c:auto val="1"/>
        <c:lblOffset val="100"/>
        <c:baseTimeUnit val="months"/>
      </c:date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End-of-Year Celebration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6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8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9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58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0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9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3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4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973225-7B4A-4FC9-B9FE-AD8EF58FF8D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35FD7D-F2BB-4C2F-8A1B-A80CA3C02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9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9240"/>
            <a:ext cx="9152046" cy="24231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i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End-of-Year Celebration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46" y="4434840"/>
            <a:ext cx="9152046" cy="2423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7337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Report and Plan Review</a:t>
            </a:r>
            <a:endParaRPr lang="en-US" dirty="0">
              <a:solidFill>
                <a:srgbClr val="51A371"/>
              </a:solidFill>
              <a:latin typeface="Myriad Pro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57200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Monday, September 26, 2016</a:t>
            </a:r>
            <a:endParaRPr lang="en-US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362" y="304800"/>
            <a:ext cx="3351276" cy="13798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133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 smtClean="0">
                <a:solidFill>
                  <a:srgbClr val="007836"/>
                </a:solidFill>
                <a:latin typeface="Myriad Pro" pitchFamily="34" charset="0"/>
              </a:rPr>
              <a:t>Communications</a:t>
            </a:r>
            <a:endParaRPr lang="en-US" sz="6600" b="1" dirty="0">
              <a:solidFill>
                <a:srgbClr val="007836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79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46" y="4434840"/>
            <a:ext cx="9152046" cy="2423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25775"/>
            <a:ext cx="91440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51A371"/>
                </a:solidFill>
                <a:latin typeface="Myriad Pro" pitchFamily="34" charset="0"/>
              </a:rPr>
              <a:t>2015-2016 Results</a:t>
            </a:r>
            <a:endParaRPr lang="en-US" sz="6000" dirty="0">
              <a:solidFill>
                <a:srgbClr val="51A371"/>
              </a:solidFill>
              <a:latin typeface="Myriad Pro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362" y="304800"/>
            <a:ext cx="3351276" cy="13798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133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 smtClean="0">
                <a:solidFill>
                  <a:srgbClr val="007836"/>
                </a:solidFill>
                <a:latin typeface="Myriad Pro" pitchFamily="34" charset="0"/>
              </a:rPr>
              <a:t>Communications</a:t>
            </a:r>
            <a:endParaRPr lang="en-US" sz="6600" b="1" dirty="0">
              <a:solidFill>
                <a:srgbClr val="007836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40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Woodland School Weekly - 2015-2016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222028"/>
              </p:ext>
            </p:extLst>
          </p:nvPr>
        </p:nvGraphicFramePr>
        <p:xfrm>
          <a:off x="381000" y="2027237"/>
          <a:ext cx="3729318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191000" y="2027237"/>
            <a:ext cx="4572000" cy="406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7836"/>
                </a:solidFill>
              </a:rPr>
              <a:t>A total of 36 Woodland School Weekly stories were released receiving a total of 116 media hits in local coverage.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 smtClean="0">
              <a:solidFill>
                <a:srgbClr val="007836"/>
              </a:solidFill>
            </a:endParaRPr>
          </a:p>
          <a:p>
            <a:r>
              <a:rPr lang="en-US" dirty="0" smtClean="0">
                <a:solidFill>
                  <a:srgbClr val="007836"/>
                </a:solidFill>
              </a:rPr>
              <a:t>Each Woodland Schools Weekly story received an average of 3.2 media stories.</a:t>
            </a:r>
            <a:endParaRPr lang="en-US" dirty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1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Board Briefs - 2015-2016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2179637"/>
            <a:ext cx="7467600" cy="4068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007836"/>
                </a:solidFill>
              </a:rPr>
              <a:t>A total of 17 Board Briefs were released in 2015-2016 with a higher-than-average open rate of 45.26%. 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 smtClean="0">
              <a:solidFill>
                <a:srgbClr val="007836"/>
              </a:solidFill>
            </a:endParaRP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007836"/>
                </a:solidFill>
              </a:rPr>
              <a:t>Email </a:t>
            </a:r>
            <a:r>
              <a:rPr lang="en-US" i="1" dirty="0">
                <a:solidFill>
                  <a:srgbClr val="007836"/>
                </a:solidFill>
              </a:rPr>
              <a:t>newsletters typically receive less than a 20% open rate</a:t>
            </a:r>
            <a:r>
              <a:rPr lang="en-US" i="1" dirty="0" smtClean="0">
                <a:solidFill>
                  <a:srgbClr val="00783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338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Social Networking - 2015-2016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20954286"/>
              </p:ext>
            </p:extLst>
          </p:nvPr>
        </p:nvGraphicFramePr>
        <p:xfrm>
          <a:off x="152400" y="1653381"/>
          <a:ext cx="4953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5105400" y="2027237"/>
            <a:ext cx="3657600" cy="406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7836"/>
                </a:solidFill>
              </a:rPr>
              <a:t>The district Facebook page gained 416 new followers, a 58.4% year-over-year increase.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 smtClean="0">
              <a:solidFill>
                <a:srgbClr val="007836"/>
              </a:solidFill>
            </a:endParaRPr>
          </a:p>
          <a:p>
            <a:r>
              <a:rPr lang="en-US" dirty="0" smtClean="0">
                <a:solidFill>
                  <a:srgbClr val="007836"/>
                </a:solidFill>
              </a:rPr>
              <a:t>180 posts in 2015-2016 gained nearly 2,500 “likes,” an average of 13.66 likes per post.</a:t>
            </a:r>
            <a:endParaRPr lang="en-US" dirty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06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Social Networking - 2015-2016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05400" y="1828800"/>
            <a:ext cx="3657600" cy="406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7836"/>
                </a:solidFill>
              </a:rPr>
              <a:t>The district Twitter account gained 196 new followers, a 52.9% year-over-year increase.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 smtClean="0">
              <a:solidFill>
                <a:srgbClr val="007836"/>
              </a:solidFill>
            </a:endParaRPr>
          </a:p>
          <a:p>
            <a:r>
              <a:rPr lang="en-US" dirty="0" smtClean="0">
                <a:solidFill>
                  <a:srgbClr val="007836"/>
                </a:solidFill>
              </a:rPr>
              <a:t>146 tweets in 2015-2016 helped increase follower numbers to the account.</a:t>
            </a:r>
            <a:endParaRPr lang="en-US" dirty="0">
              <a:solidFill>
                <a:srgbClr val="007836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99015830"/>
              </p:ext>
            </p:extLst>
          </p:nvPr>
        </p:nvGraphicFramePr>
        <p:xfrm>
          <a:off x="381000" y="1752600"/>
          <a:ext cx="4724400" cy="348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65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Special Projects - 2015-2016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17526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7836"/>
                </a:solidFill>
              </a:rPr>
              <a:t>Website Renovations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Redesigned and reorganized district drop-down menu selections to permit easier navigation.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Added Newsroom Section with Woodland School Weekly archives and Board Briefs.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Revamped Homepage Design for all websites to permit for dynamic content including rotating relevant news articles and Twitter feeds.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 smtClean="0">
              <a:solidFill>
                <a:srgbClr val="007836"/>
              </a:solidFill>
            </a:endParaRPr>
          </a:p>
          <a:p>
            <a:r>
              <a:rPr lang="en-US" b="1" dirty="0" smtClean="0">
                <a:solidFill>
                  <a:srgbClr val="007836"/>
                </a:solidFill>
              </a:rPr>
              <a:t>Special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New Woodland High School Grand Opening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Paper Tigers Movie Event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Employee Appreciation Awards Ceremony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 smtClean="0">
              <a:solidFill>
                <a:srgbClr val="007836"/>
              </a:solidFill>
            </a:endParaRPr>
          </a:p>
          <a:p>
            <a:r>
              <a:rPr lang="en-US" b="1" dirty="0" smtClean="0">
                <a:solidFill>
                  <a:srgbClr val="007836"/>
                </a:solidFill>
              </a:rPr>
              <a:t>Material Redesign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Job Fair Collateral Material Redesign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Employee Handbook Redesign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 smtClean="0">
              <a:solidFill>
                <a:srgbClr val="007836"/>
              </a:solidFill>
            </a:endParaRPr>
          </a:p>
          <a:p>
            <a:r>
              <a:rPr lang="en-US" b="1" dirty="0" smtClean="0">
                <a:solidFill>
                  <a:srgbClr val="007836"/>
                </a:solidFill>
              </a:rPr>
              <a:t>Press Releases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Including District Security Improvements; Press Tour of New High School; Elementary School Reconfiguration; Grand Opening of High School; Board Member Retirement; Water Testing Results.</a:t>
            </a:r>
          </a:p>
          <a:p>
            <a:endParaRPr lang="en-US" dirty="0" smtClean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14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46" y="4434840"/>
            <a:ext cx="9152046" cy="2423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25775"/>
            <a:ext cx="91440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51A371"/>
                </a:solidFill>
                <a:latin typeface="Myriad Pro" pitchFamily="34" charset="0"/>
              </a:rPr>
              <a:t>2016-2017 Planning</a:t>
            </a:r>
            <a:endParaRPr lang="en-US" sz="6000" dirty="0">
              <a:solidFill>
                <a:srgbClr val="51A371"/>
              </a:solidFill>
              <a:latin typeface="Myriad Pro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362" y="304800"/>
            <a:ext cx="3351276" cy="13798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133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 smtClean="0">
                <a:solidFill>
                  <a:srgbClr val="007836"/>
                </a:solidFill>
                <a:latin typeface="Myriad Pro" pitchFamily="34" charset="0"/>
              </a:rPr>
              <a:t>Communications</a:t>
            </a:r>
            <a:endParaRPr lang="en-US" sz="6600" b="1" dirty="0">
              <a:solidFill>
                <a:srgbClr val="007836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6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Themes for 2016-2017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98637"/>
            <a:ext cx="8229600" cy="45259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Increase </a:t>
            </a:r>
            <a:r>
              <a:rPr lang="en-US" b="1" dirty="0" smtClean="0">
                <a:solidFill>
                  <a:srgbClr val="007836"/>
                </a:solidFill>
              </a:rPr>
              <a:t>Community Engagement</a:t>
            </a:r>
            <a:br>
              <a:rPr lang="en-US" b="1" dirty="0" smtClean="0">
                <a:solidFill>
                  <a:srgbClr val="007836"/>
                </a:solidFill>
              </a:rPr>
            </a:br>
            <a:endParaRPr lang="en-US" b="1" dirty="0" smtClean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Promote </a:t>
            </a:r>
            <a:r>
              <a:rPr lang="en-US" b="1" dirty="0">
                <a:solidFill>
                  <a:srgbClr val="007836"/>
                </a:solidFill>
              </a:rPr>
              <a:t>S</a:t>
            </a:r>
            <a:r>
              <a:rPr lang="en-US" b="1" dirty="0" smtClean="0">
                <a:solidFill>
                  <a:srgbClr val="007836"/>
                </a:solidFill>
              </a:rPr>
              <a:t>tudent </a:t>
            </a:r>
            <a:r>
              <a:rPr lang="en-US" b="1" dirty="0">
                <a:solidFill>
                  <a:srgbClr val="007836"/>
                </a:solidFill>
              </a:rPr>
              <a:t>L</a:t>
            </a:r>
            <a:r>
              <a:rPr lang="en-US" b="1" dirty="0" smtClean="0">
                <a:solidFill>
                  <a:srgbClr val="007836"/>
                </a:solidFill>
              </a:rPr>
              <a:t>earning</a:t>
            </a:r>
            <a:br>
              <a:rPr lang="en-US" b="1" dirty="0" smtClean="0">
                <a:solidFill>
                  <a:srgbClr val="007836"/>
                </a:solidFill>
              </a:rPr>
            </a:br>
            <a:endParaRPr lang="en-US" b="1" dirty="0" smtClean="0">
              <a:solidFill>
                <a:srgbClr val="007836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7836"/>
                </a:solidFill>
              </a:rPr>
              <a:t>Focus on </a:t>
            </a:r>
            <a:r>
              <a:rPr lang="en-US" b="1" dirty="0">
                <a:solidFill>
                  <a:srgbClr val="007836"/>
                </a:solidFill>
              </a:rPr>
              <a:t>Community Appreciation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Develop </a:t>
            </a:r>
            <a:r>
              <a:rPr lang="en-US" b="1" dirty="0">
                <a:solidFill>
                  <a:srgbClr val="007836"/>
                </a:solidFill>
              </a:rPr>
              <a:t>C</a:t>
            </a:r>
            <a:r>
              <a:rPr lang="en-US" b="1" dirty="0" smtClean="0">
                <a:solidFill>
                  <a:srgbClr val="007836"/>
                </a:solidFill>
              </a:rPr>
              <a:t>ommunity Partnerships</a:t>
            </a:r>
            <a:br>
              <a:rPr lang="en-US" b="1" dirty="0" smtClean="0">
                <a:solidFill>
                  <a:srgbClr val="007836"/>
                </a:solidFill>
              </a:rPr>
            </a:br>
            <a:endParaRPr lang="en-US" b="1" dirty="0" smtClean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9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Board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0"/>
            <a:ext cx="9144000" cy="32766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600" dirty="0" smtClean="0">
                <a:solidFill>
                  <a:srgbClr val="007836"/>
                </a:solidFill>
              </a:rPr>
              <a:t>Board Feedback and Suggestions?</a:t>
            </a:r>
            <a:r>
              <a:rPr lang="en-US" b="1" dirty="0" smtClean="0">
                <a:solidFill>
                  <a:srgbClr val="007836"/>
                </a:solidFill>
              </a:rPr>
              <a:t/>
            </a:r>
            <a:br>
              <a:rPr lang="en-US" b="1" dirty="0" smtClean="0">
                <a:solidFill>
                  <a:srgbClr val="007836"/>
                </a:solidFill>
              </a:rPr>
            </a:br>
            <a:endParaRPr lang="en-US" b="1" dirty="0" smtClean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5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46" y="4434840"/>
            <a:ext cx="9152046" cy="2423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25775"/>
            <a:ext cx="91440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51A371"/>
                </a:solidFill>
                <a:latin typeface="Myriad Pro" pitchFamily="34" charset="0"/>
              </a:rPr>
              <a:t>Plan Review</a:t>
            </a:r>
            <a:endParaRPr lang="en-US" sz="6000" dirty="0">
              <a:solidFill>
                <a:srgbClr val="51A371"/>
              </a:solidFill>
              <a:latin typeface="Myriad Pro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362" y="304800"/>
            <a:ext cx="3351276" cy="13798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133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 smtClean="0">
                <a:solidFill>
                  <a:srgbClr val="007836"/>
                </a:solidFill>
                <a:latin typeface="Myriad Pro" pitchFamily="34" charset="0"/>
              </a:rPr>
              <a:t>Communications</a:t>
            </a:r>
            <a:endParaRPr lang="en-US" sz="6600" b="1" dirty="0">
              <a:solidFill>
                <a:srgbClr val="007836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3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>
                <a:solidFill>
                  <a:srgbClr val="51A371"/>
                </a:solidFill>
                <a:latin typeface="Myriad Pro" pitchFamily="34" charset="0"/>
              </a:rPr>
              <a:t>Goals and </a:t>
            </a: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007836"/>
                </a:solidFill>
              </a:rPr>
              <a:t>Continue to engage the Woodland community </a:t>
            </a:r>
            <a:r>
              <a:rPr lang="en-US" dirty="0">
                <a:solidFill>
                  <a:srgbClr val="007836"/>
                </a:solidFill>
              </a:rPr>
              <a:t>using a variety of traditional and new media including printed materials, social networking, the district website, and emerging </a:t>
            </a:r>
            <a:r>
              <a:rPr lang="en-US" dirty="0" smtClean="0">
                <a:solidFill>
                  <a:srgbClr val="007836"/>
                </a:solidFill>
              </a:rPr>
              <a:t>media.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836"/>
                </a:solidFill>
              </a:rPr>
              <a:t>Update </a:t>
            </a:r>
            <a:r>
              <a:rPr lang="en-US" b="1" dirty="0">
                <a:solidFill>
                  <a:srgbClr val="007836"/>
                </a:solidFill>
              </a:rPr>
              <a:t>and inform parents, community members, and local organizations </a:t>
            </a:r>
            <a:r>
              <a:rPr lang="en-US" dirty="0">
                <a:solidFill>
                  <a:srgbClr val="007836"/>
                </a:solidFill>
              </a:rPr>
              <a:t>of school news resulting in improved student achievement and increased community </a:t>
            </a:r>
            <a:r>
              <a:rPr lang="en-US" dirty="0" smtClean="0">
                <a:solidFill>
                  <a:srgbClr val="007836"/>
                </a:solidFill>
              </a:rPr>
              <a:t>engagement.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836"/>
                </a:solidFill>
              </a:rPr>
              <a:t>Engage </a:t>
            </a:r>
            <a:r>
              <a:rPr lang="en-US" b="1" dirty="0">
                <a:solidFill>
                  <a:srgbClr val="007836"/>
                </a:solidFill>
              </a:rPr>
              <a:t>the staff in two-way communication </a:t>
            </a:r>
            <a:r>
              <a:rPr lang="en-US" dirty="0">
                <a:solidFill>
                  <a:srgbClr val="007836"/>
                </a:solidFill>
              </a:rPr>
              <a:t>with district leadership including the superintendent and board of directors to encourage, support, and increase staff morale.</a:t>
            </a:r>
          </a:p>
        </p:txBody>
      </p:sp>
    </p:spTree>
    <p:extLst>
      <p:ext uri="{BB962C8B-B14F-4D97-AF65-F5344CB8AC3E}">
        <p14:creationId xmlns:p14="http://schemas.microsoft.com/office/powerpoint/2010/main" val="295511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External Communication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836"/>
                </a:solidFill>
              </a:rPr>
              <a:t>Actively </a:t>
            </a:r>
            <a:r>
              <a:rPr lang="en-US" b="1" dirty="0">
                <a:solidFill>
                  <a:srgbClr val="007836"/>
                </a:solidFill>
              </a:rPr>
              <a:t>communicate with all </a:t>
            </a:r>
            <a:r>
              <a:rPr lang="en-US" dirty="0">
                <a:solidFill>
                  <a:srgbClr val="007836"/>
                </a:solidFill>
              </a:rPr>
              <a:t>school stakeholders wherever</a:t>
            </a:r>
            <a:r>
              <a:rPr lang="en-US" b="1" dirty="0">
                <a:solidFill>
                  <a:srgbClr val="007836"/>
                </a:solidFill>
              </a:rPr>
              <a:t> </a:t>
            </a:r>
            <a:r>
              <a:rPr lang="en-US" dirty="0">
                <a:solidFill>
                  <a:srgbClr val="007836"/>
                </a:solidFill>
              </a:rPr>
              <a:t>they receive their news</a:t>
            </a:r>
            <a:r>
              <a:rPr lang="en-US" dirty="0" smtClean="0">
                <a:solidFill>
                  <a:srgbClr val="007836"/>
                </a:solidFill>
              </a:rPr>
              <a:t>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Implement </a:t>
            </a:r>
            <a:r>
              <a:rPr lang="en-US" dirty="0">
                <a:solidFill>
                  <a:srgbClr val="007836"/>
                </a:solidFill>
              </a:rPr>
              <a:t>surveys, feedback forms, and social networking to </a:t>
            </a:r>
            <a:r>
              <a:rPr lang="en-US" b="1" dirty="0">
                <a:solidFill>
                  <a:srgbClr val="007836"/>
                </a:solidFill>
              </a:rPr>
              <a:t>create two-way communication opportunities </a:t>
            </a:r>
            <a:r>
              <a:rPr lang="en-US" dirty="0">
                <a:solidFill>
                  <a:srgbClr val="007836"/>
                </a:solidFill>
              </a:rPr>
              <a:t>between the Woodland community and Woodland Public </a:t>
            </a:r>
            <a:r>
              <a:rPr lang="en-US" dirty="0" smtClean="0">
                <a:solidFill>
                  <a:srgbClr val="007836"/>
                </a:solidFill>
              </a:rPr>
              <a:t>Schools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rgbClr val="007836"/>
                </a:solidFill>
              </a:rPr>
              <a:t>Serve as a liaison to </a:t>
            </a:r>
            <a:r>
              <a:rPr lang="en-US" b="1" dirty="0">
                <a:solidFill>
                  <a:srgbClr val="007836"/>
                </a:solidFill>
              </a:rPr>
              <a:t>develop and maintain relations </a:t>
            </a:r>
            <a:r>
              <a:rPr lang="en-US" dirty="0">
                <a:solidFill>
                  <a:srgbClr val="007836"/>
                </a:solidFill>
              </a:rPr>
              <a:t>with parent and community groups as well as local agencies and jurisdictions to resolve complex and sensitive concerns and disputes involving community stakeholders groups</a:t>
            </a:r>
            <a:r>
              <a:rPr lang="en-US" dirty="0" smtClean="0">
                <a:solidFill>
                  <a:srgbClr val="007836"/>
                </a:solidFill>
              </a:rPr>
              <a:t>.</a:t>
            </a:r>
            <a:endParaRPr lang="en-US" dirty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8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Traditional External Communications</a:t>
            </a:r>
            <a:endParaRPr lang="en-US" dirty="0">
              <a:solidFill>
                <a:srgbClr val="51A3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986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Community News newsletters</a:t>
            </a: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Printed and mailed </a:t>
            </a: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Available in schools and district office</a:t>
            </a:r>
            <a:endParaRPr lang="en-US" sz="1800" dirty="0">
              <a:solidFill>
                <a:srgbClr val="007836"/>
              </a:solidFill>
            </a:endParaRP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Posted to district website</a:t>
            </a:r>
            <a:endParaRPr lang="en-US" sz="1800" dirty="0">
              <a:solidFill>
                <a:srgbClr val="007836"/>
              </a:solidFill>
            </a:endParaRP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Distributed via social networking</a:t>
            </a:r>
            <a:br>
              <a:rPr lang="en-US" sz="1800" dirty="0" smtClean="0">
                <a:solidFill>
                  <a:srgbClr val="007836"/>
                </a:solidFill>
              </a:rPr>
            </a:br>
            <a:endParaRPr lang="en-US" sz="1800" dirty="0">
              <a:solidFill>
                <a:srgbClr val="007836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Columns, Guest Editorials, Collaboration</a:t>
            </a: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Released in newspapers and local organization newsletters</a:t>
            </a:r>
            <a:endParaRPr lang="en-US" sz="1800" dirty="0">
              <a:solidFill>
                <a:srgbClr val="007836"/>
              </a:solidFill>
            </a:endParaRP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Posted to district website</a:t>
            </a: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Distributed via social </a:t>
            </a:r>
            <a:r>
              <a:rPr lang="en-US" sz="1800" dirty="0" smtClean="0">
                <a:solidFill>
                  <a:srgbClr val="007836"/>
                </a:solidFill>
              </a:rPr>
              <a:t>networking</a:t>
            </a:r>
            <a:br>
              <a:rPr lang="en-US" sz="1800" dirty="0" smtClean="0">
                <a:solidFill>
                  <a:srgbClr val="007836"/>
                </a:solidFill>
              </a:rPr>
            </a:br>
            <a:endParaRPr lang="en-US" dirty="0" smtClean="0">
              <a:solidFill>
                <a:srgbClr val="007836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836"/>
                </a:solidFill>
              </a:rPr>
              <a:t>Robocalls</a:t>
            </a:r>
            <a:endParaRPr lang="en-US" dirty="0">
              <a:solidFill>
                <a:srgbClr val="007836"/>
              </a:solidFill>
            </a:endParaRP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News and Upcoming Events</a:t>
            </a: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Emergency Communications/School Closures</a:t>
            </a: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Voice and Text Message Capable</a:t>
            </a:r>
            <a:endParaRPr lang="en-US" dirty="0" smtClean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57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Electronic External Communications</a:t>
            </a:r>
            <a:endParaRPr lang="en-US" dirty="0">
              <a:solidFill>
                <a:srgbClr val="51A3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986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Woodland </a:t>
            </a:r>
            <a:r>
              <a:rPr lang="en-US" dirty="0">
                <a:solidFill>
                  <a:srgbClr val="007836"/>
                </a:solidFill>
              </a:rPr>
              <a:t>Schools Weekly feature stories</a:t>
            </a: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Posted to district and related-schools websites</a:t>
            </a: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Sent to the email subscription list</a:t>
            </a: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Distributed via social networking </a:t>
            </a: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Released to the media in press </a:t>
            </a:r>
            <a:r>
              <a:rPr lang="en-US" sz="1800" dirty="0" smtClean="0">
                <a:solidFill>
                  <a:srgbClr val="007836"/>
                </a:solidFill>
              </a:rPr>
              <a:t>format</a:t>
            </a:r>
            <a:br>
              <a:rPr lang="en-US" sz="1800" dirty="0" smtClean="0">
                <a:solidFill>
                  <a:srgbClr val="007836"/>
                </a:solidFill>
              </a:rPr>
            </a:br>
            <a:endParaRPr lang="en-US" sz="1800" dirty="0">
              <a:solidFill>
                <a:srgbClr val="007836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rgbClr val="007836"/>
                </a:solidFill>
              </a:rPr>
              <a:t>Board Briefs board meeting summaries</a:t>
            </a: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Posted to district and related-schools websites</a:t>
            </a: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Sent to the email subscription list</a:t>
            </a:r>
          </a:p>
          <a:p>
            <a:pPr marL="1314450" lvl="2" indent="-514350"/>
            <a:r>
              <a:rPr lang="en-US" sz="1800" dirty="0">
                <a:solidFill>
                  <a:srgbClr val="007836"/>
                </a:solidFill>
              </a:rPr>
              <a:t>Distributed via social networking </a:t>
            </a:r>
            <a:r>
              <a:rPr lang="en-US" sz="1800" dirty="0" smtClean="0">
                <a:solidFill>
                  <a:srgbClr val="007836"/>
                </a:solidFill>
              </a:rPr>
              <a:t/>
            </a:r>
            <a:br>
              <a:rPr lang="en-US" sz="1800" dirty="0" smtClean="0">
                <a:solidFill>
                  <a:srgbClr val="007836"/>
                </a:solidFill>
              </a:rPr>
            </a:br>
            <a:endParaRPr lang="en-US" sz="1800" dirty="0" smtClean="0">
              <a:solidFill>
                <a:srgbClr val="007836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Website and Social Networking</a:t>
            </a:r>
            <a:endParaRPr lang="en-US" dirty="0">
              <a:solidFill>
                <a:srgbClr val="007836"/>
              </a:solidFill>
            </a:endParaRP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Used to disseminate shorter stories not feature length</a:t>
            </a:r>
            <a:endParaRPr lang="en-US" sz="1800" dirty="0">
              <a:solidFill>
                <a:srgbClr val="007836"/>
              </a:solidFill>
            </a:endParaRP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Enables two-way communication with the community</a:t>
            </a:r>
            <a:endParaRPr lang="en-US" sz="1800" dirty="0">
              <a:solidFill>
                <a:srgbClr val="007836"/>
              </a:solidFill>
            </a:endParaRPr>
          </a:p>
          <a:p>
            <a:pPr marL="1314450" lvl="2" indent="-514350"/>
            <a:r>
              <a:rPr lang="en-US" sz="1800" dirty="0" smtClean="0">
                <a:solidFill>
                  <a:srgbClr val="007836"/>
                </a:solidFill>
              </a:rPr>
              <a:t>Provides 24/7 access to information and resources</a:t>
            </a:r>
            <a:endParaRPr lang="en-US" sz="1800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endParaRPr lang="en-US" dirty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Internal Communication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836"/>
                </a:solidFill>
              </a:rPr>
              <a:t>Keep staff up-to-date </a:t>
            </a:r>
            <a:r>
              <a:rPr lang="en-US" dirty="0" smtClean="0">
                <a:solidFill>
                  <a:srgbClr val="007836"/>
                </a:solidFill>
              </a:rPr>
              <a:t>on district news and events with weekly </a:t>
            </a:r>
            <a:r>
              <a:rPr lang="en-US" dirty="0">
                <a:solidFill>
                  <a:srgbClr val="007836"/>
                </a:solidFill>
              </a:rPr>
              <a:t>emails using </a:t>
            </a:r>
            <a:r>
              <a:rPr lang="en-US" dirty="0" smtClean="0">
                <a:solidFill>
                  <a:srgbClr val="007836"/>
                </a:solidFill>
              </a:rPr>
              <a:t>via staff email.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007836"/>
                </a:solidFill>
              </a:rPr>
              <a:t>Develop and implement two-way communication opportunities </a:t>
            </a:r>
            <a:r>
              <a:rPr lang="en-US" dirty="0">
                <a:solidFill>
                  <a:srgbClr val="007836"/>
                </a:solidFill>
              </a:rPr>
              <a:t>for school staff to provide feedback and insight to district leadership</a:t>
            </a:r>
            <a:r>
              <a:rPr lang="en-US" dirty="0" smtClean="0">
                <a:solidFill>
                  <a:srgbClr val="007836"/>
                </a:solidFill>
              </a:rPr>
              <a:t>.</a:t>
            </a:r>
            <a:br>
              <a:rPr lang="en-US" dirty="0" smtClean="0">
                <a:solidFill>
                  <a:srgbClr val="007836"/>
                </a:solidFill>
              </a:rPr>
            </a:br>
            <a:endParaRPr lang="en-US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007836"/>
                </a:solidFill>
              </a:rPr>
              <a:t>Work with district leadership </a:t>
            </a:r>
            <a:r>
              <a:rPr lang="en-US" dirty="0">
                <a:solidFill>
                  <a:srgbClr val="007836"/>
                </a:solidFill>
              </a:rPr>
              <a:t>to develop other methods of communicating with staff.</a:t>
            </a:r>
          </a:p>
        </p:txBody>
      </p:sp>
    </p:spTree>
    <p:extLst>
      <p:ext uri="{BB962C8B-B14F-4D97-AF65-F5344CB8AC3E}">
        <p14:creationId xmlns:p14="http://schemas.microsoft.com/office/powerpoint/2010/main" val="368906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Internal Communication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Email Communication sent to all staff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7836"/>
                </a:solidFill>
              </a:rPr>
              <a:t>WSD in the News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7836"/>
                </a:solidFill>
              </a:rPr>
              <a:t>Board Briefs</a:t>
            </a:r>
            <a:endParaRPr lang="en-US" sz="2200" dirty="0">
              <a:solidFill>
                <a:srgbClr val="007836"/>
              </a:solidFill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7836"/>
                </a:solidFill>
              </a:rPr>
              <a:t>Woodland School Weekly</a:t>
            </a:r>
            <a:br>
              <a:rPr lang="en-US" sz="2200" dirty="0" smtClean="0">
                <a:solidFill>
                  <a:srgbClr val="007836"/>
                </a:solidFill>
              </a:rPr>
            </a:br>
            <a:endParaRPr lang="en-US" sz="2200" dirty="0" smtClean="0">
              <a:solidFill>
                <a:srgbClr val="007836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Two-Way Communications</a:t>
            </a:r>
            <a:endParaRPr lang="en-US" dirty="0">
              <a:solidFill>
                <a:srgbClr val="007836"/>
              </a:solidFill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7836"/>
                </a:solidFill>
              </a:rPr>
              <a:t>Survey Opportunities</a:t>
            </a:r>
            <a:endParaRPr lang="en-US" sz="2200" dirty="0">
              <a:solidFill>
                <a:srgbClr val="007836"/>
              </a:solidFill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7836"/>
                </a:solidFill>
              </a:rPr>
              <a:t>Feedback Forms</a:t>
            </a:r>
            <a:endParaRPr lang="en-US" sz="2200" dirty="0">
              <a:solidFill>
                <a:srgbClr val="007836"/>
              </a:solidFill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7836"/>
                </a:solidFill>
              </a:rPr>
              <a:t>Suggestions for Improvement</a:t>
            </a:r>
            <a:endParaRPr lang="en-US" sz="2200" dirty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3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836"/>
                </a:solidFill>
                <a:latin typeface="Myriad Pro" pitchFamily="34" charset="0"/>
              </a:rPr>
              <a:t>Communications Report &amp; </a:t>
            </a:r>
            <a: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  <a:t>Review</a:t>
            </a:r>
            <a:br>
              <a:rPr lang="en-US" b="1" dirty="0" smtClean="0">
                <a:solidFill>
                  <a:srgbClr val="007836"/>
                </a:solidFill>
                <a:latin typeface="Myriad Pro" pitchFamily="34" charset="0"/>
              </a:rPr>
            </a:br>
            <a:r>
              <a:rPr lang="en-US" dirty="0" smtClean="0">
                <a:solidFill>
                  <a:srgbClr val="51A371"/>
                </a:solidFill>
                <a:latin typeface="Myriad Pro" pitchFamily="34" charset="0"/>
              </a:rPr>
              <a:t>Additional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Media Relations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836"/>
                </a:solidFill>
              </a:rPr>
              <a:t>Press release development and distribution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Development of Talking Points for leadership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District spokesperson (as needed)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endParaRPr lang="en-US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Crisis Communications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Website Management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>
              <a:solidFill>
                <a:srgbClr val="007836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007836"/>
                </a:solidFill>
              </a:rPr>
              <a:t>Special Projects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Presentation development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Speechwriting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836"/>
                </a:solidFill>
              </a:rPr>
              <a:t>Photography</a:t>
            </a:r>
            <a:endParaRPr lang="en-US" dirty="0">
              <a:solidFill>
                <a:srgbClr val="007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7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362</Words>
  <Application>Microsoft Office PowerPoint</Application>
  <PresentationFormat>On-screen Show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Report and Plan Review</vt:lpstr>
      <vt:lpstr>Plan Review</vt:lpstr>
      <vt:lpstr>Communications Report &amp; Review Goals and Objectives</vt:lpstr>
      <vt:lpstr>Communications Report &amp; Review External Communication Objectives</vt:lpstr>
      <vt:lpstr>Communications Report &amp; Review Traditional External Communications</vt:lpstr>
      <vt:lpstr>Communications Report &amp; Review Electronic External Communications</vt:lpstr>
      <vt:lpstr>Communications Report &amp; Review Internal Communication Objectives</vt:lpstr>
      <vt:lpstr>Communications Report &amp; Review Internal Communication Tools</vt:lpstr>
      <vt:lpstr>Communications Report &amp; Review Additional Support</vt:lpstr>
      <vt:lpstr>2015-2016 Results</vt:lpstr>
      <vt:lpstr>Communications Report &amp; Review Woodland School Weekly - 2015-2016</vt:lpstr>
      <vt:lpstr>Communications Report &amp; Review Board Briefs - 2015-2016</vt:lpstr>
      <vt:lpstr>Communications Report &amp; Review Social Networking - 2015-2016</vt:lpstr>
      <vt:lpstr>Communications Report &amp; Review Social Networking - 2015-2016</vt:lpstr>
      <vt:lpstr>Communications Report &amp; Review Special Projects - 2015-2016</vt:lpstr>
      <vt:lpstr>2016-2017 Planning</vt:lpstr>
      <vt:lpstr>Communications Report &amp; Review Themes for 2016-2017</vt:lpstr>
      <vt:lpstr>Communications Report &amp; Review Board Input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IRXDesktop</dc:creator>
  <cp:lastModifiedBy>IRXDesktop</cp:lastModifiedBy>
  <cp:revision>207</cp:revision>
  <dcterms:created xsi:type="dcterms:W3CDTF">2016-06-08T15:30:19Z</dcterms:created>
  <dcterms:modified xsi:type="dcterms:W3CDTF">2016-09-16T20:25:42Z</dcterms:modified>
</cp:coreProperties>
</file>