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8" r:id="rId4"/>
    <p:sldId id="260" r:id="rId5"/>
    <p:sldId id="257"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AEB2B2-775A-498D-96BD-240F894F7D48}" type="datetimeFigureOut">
              <a:rPr lang="en-US" smtClean="0"/>
              <a:t>5/18/2016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2259212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AEB2B2-775A-498D-96BD-240F894F7D48}" type="datetimeFigureOut">
              <a:rPr lang="en-US" smtClean="0"/>
              <a:t>5/18/2016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2761683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AEB2B2-775A-498D-96BD-240F894F7D48}" type="datetimeFigureOut">
              <a:rPr lang="en-US" smtClean="0"/>
              <a:t>5/18/2016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2444341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AEB2B2-775A-498D-96BD-240F894F7D48}" type="datetimeFigureOut">
              <a:rPr lang="en-US" smtClean="0"/>
              <a:t>5/18/2016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3163047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AEB2B2-775A-498D-96BD-240F894F7D48}" type="datetimeFigureOut">
              <a:rPr lang="en-US" smtClean="0"/>
              <a:t>5/18/2016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1080315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AEB2B2-775A-498D-96BD-240F894F7D48}" type="datetimeFigureOut">
              <a:rPr lang="en-US" smtClean="0"/>
              <a:t>5/18/2016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914508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AEB2B2-775A-498D-96BD-240F894F7D48}" type="datetimeFigureOut">
              <a:rPr lang="en-US" smtClean="0"/>
              <a:t>5/18/2016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352620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AEB2B2-775A-498D-96BD-240F894F7D48}" type="datetimeFigureOut">
              <a:rPr lang="en-US" smtClean="0"/>
              <a:t>5/18/2016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151089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AEB2B2-775A-498D-96BD-240F894F7D48}" type="datetimeFigureOut">
              <a:rPr lang="en-US" smtClean="0"/>
              <a:t>5/18/2016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1598332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AEB2B2-775A-498D-96BD-240F894F7D48}" type="datetimeFigureOut">
              <a:rPr lang="en-US" smtClean="0"/>
              <a:t>5/18/2016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2850098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AEB2B2-775A-498D-96BD-240F894F7D48}" type="datetimeFigureOut">
              <a:rPr lang="en-US" smtClean="0"/>
              <a:t>5/18/2016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2739083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9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AEB2B2-775A-498D-96BD-240F894F7D48}" type="datetimeFigureOut">
              <a:rPr lang="en-US" smtClean="0"/>
              <a:t>5/18/2016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1E6580-B9EC-43B6-BB55-B540F6816EEC}" type="slidenum">
              <a:rPr lang="en-US" smtClean="0"/>
              <a:t>‹#›</a:t>
            </a:fld>
            <a:endParaRPr lang="en-US"/>
          </a:p>
        </p:txBody>
      </p:sp>
    </p:spTree>
    <p:extLst>
      <p:ext uri="{BB962C8B-B14F-4D97-AF65-F5344CB8AC3E}">
        <p14:creationId xmlns:p14="http://schemas.microsoft.com/office/powerpoint/2010/main" val="287934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23493" y="1122363"/>
            <a:ext cx="9444507" cy="2380691"/>
          </a:xfrm>
        </p:spPr>
        <p:txBody>
          <a:bodyPr/>
          <a:lstStyle/>
          <a:p>
            <a:r>
              <a:rPr lang="en-US" b="1" i="1" dirty="0" smtClean="0">
                <a:solidFill>
                  <a:schemeClr val="accent6">
                    <a:lumMod val="75000"/>
                  </a:schemeClr>
                </a:solidFill>
              </a:rPr>
              <a:t>Woodland Public Schools</a:t>
            </a:r>
            <a:endParaRPr lang="en-US" b="1" i="1" dirty="0">
              <a:solidFill>
                <a:schemeClr val="accent6">
                  <a:lumMod val="75000"/>
                </a:schemeClr>
              </a:solidFill>
            </a:endParaRPr>
          </a:p>
        </p:txBody>
      </p:sp>
      <p:sp>
        <p:nvSpPr>
          <p:cNvPr id="3" name="Subtitle 2"/>
          <p:cNvSpPr>
            <a:spLocks noGrp="1"/>
          </p:cNvSpPr>
          <p:nvPr>
            <p:ph type="subTitle" idx="1"/>
          </p:nvPr>
        </p:nvSpPr>
        <p:spPr>
          <a:xfrm>
            <a:off x="1373746" y="4168708"/>
            <a:ext cx="9144000" cy="1655762"/>
          </a:xfrm>
        </p:spPr>
        <p:txBody>
          <a:bodyPr/>
          <a:lstStyle/>
          <a:p>
            <a:r>
              <a:rPr lang="en-US" dirty="0" smtClean="0">
                <a:solidFill>
                  <a:schemeClr val="accent6">
                    <a:lumMod val="75000"/>
                  </a:schemeClr>
                </a:solidFill>
              </a:rPr>
              <a:t>Facilities </a:t>
            </a:r>
            <a:r>
              <a:rPr lang="en-US" dirty="0">
                <a:solidFill>
                  <a:schemeClr val="accent6">
                    <a:lumMod val="75000"/>
                  </a:schemeClr>
                </a:solidFill>
              </a:rPr>
              <a:t>and </a:t>
            </a:r>
            <a:r>
              <a:rPr lang="en-US" dirty="0" smtClean="0">
                <a:solidFill>
                  <a:schemeClr val="accent6">
                    <a:lumMod val="75000"/>
                  </a:schemeClr>
                </a:solidFill>
              </a:rPr>
              <a:t>Safety Report </a:t>
            </a:r>
          </a:p>
          <a:p>
            <a:r>
              <a:rPr lang="en-US" dirty="0" smtClean="0">
                <a:solidFill>
                  <a:schemeClr val="accent6">
                    <a:lumMod val="75000"/>
                  </a:schemeClr>
                </a:solidFill>
              </a:rPr>
              <a:t>For April 2016 </a:t>
            </a:r>
            <a:endParaRPr lang="en-US" dirty="0">
              <a:solidFill>
                <a:schemeClr val="accent6">
                  <a:lumMod val="75000"/>
                </a:schemeClr>
              </a:solidFill>
            </a:endParaRPr>
          </a:p>
        </p:txBody>
      </p:sp>
    </p:spTree>
    <p:extLst>
      <p:ext uri="{BB962C8B-B14F-4D97-AF65-F5344CB8AC3E}">
        <p14:creationId xmlns:p14="http://schemas.microsoft.com/office/powerpoint/2010/main" val="115624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6667" y="200024"/>
            <a:ext cx="11727957" cy="6357125"/>
          </a:xfrm>
          <a:prstGeom prst="rect">
            <a:avLst/>
          </a:prstGeom>
        </p:spPr>
        <p:txBody>
          <a:bodyPr wrap="square">
            <a:spAutoFit/>
          </a:bodyPr>
          <a:lstStyle/>
          <a:p>
            <a:pPr>
              <a:lnSpc>
                <a:spcPct val="115000"/>
              </a:lnSpc>
            </a:pPr>
            <a:r>
              <a:rPr lang="en-US" sz="2400" i="1" dirty="0" smtClean="0">
                <a:effectLst/>
                <a:latin typeface="Calibri" panose="020F0502020204030204" pitchFamily="34" charset="0"/>
                <a:ea typeface="Calibri" panose="020F0502020204030204" pitchFamily="34" charset="0"/>
                <a:cs typeface="Times New Roman" panose="02020603050405020304" pitchFamily="18" charset="0"/>
              </a:rPr>
              <a:t>FACILITIES REPORT</a:t>
            </a:r>
          </a:p>
          <a:p>
            <a:pPr>
              <a:lnSpc>
                <a:spcPct val="115000"/>
              </a:lnSpc>
            </a:pPr>
            <a:r>
              <a:rPr lang="en-US" sz="1700" b="1" u="sng" dirty="0">
                <a:latin typeface="Calibri" panose="020F0502020204030204" pitchFamily="34" charset="0"/>
                <a:ea typeface="Calibri" panose="020F0502020204030204" pitchFamily="34" charset="0"/>
                <a:cs typeface="Times New Roman" panose="02020603050405020304" pitchFamily="18" charset="0"/>
              </a:rPr>
              <a:t>Water Sampling </a:t>
            </a:r>
          </a:p>
          <a:p>
            <a:pPr>
              <a:lnSpc>
                <a:spcPct val="115000"/>
              </a:lnSpc>
            </a:pPr>
            <a:r>
              <a:rPr lang="en-US" sz="1700" dirty="0">
                <a:latin typeface="Calibri" panose="020F0502020204030204" pitchFamily="34" charset="0"/>
                <a:ea typeface="Calibri" panose="020F0502020204030204" pitchFamily="34" charset="0"/>
                <a:cs typeface="Times New Roman" panose="02020603050405020304" pitchFamily="18" charset="0"/>
              </a:rPr>
              <a:t>Water samples from all of the schools were delivered to BSK labs in </a:t>
            </a:r>
            <a:r>
              <a:rPr lang="en-US" sz="1700" dirty="0" smtClean="0">
                <a:latin typeface="Calibri" panose="020F0502020204030204" pitchFamily="34" charset="0"/>
                <a:ea typeface="Calibri" panose="020F0502020204030204" pitchFamily="34" charset="0"/>
                <a:cs typeface="Times New Roman" panose="02020603050405020304" pitchFamily="18" charset="0"/>
              </a:rPr>
              <a:t>Vancouver. The </a:t>
            </a:r>
            <a:r>
              <a:rPr lang="en-US" sz="1700" dirty="0">
                <a:latin typeface="Calibri" panose="020F0502020204030204" pitchFamily="34" charset="0"/>
                <a:ea typeface="Calibri" panose="020F0502020204030204" pitchFamily="34" charset="0"/>
                <a:cs typeface="Times New Roman" panose="02020603050405020304" pitchFamily="18" charset="0"/>
              </a:rPr>
              <a:t>Samples were drawn at strategic locations throughout the schools based on the physical arrangement of the piping systems.  Samples were drawn in accordance with the Washington State Department of Health guidelines outlined in a service bulletin issued in March 2016 titled “Testing for Lead in School Drinking Water Systems”. Sample results will take approximately </a:t>
            </a:r>
            <a:r>
              <a:rPr lang="en-US" sz="1700" dirty="0" smtClean="0">
                <a:latin typeface="Calibri" panose="020F0502020204030204" pitchFamily="34" charset="0"/>
                <a:ea typeface="Calibri" panose="020F0502020204030204" pitchFamily="34" charset="0"/>
                <a:cs typeface="Times New Roman" panose="02020603050405020304" pitchFamily="18" charset="0"/>
              </a:rPr>
              <a:t>2 </a:t>
            </a:r>
            <a:r>
              <a:rPr lang="en-US" sz="1700" dirty="0">
                <a:latin typeface="Calibri" panose="020F0502020204030204" pitchFamily="34" charset="0"/>
                <a:ea typeface="Calibri" panose="020F0502020204030204" pitchFamily="34" charset="0"/>
                <a:cs typeface="Times New Roman" panose="02020603050405020304" pitchFamily="18" charset="0"/>
              </a:rPr>
              <a:t>weeks to process. Upon </a:t>
            </a:r>
            <a:r>
              <a:rPr lang="en-US" sz="1700" dirty="0" smtClean="0">
                <a:latin typeface="Calibri" panose="020F0502020204030204" pitchFamily="34" charset="0"/>
                <a:ea typeface="Calibri" panose="020F0502020204030204" pitchFamily="34" charset="0"/>
                <a:cs typeface="Times New Roman" panose="02020603050405020304" pitchFamily="18" charset="0"/>
              </a:rPr>
              <a:t>completion of the test,  </a:t>
            </a:r>
            <a:r>
              <a:rPr lang="en-US" sz="1700" dirty="0">
                <a:latin typeface="Calibri" panose="020F0502020204030204" pitchFamily="34" charset="0"/>
                <a:ea typeface="Calibri" panose="020F0502020204030204" pitchFamily="34" charset="0"/>
                <a:cs typeface="Times New Roman" panose="02020603050405020304" pitchFamily="18" charset="0"/>
              </a:rPr>
              <a:t>I will issue a report on the findings.     </a:t>
            </a:r>
          </a:p>
          <a:p>
            <a:pPr>
              <a:lnSpc>
                <a:spcPct val="115000"/>
              </a:lnSpc>
            </a:pPr>
            <a:endParaRPr lang="en-US" sz="1200" b="1" u="sng"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1700" b="1" u="sng" dirty="0" smtClean="0">
                <a:latin typeface="Calibri" panose="020F0502020204030204" pitchFamily="34" charset="0"/>
                <a:ea typeface="Calibri" panose="020F0502020204030204" pitchFamily="34" charset="0"/>
                <a:cs typeface="Times New Roman" panose="02020603050405020304" pitchFamily="18" charset="0"/>
              </a:rPr>
              <a:t>Mezzanine Roof WMS </a:t>
            </a:r>
          </a:p>
          <a:p>
            <a:pPr>
              <a:lnSpc>
                <a:spcPct val="115000"/>
              </a:lnSpc>
            </a:pPr>
            <a:r>
              <a:rPr lang="en-US" sz="1700" dirty="0" smtClean="0">
                <a:latin typeface="Calibri" panose="020F0502020204030204" pitchFamily="34" charset="0"/>
                <a:ea typeface="Calibri" panose="020F0502020204030204" pitchFamily="34" charset="0"/>
                <a:cs typeface="Times New Roman" panose="02020603050405020304" pitchFamily="18" charset="0"/>
              </a:rPr>
              <a:t>A Purchase Order was issued for the mezzanine roof at WMS. Roofing options ranged from $38K up to $147K.  The  roofing material selected was </a:t>
            </a:r>
            <a:r>
              <a:rPr lang="en-US" sz="1700" dirty="0" smtClean="0"/>
              <a:t>Thermoplastic </a:t>
            </a:r>
            <a:r>
              <a:rPr lang="en-US" sz="1700" dirty="0"/>
              <a:t>polyolefin </a:t>
            </a:r>
            <a:r>
              <a:rPr lang="en-US" sz="1700" dirty="0">
                <a:latin typeface="Calibri" panose="020F0502020204030204" pitchFamily="34" charset="0"/>
                <a:ea typeface="Calibri" panose="020F0502020204030204" pitchFamily="34" charset="0"/>
                <a:cs typeface="Times New Roman" panose="02020603050405020304" pitchFamily="18" charset="0"/>
              </a:rPr>
              <a:t>(TPO</a:t>
            </a:r>
            <a:r>
              <a:rPr lang="en-US" sz="1700" dirty="0" smtClean="0">
                <a:latin typeface="Calibri" panose="020F0502020204030204" pitchFamily="34" charset="0"/>
                <a:ea typeface="Calibri" panose="020F0502020204030204" pitchFamily="34" charset="0"/>
                <a:cs typeface="Times New Roman" panose="02020603050405020304" pitchFamily="18" charset="0"/>
              </a:rPr>
              <a:t>). This is a newer version of roofing material and far different from the standard built-up roofing systems.  The advantage of TPO is primarily financial, as it comes in at less than half the cost of built-up roofing product. It also has no adverse environmental installation effects (no  hot tar), and offers greater cooling in the summer.  This project should be done over the next few weeks.  With the poor condition of the decking, we will need a reasonable period of dry weather to remove the rotted material.  Once the decking is removed, it places the building in a somewhat vulnerable condition. If it rains with the decking off, insulation and finished interior ceilings would be subject to damage; so, a careful watch of the weather is a must.  </a:t>
            </a:r>
          </a:p>
          <a:p>
            <a:pPr>
              <a:lnSpc>
                <a:spcPct val="115000"/>
              </a:lnSpc>
            </a:pPr>
            <a:endParaRPr lang="en-US" sz="1200" b="1" u="sng"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1700" b="1" u="sng" dirty="0" smtClean="0">
                <a:latin typeface="Calibri" panose="020F0502020204030204" pitchFamily="34" charset="0"/>
                <a:ea typeface="Calibri" panose="020F0502020204030204" pitchFamily="34" charset="0"/>
                <a:cs typeface="Times New Roman" panose="02020603050405020304" pitchFamily="18" charset="0"/>
              </a:rPr>
              <a:t>Walk –</a:t>
            </a:r>
            <a:r>
              <a:rPr lang="en-US" sz="1700" b="1" u="sng" dirty="0" err="1" smtClean="0">
                <a:latin typeface="Calibri" panose="020F0502020204030204" pitchFamily="34" charset="0"/>
                <a:ea typeface="Calibri" panose="020F0502020204030204" pitchFamily="34" charset="0"/>
                <a:cs typeface="Times New Roman" panose="02020603050405020304" pitchFamily="18" charset="0"/>
              </a:rPr>
              <a:t>Thru’s</a:t>
            </a:r>
            <a:r>
              <a:rPr lang="en-US" sz="1700" b="1" u="sng" dirty="0" smtClean="0">
                <a:latin typeface="Calibri" panose="020F0502020204030204" pitchFamily="34" charset="0"/>
                <a:ea typeface="Calibri" panose="020F0502020204030204" pitchFamily="34" charset="0"/>
                <a:cs typeface="Times New Roman" panose="02020603050405020304" pitchFamily="18" charset="0"/>
              </a:rPr>
              <a:t> Summer </a:t>
            </a:r>
            <a:r>
              <a:rPr lang="en-US" sz="1700" b="1" u="sng" dirty="0">
                <a:latin typeface="Calibri" panose="020F0502020204030204" pitchFamily="34" charset="0"/>
                <a:ea typeface="Calibri" panose="020F0502020204030204" pitchFamily="34" charset="0"/>
                <a:cs typeface="Times New Roman" panose="02020603050405020304" pitchFamily="18" charset="0"/>
              </a:rPr>
              <a:t>Work</a:t>
            </a:r>
          </a:p>
          <a:p>
            <a:pPr>
              <a:lnSpc>
                <a:spcPct val="115000"/>
              </a:lnSpc>
              <a:spcAft>
                <a:spcPts val="1000"/>
              </a:spcAft>
            </a:pPr>
            <a:r>
              <a:rPr lang="en-US" sz="1700" dirty="0" smtClean="0">
                <a:effectLst/>
                <a:latin typeface="Calibri" panose="020F0502020204030204" pitchFamily="34" charset="0"/>
                <a:ea typeface="Calibri" panose="020F0502020204030204" pitchFamily="34" charset="0"/>
                <a:cs typeface="Times New Roman" panose="02020603050405020304" pitchFamily="18" charset="0"/>
              </a:rPr>
              <a:t>Summer work schedules are shifting into high gear as we approach the midway through May. I’ve completed </a:t>
            </a:r>
            <a:r>
              <a:rPr lang="en-US" sz="1700" dirty="0" smtClean="0">
                <a:latin typeface="Calibri" panose="020F0502020204030204" pitchFamily="34" charset="0"/>
                <a:ea typeface="Calibri" panose="020F0502020204030204" pitchFamily="34" charset="0"/>
                <a:cs typeface="Times New Roman" panose="02020603050405020304" pitchFamily="18" charset="0"/>
              </a:rPr>
              <a:t>a walk-thru of each campus with the administrative staff, to help identify areas of concern.  We are in the process of issuing PO’s for materials and contractors needed to complete projects out of the Districts capabilities</a:t>
            </a:r>
            <a:r>
              <a:rPr lang="en-US" sz="17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37688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6217" y="431338"/>
            <a:ext cx="5714125" cy="3108543"/>
          </a:xfrm>
          <a:prstGeom prst="rect">
            <a:avLst/>
          </a:prstGeom>
          <a:noFill/>
        </p:spPr>
        <p:txBody>
          <a:bodyPr wrap="square" rtlCol="0">
            <a:spAutoFit/>
          </a:bodyPr>
          <a:lstStyle/>
          <a:p>
            <a:r>
              <a:rPr lang="en-US" b="1" u="sng" dirty="0" smtClean="0"/>
              <a:t>Electric Cost </a:t>
            </a:r>
          </a:p>
          <a:p>
            <a:r>
              <a:rPr lang="en-US" dirty="0" smtClean="0"/>
              <a:t>Changes were made to the High School and Middle School campuses this month, resulting in a reasonable cost savings at both campuses. Changes were made to the programming at the High School, and unnecessary electrical loads were shed at the Middle School. The charts shown in this report are consolidated. In the raw data, we are tracking each meter. Where we see upsets or unusual consumption on a specific meter, it provides us an opportunity to challenge the cost.      </a:t>
            </a:r>
          </a:p>
          <a:p>
            <a:endParaRPr lang="en-US" sz="1600" dirty="0"/>
          </a:p>
        </p:txBody>
      </p:sp>
      <p:pic>
        <p:nvPicPr>
          <p:cNvPr id="4" name="Picture 3"/>
          <p:cNvPicPr>
            <a:picLocks noChangeAspect="1"/>
          </p:cNvPicPr>
          <p:nvPr/>
        </p:nvPicPr>
        <p:blipFill>
          <a:blip r:embed="rId2"/>
          <a:stretch>
            <a:fillRect/>
          </a:stretch>
        </p:blipFill>
        <p:spPr>
          <a:xfrm>
            <a:off x="6540768" y="3539881"/>
            <a:ext cx="4635840" cy="3039587"/>
          </a:xfrm>
          <a:prstGeom prst="rect">
            <a:avLst/>
          </a:prstGeom>
        </p:spPr>
      </p:pic>
      <p:pic>
        <p:nvPicPr>
          <p:cNvPr id="5" name="Picture 4"/>
          <p:cNvPicPr>
            <a:picLocks noChangeAspect="1"/>
          </p:cNvPicPr>
          <p:nvPr/>
        </p:nvPicPr>
        <p:blipFill>
          <a:blip r:embed="rId3"/>
          <a:stretch>
            <a:fillRect/>
          </a:stretch>
        </p:blipFill>
        <p:spPr>
          <a:xfrm>
            <a:off x="6540768" y="261169"/>
            <a:ext cx="4635840" cy="3048940"/>
          </a:xfrm>
          <a:prstGeom prst="rect">
            <a:avLst/>
          </a:prstGeom>
        </p:spPr>
      </p:pic>
      <p:pic>
        <p:nvPicPr>
          <p:cNvPr id="9" name="Picture 8"/>
          <p:cNvPicPr>
            <a:picLocks noChangeAspect="1"/>
          </p:cNvPicPr>
          <p:nvPr/>
        </p:nvPicPr>
        <p:blipFill>
          <a:blip r:embed="rId4"/>
          <a:stretch>
            <a:fillRect/>
          </a:stretch>
        </p:blipFill>
        <p:spPr>
          <a:xfrm>
            <a:off x="1109978" y="3539881"/>
            <a:ext cx="4893275" cy="3039587"/>
          </a:xfrm>
          <a:prstGeom prst="rect">
            <a:avLst/>
          </a:prstGeom>
        </p:spPr>
      </p:pic>
    </p:spTree>
    <p:extLst>
      <p:ext uri="{BB962C8B-B14F-4D97-AF65-F5344CB8AC3E}">
        <p14:creationId xmlns:p14="http://schemas.microsoft.com/office/powerpoint/2010/main" val="3955939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7000"/>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749992" y="763366"/>
            <a:ext cx="9475833" cy="6186309"/>
          </a:xfrm>
          <a:prstGeom prst="rect">
            <a:avLst/>
          </a:prstGeom>
          <a:noFill/>
        </p:spPr>
        <p:txBody>
          <a:bodyPr wrap="square" rtlCol="0">
            <a:spAutoFit/>
          </a:bodyPr>
          <a:lstStyle/>
          <a:p>
            <a:endParaRPr lang="en-US" dirty="0"/>
          </a:p>
          <a:p>
            <a:r>
              <a:rPr lang="en-US" b="1" u="sng" dirty="0" smtClean="0"/>
              <a:t>Accidents for the month </a:t>
            </a:r>
          </a:p>
          <a:p>
            <a:pPr marL="285750" indent="-285750">
              <a:buFont typeface="Arial" panose="020B0604020202020204" pitchFamily="34" charset="0"/>
              <a:buChar char="•"/>
            </a:pPr>
            <a:r>
              <a:rPr lang="en-US" dirty="0" smtClean="0"/>
              <a:t>There were a total of 7 injuries in the month of March.  </a:t>
            </a:r>
          </a:p>
          <a:p>
            <a:pPr marL="285750" indent="-285750">
              <a:buFont typeface="Arial" panose="020B0604020202020204" pitchFamily="34" charset="0"/>
              <a:buChar char="•"/>
            </a:pPr>
            <a:r>
              <a:rPr lang="en-US" dirty="0" smtClean="0"/>
              <a:t>They included 3 students and 4 faculty members </a:t>
            </a:r>
          </a:p>
          <a:p>
            <a:endParaRPr lang="en-US" dirty="0"/>
          </a:p>
          <a:p>
            <a:r>
              <a:rPr lang="en-US" b="1" u="sng" dirty="0" smtClean="0"/>
              <a:t>Staff Accidents/Incidents (4)</a:t>
            </a:r>
          </a:p>
          <a:p>
            <a:pPr marL="342900" indent="-342900">
              <a:buFont typeface="Arial" panose="020B0604020202020204" pitchFamily="34" charset="0"/>
              <a:buChar char="•"/>
            </a:pPr>
            <a:r>
              <a:rPr lang="en-US" dirty="0" smtClean="0"/>
              <a:t>WMS-Teacher hit in back of head with basketball, sore neck and shoulder. </a:t>
            </a:r>
          </a:p>
          <a:p>
            <a:pPr marL="342900" indent="-342900">
              <a:buFont typeface="Arial" panose="020B0604020202020204" pitchFamily="34" charset="0"/>
              <a:buChar char="•"/>
            </a:pPr>
            <a:r>
              <a:rPr lang="en-US" dirty="0" smtClean="0"/>
              <a:t>WIS-Employee was standing in door swing, student opened door, sore back and shoulder.</a:t>
            </a:r>
          </a:p>
          <a:p>
            <a:pPr marL="342900" indent="-342900">
              <a:buFont typeface="Arial" panose="020B0604020202020204" pitchFamily="34" charset="0"/>
              <a:buChar char="•"/>
            </a:pPr>
            <a:r>
              <a:rPr lang="en-US" dirty="0" smtClean="0"/>
              <a:t>WPS-Upset student bit teacher, bruised arm. </a:t>
            </a:r>
          </a:p>
          <a:p>
            <a:pPr marL="342900" indent="-342900">
              <a:buFont typeface="Arial" panose="020B0604020202020204" pitchFamily="34" charset="0"/>
              <a:buChar char="•"/>
            </a:pPr>
            <a:r>
              <a:rPr lang="en-US" dirty="0" smtClean="0"/>
              <a:t>WPS-Employee had asthmatic reaction to drain cleaning chemical.    </a:t>
            </a:r>
          </a:p>
          <a:p>
            <a:endParaRPr lang="en-US" dirty="0"/>
          </a:p>
          <a:p>
            <a:r>
              <a:rPr lang="en-US" b="1" u="sng" dirty="0" smtClean="0"/>
              <a:t>Student Accidents (3) </a:t>
            </a:r>
          </a:p>
          <a:p>
            <a:pPr marL="342900" indent="-342900">
              <a:buFont typeface="Arial" panose="020B0604020202020204" pitchFamily="34" charset="0"/>
              <a:buChar char="•"/>
            </a:pPr>
            <a:r>
              <a:rPr lang="en-US" dirty="0" smtClean="0"/>
              <a:t>WIS – Student hit head on climbing wall, bruise. </a:t>
            </a:r>
          </a:p>
          <a:p>
            <a:pPr marL="342900" indent="-342900">
              <a:buFont typeface="Arial" panose="020B0604020202020204" pitchFamily="34" charset="0"/>
              <a:buChar char="•"/>
            </a:pPr>
            <a:r>
              <a:rPr lang="en-US" dirty="0" smtClean="0"/>
              <a:t>WMS – Head injury, safety cone kicked into head of another student, bruise.</a:t>
            </a:r>
          </a:p>
          <a:p>
            <a:pPr marL="342900" indent="-342900">
              <a:buFont typeface="Arial" panose="020B0604020202020204" pitchFamily="34" charset="0"/>
              <a:buChar char="•"/>
            </a:pPr>
            <a:r>
              <a:rPr lang="en-US" dirty="0" smtClean="0"/>
              <a:t>WMS – Upset student kick bleacher, sprained ankle and chipped bone. </a:t>
            </a:r>
          </a:p>
          <a:p>
            <a:endParaRPr lang="en-US" dirty="0"/>
          </a:p>
          <a:p>
            <a:r>
              <a:rPr lang="en-US" dirty="0" smtClean="0"/>
              <a:t>All safety-related incidents are examined and investigated. District level communications are made when necessary, to address cross-campus closure of safety related items. </a:t>
            </a:r>
          </a:p>
          <a:p>
            <a:endParaRPr lang="en-US" dirty="0"/>
          </a:p>
          <a:p>
            <a:r>
              <a:rPr lang="en-US" dirty="0" smtClean="0"/>
              <a:t>A District-wide communication on slip/trip/fall and carelessness accidents was distributed in May, to heighten the awareness to these accidents/incidents.  </a:t>
            </a:r>
          </a:p>
          <a:p>
            <a:endParaRPr lang="en-US" dirty="0"/>
          </a:p>
        </p:txBody>
      </p:sp>
      <p:sp>
        <p:nvSpPr>
          <p:cNvPr id="5" name="TextBox 4"/>
          <p:cNvSpPr txBox="1"/>
          <p:nvPr/>
        </p:nvSpPr>
        <p:spPr>
          <a:xfrm>
            <a:off x="749992" y="345315"/>
            <a:ext cx="1651221" cy="646331"/>
          </a:xfrm>
          <a:prstGeom prst="rect">
            <a:avLst/>
          </a:prstGeom>
          <a:noFill/>
        </p:spPr>
        <p:txBody>
          <a:bodyPr wrap="none" rtlCol="0">
            <a:spAutoFit/>
          </a:bodyPr>
          <a:lstStyle/>
          <a:p>
            <a:r>
              <a:rPr lang="en-US" sz="3600" i="1" dirty="0" smtClean="0"/>
              <a:t>SAFETY </a:t>
            </a:r>
            <a:endParaRPr lang="en-US" sz="3600" i="1" dirty="0"/>
          </a:p>
        </p:txBody>
      </p:sp>
    </p:spTree>
    <p:extLst>
      <p:ext uri="{BB962C8B-B14F-4D97-AF65-F5344CB8AC3E}">
        <p14:creationId xmlns:p14="http://schemas.microsoft.com/office/powerpoint/2010/main" val="3193311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705782" y="486134"/>
            <a:ext cx="4766332" cy="3093046"/>
          </a:xfrm>
          <a:prstGeom prst="rect">
            <a:avLst/>
          </a:prstGeom>
        </p:spPr>
      </p:pic>
      <p:pic>
        <p:nvPicPr>
          <p:cNvPr id="10" name="Picture 9"/>
          <p:cNvPicPr>
            <a:picLocks noChangeAspect="1"/>
          </p:cNvPicPr>
          <p:nvPr/>
        </p:nvPicPr>
        <p:blipFill>
          <a:blip r:embed="rId3"/>
          <a:stretch>
            <a:fillRect/>
          </a:stretch>
        </p:blipFill>
        <p:spPr>
          <a:xfrm>
            <a:off x="705783" y="3678113"/>
            <a:ext cx="4766332" cy="2944623"/>
          </a:xfrm>
          <a:prstGeom prst="rect">
            <a:avLst/>
          </a:prstGeom>
        </p:spPr>
      </p:pic>
      <p:pic>
        <p:nvPicPr>
          <p:cNvPr id="12" name="Picture 11"/>
          <p:cNvPicPr>
            <a:picLocks noChangeAspect="1"/>
          </p:cNvPicPr>
          <p:nvPr/>
        </p:nvPicPr>
        <p:blipFill>
          <a:blip r:embed="rId4"/>
          <a:stretch>
            <a:fillRect/>
          </a:stretch>
        </p:blipFill>
        <p:spPr>
          <a:xfrm>
            <a:off x="5729288" y="3678113"/>
            <a:ext cx="5083029" cy="2944623"/>
          </a:xfrm>
          <a:prstGeom prst="rect">
            <a:avLst/>
          </a:prstGeom>
        </p:spPr>
      </p:pic>
      <p:pic>
        <p:nvPicPr>
          <p:cNvPr id="14" name="Picture 13"/>
          <p:cNvPicPr>
            <a:picLocks noChangeAspect="1"/>
          </p:cNvPicPr>
          <p:nvPr/>
        </p:nvPicPr>
        <p:blipFill>
          <a:blip r:embed="rId5"/>
          <a:stretch>
            <a:fillRect/>
          </a:stretch>
        </p:blipFill>
        <p:spPr>
          <a:xfrm>
            <a:off x="5729288" y="486134"/>
            <a:ext cx="5083029" cy="3089021"/>
          </a:xfrm>
          <a:prstGeom prst="rect">
            <a:avLst/>
          </a:prstGeom>
        </p:spPr>
      </p:pic>
    </p:spTree>
    <p:extLst>
      <p:ext uri="{BB962C8B-B14F-4D97-AF65-F5344CB8AC3E}">
        <p14:creationId xmlns:p14="http://schemas.microsoft.com/office/powerpoint/2010/main" val="36267032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1328</TotalTime>
  <Words>607</Words>
  <Application>Microsoft Office PowerPoint</Application>
  <PresentationFormat>Widescreen</PresentationFormat>
  <Paragraphs>34</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Times New Roman</vt:lpstr>
      <vt:lpstr>Office Theme</vt:lpstr>
      <vt:lpstr>Woodland Public Schools</vt:lpstr>
      <vt:lpstr>PowerPoint Presentation</vt:lpstr>
      <vt:lpstr>PowerPoint Presentation</vt:lpstr>
      <vt:lpstr>PowerPoint Presentation</vt:lpstr>
      <vt:lpstr>PowerPoint Presentation</vt:lpstr>
    </vt:vector>
  </TitlesOfParts>
  <Company>Woodland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Facilities and Safety</dc:title>
  <dc:creator>Landrigan, Scott</dc:creator>
  <cp:lastModifiedBy>Landrigan, Scott</cp:lastModifiedBy>
  <cp:revision>38</cp:revision>
  <dcterms:created xsi:type="dcterms:W3CDTF">2016-04-19T23:51:26Z</dcterms:created>
  <dcterms:modified xsi:type="dcterms:W3CDTF">2016-05-18T18:02:36Z</dcterms:modified>
</cp:coreProperties>
</file>