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8994775"/>
  <p:embeddedFontLst>
    <p:embeddedFont>
      <p:font typeface="Arial Narrow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DA90C234-5036-471F-AAB4-C78B81699876}">
  <a:tblStyle styleId="{DA90C234-5036-471F-AAB4-C78B81699876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CF7E7"/>
          </a:solidFill>
        </a:fill>
      </a:tcStyle>
    </a:wholeTbl>
    <a:band1H>
      <a:tcStyle>
        <a:fill>
          <a:solidFill>
            <a:srgbClr val="D7EECD"/>
          </a:solidFill>
        </a:fill>
      </a:tcStyle>
    </a:band1H>
    <a:band1V>
      <a:tcStyle>
        <a:fill>
          <a:solidFill>
            <a:srgbClr val="D7EECD"/>
          </a:solidFill>
        </a:fill>
      </a:tcStyle>
    </a:band1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rialNarrow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rialNarrow-italic.fntdata"/><Relationship Id="rId14" Type="http://schemas.openxmlformats.org/officeDocument/2006/relationships/font" Target="fonts/ArialNarrow-bold.fntdata"/><Relationship Id="rId16" Type="http://schemas.openxmlformats.org/officeDocument/2006/relationships/font" Target="fonts/ArialNarrow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497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497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79512" y="674687"/>
            <a:ext cx="4498975" cy="337343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272517"/>
            <a:ext cx="5486399" cy="40476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543475"/>
            <a:ext cx="2971799" cy="449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543475"/>
            <a:ext cx="2971799" cy="449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1179512" y="674687"/>
            <a:ext cx="4498975" cy="337343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272517"/>
            <a:ext cx="5486399" cy="4047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and welcome</a:t>
            </a:r>
          </a:p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3884612" y="8543475"/>
            <a:ext cx="2971799" cy="449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1179512" y="674687"/>
            <a:ext cx="4498975" cy="337343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272517"/>
            <a:ext cx="5486399" cy="4047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history to our program beginnings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3884612" y="8543475"/>
            <a:ext cx="2971799" cy="449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272517"/>
            <a:ext cx="5486399" cy="404764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Discuss our special services</a:t>
            </a:r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79512" y="674687"/>
            <a:ext cx="4498975" cy="337343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1179512" y="674687"/>
            <a:ext cx="4498975" cy="337343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272517"/>
            <a:ext cx="5486399" cy="4047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about the varied level of flexibility, support, structure, and pace.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3884612" y="8543475"/>
            <a:ext cx="2971799" cy="449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1179512" y="674687"/>
            <a:ext cx="4498975" cy="337343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272517"/>
            <a:ext cx="5486399" cy="4047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Checking on kids at the bus stop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Purchasing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Discipline 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with PTO to organize special events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Transportation issues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Schedules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 plans for IAs</a:t>
            </a:r>
          </a:p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3884612" y="8543475"/>
            <a:ext cx="2971799" cy="449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272517"/>
            <a:ext cx="5486399" cy="404764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79512" y="674687"/>
            <a:ext cx="4498975" cy="337343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272517"/>
            <a:ext cx="5486399" cy="404764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79512" y="674687"/>
            <a:ext cx="4498975" cy="337343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3" name="Shape 23"/>
          <p:cNvSpPr/>
          <p:nvPr/>
        </p:nvSpPr>
        <p:spPr>
          <a:xfrm>
            <a:off x="309558" y="680477"/>
            <a:ext cx="45719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269072" y="680477"/>
            <a:ext cx="27431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250019" y="680477"/>
            <a:ext cx="9143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221767" y="680477"/>
            <a:ext cx="9143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 txBox="1"/>
          <p:nvPr>
            <p:ph type="ctrTitle"/>
          </p:nvPr>
        </p:nvSpPr>
        <p:spPr>
          <a:xfrm>
            <a:off x="914400" y="4343400"/>
            <a:ext cx="7772400" cy="19751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9144" rtl="0" algn="l">
              <a:spcBef>
                <a:spcPts val="0"/>
              </a:spcBef>
              <a:buClr>
                <a:srgbClr val="C1EDFF"/>
              </a:buClr>
              <a:buFont typeface="Consolas"/>
              <a:buNone/>
              <a:defRPr b="1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8" name="Shape 28"/>
          <p:cNvSpPr txBox="1"/>
          <p:nvPr>
            <p:ph idx="1" type="subTitle"/>
          </p:nvPr>
        </p:nvSpPr>
        <p:spPr>
          <a:xfrm>
            <a:off x="914400" y="2834640"/>
            <a:ext cx="7772400" cy="15087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20"/>
              </a:spcBef>
              <a:buClr>
                <a:schemeClr val="accent2"/>
              </a:buClr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chemeClr val="accent2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40"/>
              </a:spcBef>
              <a:buClr>
                <a:schemeClr val="accent3"/>
              </a:buClr>
              <a:buFont typeface="Noto Sans Symbols"/>
              <a:buNone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C1EDFF"/>
              </a:buClr>
              <a:buFont typeface="Consolas"/>
              <a:buNone/>
              <a:defRPr b="0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 rot="5400000">
            <a:off x="2514599" y="183359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005" lvl="0" marL="411480" marR="0" rtl="0" algn="l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  <a:def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7573" lvl="1" marL="740664" marR="0" rtl="0" algn="l">
              <a:spcBef>
                <a:spcPts val="520"/>
              </a:spcBef>
              <a:buClr>
                <a:schemeClr val="accent2"/>
              </a:buClr>
              <a:buSzPct val="90000"/>
              <a:buFont typeface="Noto Sans Symbols"/>
              <a:buChar char="▫"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2296" lvl="2" marL="996696" marR="0" rtl="0" algn="l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◾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3472" lvl="3" marL="1261872" marR="0" rtl="0" algn="l">
              <a:spcBef>
                <a:spcPts val="440"/>
              </a:spcBef>
              <a:buClr>
                <a:schemeClr val="accent3"/>
              </a:buClr>
              <a:buSzPct val="100000"/>
              <a:buFont typeface="Noto Sans Symbols"/>
              <a:buChar char="●"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4327" lvl="4" marL="1481328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7027" lvl="5" marL="17099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851" lvl="6" marL="1901951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7376" lvl="7" marL="2093976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 rot="5400000">
            <a:off x="4694237" y="2209801"/>
            <a:ext cx="5851525" cy="1981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C1EDFF"/>
              </a:buClr>
              <a:buFont typeface="Consolas"/>
              <a:buNone/>
              <a:defRPr b="0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 rot="5400000">
            <a:off x="617537" y="266701"/>
            <a:ext cx="5851525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005" lvl="0" marL="411480" marR="0" rtl="0" algn="l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  <a:def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7573" lvl="1" marL="740664" marR="0" rtl="0" algn="l">
              <a:spcBef>
                <a:spcPts val="520"/>
              </a:spcBef>
              <a:buClr>
                <a:schemeClr val="accent2"/>
              </a:buClr>
              <a:buSzPct val="90000"/>
              <a:buFont typeface="Noto Sans Symbols"/>
              <a:buChar char="▫"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2296" lvl="2" marL="996696" marR="0" rtl="0" algn="l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◾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3472" lvl="3" marL="1261872" marR="0" rtl="0" algn="l">
              <a:spcBef>
                <a:spcPts val="440"/>
              </a:spcBef>
              <a:buClr>
                <a:schemeClr val="accent3"/>
              </a:buClr>
              <a:buSzPct val="100000"/>
              <a:buFont typeface="Noto Sans Symbols"/>
              <a:buChar char="●"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4327" lvl="4" marL="1481328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7027" lvl="5" marL="17099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851" lvl="6" marL="1901951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7376" lvl="7" marL="2093976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C1EDFF"/>
              </a:buClr>
              <a:buFont typeface="Consolas"/>
              <a:buNone/>
              <a:defRPr b="0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914400" y="1783559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005" lvl="0" marL="411480" marR="0" rtl="0" algn="l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  <a:def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7573" lvl="1" marL="740664" marR="0" rtl="0" algn="l">
              <a:spcBef>
                <a:spcPts val="520"/>
              </a:spcBef>
              <a:buClr>
                <a:schemeClr val="accent2"/>
              </a:buClr>
              <a:buSzPct val="90000"/>
              <a:buFont typeface="Noto Sans Symbols"/>
              <a:buChar char="▫"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2296" lvl="2" marL="996696" marR="0" rtl="0" algn="l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◾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3472" lvl="3" marL="1261872" marR="0" rtl="0" algn="l">
              <a:spcBef>
                <a:spcPts val="440"/>
              </a:spcBef>
              <a:buClr>
                <a:schemeClr val="accent3"/>
              </a:buClr>
              <a:buSzPct val="100000"/>
              <a:buFont typeface="Noto Sans Symbols"/>
              <a:buChar char="●"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4327" lvl="4" marL="1481328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7027" lvl="5" marL="17099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851" lvl="6" marL="1901951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7376" lvl="7" marL="2093976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512064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C1EDFF"/>
              </a:buClr>
              <a:buFont typeface="Consolas"/>
              <a:buNone/>
              <a:defRPr b="0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64343" y="17705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79070" lvl="0" marL="411480" marR="0" rtl="0" algn="l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9004" lvl="1" marL="740664" marR="0" rtl="0" algn="l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▫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7696" lvl="2" marL="996696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◾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8872" lvl="3" marL="1261872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7027" lvl="4" marL="14813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7027" lvl="5" marL="17099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851" lvl="6" marL="1901951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7376" lvl="7" marL="2093976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655344" y="17705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79070" lvl="0" marL="411480" marR="0" rtl="0" algn="l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9004" lvl="1" marL="740664" marR="0" rtl="0" algn="l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▫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7696" lvl="2" marL="996696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◾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8872" lvl="3" marL="1261872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7027" lvl="4" marL="14813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7027" lvl="5" marL="17099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851" lvl="6" marL="1901951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7376" lvl="7" marL="2093976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828951" y="1073887"/>
            <a:ext cx="4322135" cy="5791200"/>
          </a:xfrm>
          <a:custGeom>
            <a:pathLst>
              <a:path extrusionOk="0" h="120000" w="120000">
                <a:moveTo>
                  <a:pt x="0" y="119999"/>
                </a:moveTo>
                <a:lnTo>
                  <a:pt x="31578" y="66315"/>
                </a:lnTo>
                <a:lnTo>
                  <a:pt x="120000" y="22105"/>
                </a:lnTo>
                <a:lnTo>
                  <a:pt x="120000" y="23684"/>
                </a:lnTo>
                <a:lnTo>
                  <a:pt x="32631" y="67039"/>
                </a:lnTo>
                <a:lnTo>
                  <a:pt x="2105" y="119999"/>
                </a:lnTo>
                <a:lnTo>
                  <a:pt x="2105" y="119999"/>
                </a:lnTo>
                <a:close/>
              </a:path>
            </a:pathLst>
          </a:custGeom>
          <a:noFill/>
          <a:ln cap="flat" cmpd="sng" w="9525">
            <a:solidFill>
              <a:schemeClr val="accent2">
                <a:alpha val="52941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373965" y="0"/>
            <a:ext cx="5514535" cy="6615331"/>
          </a:xfrm>
          <a:custGeom>
            <a:pathLst>
              <a:path extrusionOk="0" h="120000" w="120000">
                <a:moveTo>
                  <a:pt x="0" y="118604"/>
                </a:moveTo>
                <a:lnTo>
                  <a:pt x="0" y="120000"/>
                </a:lnTo>
                <a:lnTo>
                  <a:pt x="120000" y="76744"/>
                </a:lnTo>
                <a:lnTo>
                  <a:pt x="98630" y="0"/>
                </a:lnTo>
                <a:lnTo>
                  <a:pt x="96986" y="0"/>
                </a:lnTo>
                <a:lnTo>
                  <a:pt x="118664" y="76133"/>
                </a:lnTo>
                <a:lnTo>
                  <a:pt x="0" y="118604"/>
                </a:lnTo>
                <a:close/>
              </a:path>
            </a:pathLst>
          </a:custGeom>
          <a:noFill/>
          <a:ln cap="flat" cmpd="sng" w="9525">
            <a:solidFill>
              <a:schemeClr val="accent2">
                <a:alpha val="52941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/>
          <p:nvPr/>
        </p:nvSpPr>
        <p:spPr>
          <a:xfrm rot="5236414">
            <a:off x="4462127" y="1483600"/>
            <a:ext cx="4114800" cy="118872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  <a:lnTo>
                  <a:pt x="0" y="4285"/>
                </a:lnTo>
                <a:lnTo>
                  <a:pt x="0" y="0"/>
                </a:lnTo>
                <a:close/>
              </a:path>
            </a:pathLst>
          </a:custGeom>
          <a:solidFill>
            <a:srgbClr val="566885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5943600" y="0"/>
            <a:ext cx="2743199" cy="4267199"/>
          </a:xfrm>
          <a:custGeom>
            <a:pathLst>
              <a:path extrusionOk="0" h="120000" w="120000">
                <a:moveTo>
                  <a:pt x="76666" y="0"/>
                </a:moveTo>
                <a:lnTo>
                  <a:pt x="120000" y="0"/>
                </a:lnTo>
                <a:lnTo>
                  <a:pt x="0" y="120000"/>
                </a:lnTo>
                <a:lnTo>
                  <a:pt x="76666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5943600" y="4267200"/>
            <a:ext cx="3200399" cy="1143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40000"/>
                </a:ln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943600" y="0"/>
            <a:ext cx="1371599" cy="4267199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0" y="120000"/>
                </a:lnTo>
                <a:lnTo>
                  <a:pt x="106666" y="0"/>
                </a:lnTo>
                <a:lnTo>
                  <a:pt x="12000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5948362" y="4246562"/>
            <a:ext cx="2090737" cy="2611436"/>
          </a:xfrm>
          <a:custGeom>
            <a:pathLst>
              <a:path extrusionOk="0" h="120000" w="120000">
                <a:moveTo>
                  <a:pt x="97585" y="120000"/>
                </a:moveTo>
                <a:lnTo>
                  <a:pt x="120000" y="120000"/>
                </a:lnTo>
                <a:lnTo>
                  <a:pt x="0" y="0"/>
                </a:lnTo>
                <a:lnTo>
                  <a:pt x="97585" y="12000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5943600" y="4267200"/>
            <a:ext cx="1600199" cy="2590800"/>
          </a:xfrm>
          <a:custGeom>
            <a:pathLst>
              <a:path extrusionOk="0" h="120000" w="120000">
                <a:moveTo>
                  <a:pt x="120000" y="120000"/>
                </a:moveTo>
                <a:lnTo>
                  <a:pt x="0" y="0"/>
                </a:lnTo>
                <a:lnTo>
                  <a:pt x="114285" y="120000"/>
                </a:lnTo>
                <a:lnTo>
                  <a:pt x="120000" y="12000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5943600" y="1371600"/>
            <a:ext cx="3200399" cy="2895600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120000" y="9473"/>
                </a:lnTo>
                <a:lnTo>
                  <a:pt x="0" y="119999"/>
                </a:lnTo>
                <a:lnTo>
                  <a:pt x="12000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5943600" y="1752600"/>
            <a:ext cx="3200399" cy="2514599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0" y="119999"/>
                </a:lnTo>
                <a:lnTo>
                  <a:pt x="120000" y="3636"/>
                </a:lnTo>
                <a:lnTo>
                  <a:pt x="12000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990600" y="4267200"/>
            <a:ext cx="4953000" cy="2590800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0"/>
                </a:lnTo>
                <a:lnTo>
                  <a:pt x="40615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533400" y="4267200"/>
            <a:ext cx="5333999" cy="2590800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20000" y="0"/>
                </a:lnTo>
                <a:lnTo>
                  <a:pt x="5142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366823" y="2438400"/>
            <a:ext cx="5638800" cy="1828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8378" y="120000"/>
                </a:lnTo>
                <a:lnTo>
                  <a:pt x="0" y="40000"/>
                </a:lnTo>
                <a:lnTo>
                  <a:pt x="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366823" y="2133600"/>
            <a:ext cx="5638800" cy="21335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  <a:lnTo>
                  <a:pt x="0" y="4285"/>
                </a:lnTo>
                <a:lnTo>
                  <a:pt x="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4572000" y="4267200"/>
            <a:ext cx="1371599" cy="2590800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3333" y="120000"/>
                </a:lnTo>
                <a:lnTo>
                  <a:pt x="12000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566885">
              <a:alpha val="29803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706902" y="1351671"/>
            <a:ext cx="5718047" cy="9774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064" lvl="0" marL="54864" marR="0" rtl="0" algn="l">
              <a:spcBef>
                <a:spcPts val="700"/>
              </a:spcBef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6164" lvl="1" marL="740664" marR="0" rtl="0" algn="l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34696" lvl="2" marL="996696" marR="0" rtl="0" algn="l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33172" lvl="3" marL="1261872" marR="0" rtl="0" algn="l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11328" lvl="4" marL="1481328" marR="0" rtl="0" algn="l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7027" lvl="5" marL="17099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851" lvl="6" marL="1901951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7376" lvl="7" marL="2093976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62" name="Shape 62"/>
          <p:cNvSpPr/>
          <p:nvPr/>
        </p:nvSpPr>
        <p:spPr>
          <a:xfrm>
            <a:off x="363160" y="402263"/>
            <a:ext cx="8503920" cy="886264"/>
          </a:xfrm>
          <a:prstGeom prst="rect">
            <a:avLst/>
          </a:prstGeom>
          <a:solidFill>
            <a:srgbClr val="566885">
              <a:alpha val="4000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 txBox="1"/>
          <p:nvPr>
            <p:ph type="title"/>
          </p:nvPr>
        </p:nvSpPr>
        <p:spPr>
          <a:xfrm>
            <a:off x="706902" y="512064"/>
            <a:ext cx="8156448" cy="7772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C1EDFF"/>
              </a:buClr>
              <a:buFont typeface="Consolas"/>
              <a:buNone/>
              <a:defRPr b="0" i="0" sz="38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4" name="Shape 64"/>
          <p:cNvSpPr/>
          <p:nvPr/>
        </p:nvSpPr>
        <p:spPr>
          <a:xfrm flipH="1">
            <a:off x="371537" y="680477"/>
            <a:ext cx="27431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65"/>
          <p:cNvSpPr/>
          <p:nvPr/>
        </p:nvSpPr>
        <p:spPr>
          <a:xfrm flipH="1">
            <a:off x="411109" y="680477"/>
            <a:ext cx="27431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66"/>
          <p:cNvSpPr/>
          <p:nvPr/>
        </p:nvSpPr>
        <p:spPr>
          <a:xfrm flipH="1">
            <a:off x="448449" y="680477"/>
            <a:ext cx="9143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67"/>
          <p:cNvSpPr/>
          <p:nvPr/>
        </p:nvSpPr>
        <p:spPr>
          <a:xfrm flipH="1">
            <a:off x="476701" y="680477"/>
            <a:ext cx="9143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500477" y="680477"/>
            <a:ext cx="36575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402264"/>
            <a:ext cx="8867079" cy="886264"/>
          </a:xfrm>
          <a:prstGeom prst="rect">
            <a:avLst/>
          </a:prstGeom>
          <a:solidFill>
            <a:srgbClr val="566885">
              <a:alpha val="4000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ape 71"/>
          <p:cNvSpPr txBox="1"/>
          <p:nvPr>
            <p:ph type="title"/>
          </p:nvPr>
        </p:nvSpPr>
        <p:spPr>
          <a:xfrm>
            <a:off x="504824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C1EDFF"/>
              </a:buClr>
              <a:buFont typeface="Consolas"/>
              <a:buNone/>
              <a:defRPr b="0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457200" y="1809750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9652" lvl="0" marL="73152" marR="0" rtl="0" algn="l">
              <a:spcBef>
                <a:spcPts val="700"/>
              </a:spcBef>
              <a:buClr>
                <a:schemeClr val="lt2"/>
              </a:buClr>
              <a:buFont typeface="Noto Sans Symbols"/>
              <a:buNone/>
              <a:defRPr b="1" i="0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6164" lvl="1" marL="740664" marR="0" rtl="0" algn="l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34696" lvl="2" marL="996696" marR="0" rtl="0" algn="l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33172" lvl="3" marL="1261872" marR="0" rtl="0" algn="l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11328" lvl="4" marL="1481328" marR="0" rtl="0" algn="l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7027" lvl="5" marL="17099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851" lvl="6" marL="1901951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7376" lvl="7" marL="2093976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x="4645025" y="1809750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9652" lvl="0" marL="73152" marR="0" rtl="0" algn="l">
              <a:spcBef>
                <a:spcPts val="700"/>
              </a:spcBef>
              <a:buClr>
                <a:schemeClr val="lt2"/>
              </a:buClr>
              <a:buFont typeface="Noto Sans Symbols"/>
              <a:buNone/>
              <a:defRPr b="1" i="0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6164" lvl="1" marL="740664" marR="0" rtl="0" algn="l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34696" lvl="2" marL="996696" marR="0" rtl="0" algn="l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33172" lvl="3" marL="1261872" marR="0" rtl="0" algn="l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11328" lvl="4" marL="1481328" marR="0" rtl="0" algn="l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7027" lvl="5" marL="17099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851" lvl="6" marL="1901951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7376" lvl="7" marL="2093976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3" type="body"/>
          </p:nvPr>
        </p:nvSpPr>
        <p:spPr>
          <a:xfrm>
            <a:off x="457200" y="2459036"/>
            <a:ext cx="4040187" cy="3959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3200" lvl="0" marL="411480" marR="0" rtl="0" algn="l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1864" lvl="1" marL="740664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▫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0396" lvl="2" marL="996696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1572" lvl="3" marL="1261872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9727" lvl="4" marL="1481328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7027" lvl="5" marL="17099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851" lvl="6" marL="1901951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7376" lvl="7" marL="2093976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4" type="body"/>
          </p:nvPr>
        </p:nvSpPr>
        <p:spPr>
          <a:xfrm>
            <a:off x="4645025" y="2459036"/>
            <a:ext cx="4041774" cy="3959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3200" lvl="0" marL="411480" marR="0" rtl="0" algn="l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1864" lvl="1" marL="740664" marR="0" rtl="0" algn="l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▫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0396" lvl="2" marL="996696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1572" lvl="3" marL="1261872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9727" lvl="4" marL="1481328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7027" lvl="5" marL="17099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851" lvl="6" marL="1901951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7376" lvl="7" marL="2093976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79" name="Shape 79"/>
          <p:cNvSpPr/>
          <p:nvPr/>
        </p:nvSpPr>
        <p:spPr>
          <a:xfrm>
            <a:off x="87790" y="680477"/>
            <a:ext cx="45719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47304" y="680477"/>
            <a:ext cx="27431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28251" y="680477"/>
            <a:ext cx="9143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0" y="680477"/>
            <a:ext cx="9143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Shape 83"/>
          <p:cNvSpPr/>
          <p:nvPr/>
        </p:nvSpPr>
        <p:spPr>
          <a:xfrm flipH="1">
            <a:off x="149770" y="680477"/>
            <a:ext cx="27431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/>
          <p:nvPr/>
        </p:nvSpPr>
        <p:spPr>
          <a:xfrm flipH="1">
            <a:off x="189340" y="680477"/>
            <a:ext cx="27431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/>
          <p:nvPr/>
        </p:nvSpPr>
        <p:spPr>
          <a:xfrm flipH="1">
            <a:off x="226682" y="680477"/>
            <a:ext cx="9143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 flipH="1">
            <a:off x="254934" y="680477"/>
            <a:ext cx="9143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278710" y="680477"/>
            <a:ext cx="36575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C1EDFF"/>
              </a:buClr>
              <a:buFont typeface="Consolas"/>
              <a:buNone/>
              <a:defRPr b="0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685800" y="273050"/>
            <a:ext cx="8229600" cy="1162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C1EDFF"/>
              </a:buClr>
              <a:buFont typeface="Consolas"/>
              <a:buNone/>
              <a:defRPr b="0" i="0" sz="36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1435100"/>
            <a:ext cx="25145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064" lvl="0" marL="54864" marR="0" rtl="0" algn="l">
              <a:spcBef>
                <a:spcPts val="700"/>
              </a:spcBef>
              <a:buClr>
                <a:schemeClr val="lt2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6164" lvl="1" marL="740664" marR="0" rtl="0" algn="l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34696" lvl="2" marL="996696" marR="0" rtl="0" algn="l">
              <a:spcBef>
                <a:spcPts val="200"/>
              </a:spcBef>
              <a:buClr>
                <a:schemeClr val="accent2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33172" lvl="3" marL="1261872" marR="0" rtl="0" algn="l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11328" lvl="4" marL="1481328" marR="0" rtl="0" algn="l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7027" lvl="5" marL="17099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851" lvl="6" marL="1901951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7376" lvl="7" marL="2093976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2" type="body"/>
          </p:nvPr>
        </p:nvSpPr>
        <p:spPr>
          <a:xfrm>
            <a:off x="3429000" y="1435100"/>
            <a:ext cx="54863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4940" lvl="0" marL="411480" marR="0" rtl="0" algn="l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6144" lvl="1" marL="740664" marR="0" rtl="0" algn="l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▫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2296" lvl="2" marL="996696" marR="0" rtl="0" algn="l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◾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6172" lvl="3" marL="1261872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4327" lvl="4" marL="1481328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7027" lvl="5" marL="17099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851" lvl="6" marL="1901951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7376" lvl="7" marL="2093976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368032" y="0"/>
            <a:ext cx="8778239" cy="187803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" name="Shape 106"/>
          <p:cNvCxnSpPr/>
          <p:nvPr/>
        </p:nvCxnSpPr>
        <p:spPr>
          <a:xfrm>
            <a:off x="363194" y="1885027"/>
            <a:ext cx="8782622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grpSp>
        <p:nvGrpSpPr>
          <p:cNvPr id="107" name="Shape 107"/>
          <p:cNvGrpSpPr/>
          <p:nvPr/>
        </p:nvGrpSpPr>
        <p:grpSpPr>
          <a:xfrm rot="5400000">
            <a:off x="8514581" y="1219199"/>
            <a:ext cx="132762" cy="128466"/>
            <a:chOff x="6668086" y="1297745"/>
            <a:chExt cx="161839" cy="156602"/>
          </a:xfrm>
        </p:grpSpPr>
        <p:cxnSp>
          <p:nvCxnSpPr>
            <p:cNvPr id="108" name="Shape 108"/>
            <p:cNvCxnSpPr/>
            <p:nvPr/>
          </p:nvCxnSpPr>
          <p:spPr>
            <a:xfrm rot="-5400000">
              <a:off x="6664063" y="1301768"/>
              <a:ext cx="88509" cy="80463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" name="Shape 109"/>
            <p:cNvCxnSpPr/>
            <p:nvPr/>
          </p:nvCxnSpPr>
          <p:spPr>
            <a:xfrm flipH="1" rot="5400000">
              <a:off x="6685887" y="1391257"/>
              <a:ext cx="125755" cy="426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" name="Shape 110"/>
            <p:cNvCxnSpPr/>
            <p:nvPr/>
          </p:nvCxnSpPr>
          <p:spPr>
            <a:xfrm flipH="1" rot="5400000">
              <a:off x="6744524" y="1300852"/>
              <a:ext cx="88509" cy="82296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11" name="Shape 111"/>
          <p:cNvSpPr txBox="1"/>
          <p:nvPr>
            <p:ph type="title"/>
          </p:nvPr>
        </p:nvSpPr>
        <p:spPr>
          <a:xfrm>
            <a:off x="914400" y="441250"/>
            <a:ext cx="6858000" cy="7017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C1EDFF"/>
              </a:buClr>
              <a:buFont typeface="Consolas"/>
              <a:buNone/>
              <a:defRPr b="0" i="0" sz="21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2" name="Shape 112"/>
          <p:cNvSpPr/>
          <p:nvPr>
            <p:ph idx="2" type="pic"/>
          </p:nvPr>
        </p:nvSpPr>
        <p:spPr>
          <a:xfrm>
            <a:off x="368032" y="1893781"/>
            <a:ext cx="8778239" cy="496014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700"/>
              </a:spcBef>
              <a:buClr>
                <a:schemeClr val="lt2"/>
              </a:buClr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7573" lvl="1" marL="740664" marR="0" rtl="0" algn="l">
              <a:spcBef>
                <a:spcPts val="520"/>
              </a:spcBef>
              <a:buClr>
                <a:schemeClr val="accent2"/>
              </a:buClr>
              <a:buSzPct val="90000"/>
              <a:buFont typeface="Noto Sans Symbols"/>
              <a:buChar char="▫"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2296" lvl="2" marL="996696" marR="0" rtl="0" algn="l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◾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3472" lvl="3" marL="1261872" marR="0" rtl="0" algn="l">
              <a:spcBef>
                <a:spcPts val="440"/>
              </a:spcBef>
              <a:buClr>
                <a:schemeClr val="accent3"/>
              </a:buClr>
              <a:buSzPct val="100000"/>
              <a:buFont typeface="Noto Sans Symbols"/>
              <a:buChar char="●"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4327" lvl="4" marL="1481328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7027" lvl="5" marL="17099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851" lvl="6" marL="1901951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7376" lvl="7" marL="2093976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914400" y="1150144"/>
            <a:ext cx="68580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32" lvl="0" marL="27432" marR="0" rtl="0" algn="l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7583" lvl="1" marL="740664" marR="0" rtl="0" algn="l">
              <a:spcBef>
                <a:spcPts val="240"/>
              </a:spcBef>
              <a:buClr>
                <a:schemeClr val="accent2"/>
              </a:buClr>
              <a:buSzPct val="90000"/>
              <a:buFont typeface="Noto Sans Symbols"/>
              <a:buChar char="▫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71196" lvl="2" marL="996696" marR="0" rtl="0" algn="l">
              <a:spcBef>
                <a:spcPts val="200"/>
              </a:spcBef>
              <a:buClr>
                <a:schemeClr val="accent2"/>
              </a:buClr>
              <a:buSzPct val="100000"/>
              <a:buFont typeface="Noto Sans Symbols"/>
              <a:buChar char="◾"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76022" lvl="3" marL="1261872" marR="0" rtl="0" algn="l">
              <a:spcBef>
                <a:spcPts val="180"/>
              </a:spcBef>
              <a:buClr>
                <a:schemeClr val="accent3"/>
              </a:buClr>
              <a:buSzPct val="100000"/>
              <a:buFont typeface="Noto Sans Symbols"/>
              <a:buChar char="●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4178" lvl="4" marL="1481328" marR="0" rtl="0" algn="l">
              <a:spcBef>
                <a:spcPts val="18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7027" lvl="5" marL="17099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851" lvl="6" marL="1901951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7376" lvl="7" marL="2093976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4" name="Shape 114"/>
          <p:cNvGrpSpPr/>
          <p:nvPr/>
        </p:nvGrpSpPr>
        <p:grpSpPr>
          <a:xfrm rot="5400000">
            <a:off x="8666981" y="1371599"/>
            <a:ext cx="132762" cy="128466"/>
            <a:chOff x="6668086" y="1297745"/>
            <a:chExt cx="161839" cy="156602"/>
          </a:xfrm>
        </p:grpSpPr>
        <p:cxnSp>
          <p:nvCxnSpPr>
            <p:cNvPr id="115" name="Shape 115"/>
            <p:cNvCxnSpPr/>
            <p:nvPr/>
          </p:nvCxnSpPr>
          <p:spPr>
            <a:xfrm rot="-5400000">
              <a:off x="6664063" y="1301768"/>
              <a:ext cx="88509" cy="80463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" name="Shape 116"/>
            <p:cNvCxnSpPr/>
            <p:nvPr/>
          </p:nvCxnSpPr>
          <p:spPr>
            <a:xfrm flipH="1" rot="5400000">
              <a:off x="6685887" y="1391257"/>
              <a:ext cx="125755" cy="426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" name="Shape 117"/>
            <p:cNvCxnSpPr/>
            <p:nvPr/>
          </p:nvCxnSpPr>
          <p:spPr>
            <a:xfrm flipH="1" rot="5400000">
              <a:off x="6744524" y="1300852"/>
              <a:ext cx="88509" cy="82296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18" name="Shape 118"/>
          <p:cNvGrpSpPr/>
          <p:nvPr/>
        </p:nvGrpSpPr>
        <p:grpSpPr>
          <a:xfrm rot="5400000">
            <a:off x="8320088" y="1474762"/>
            <a:ext cx="132762" cy="128466"/>
            <a:chOff x="6668086" y="1297745"/>
            <a:chExt cx="161839" cy="156602"/>
          </a:xfrm>
        </p:grpSpPr>
        <p:cxnSp>
          <p:nvCxnSpPr>
            <p:cNvPr id="119" name="Shape 119"/>
            <p:cNvCxnSpPr/>
            <p:nvPr/>
          </p:nvCxnSpPr>
          <p:spPr>
            <a:xfrm rot="-5400000">
              <a:off x="6664063" y="1301768"/>
              <a:ext cx="88509" cy="80463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" name="Shape 120"/>
            <p:cNvCxnSpPr/>
            <p:nvPr/>
          </p:nvCxnSpPr>
          <p:spPr>
            <a:xfrm flipH="1" rot="5400000">
              <a:off x="6685887" y="1391257"/>
              <a:ext cx="125755" cy="426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" name="Shape 121"/>
            <p:cNvCxnSpPr/>
            <p:nvPr/>
          </p:nvCxnSpPr>
          <p:spPr>
            <a:xfrm flipH="1" rot="5400000">
              <a:off x="6744524" y="1300852"/>
              <a:ext cx="88509" cy="82296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22" name="Shape 122"/>
          <p:cNvSpPr txBox="1"/>
          <p:nvPr>
            <p:ph idx="10" type="dt"/>
          </p:nvPr>
        </p:nvSpPr>
        <p:spPr>
          <a:xfrm>
            <a:off x="6477000" y="5549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914400" y="55498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8610600" y="55498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1"/>
            </a:gs>
            <a:gs pos="65000">
              <a:schemeClr val="dk1"/>
            </a:gs>
            <a:gs pos="100000">
              <a:srgbClr val="5676AA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09558" y="680477"/>
            <a:ext cx="45719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269072" y="680477"/>
            <a:ext cx="27431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250019" y="680477"/>
            <a:ext cx="9143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221767" y="680477"/>
            <a:ext cx="9143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C1EDFF"/>
              </a:buClr>
              <a:buFont typeface="Consolas"/>
              <a:buNone/>
              <a:defRPr b="0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914400" y="1783559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005" lvl="0" marL="411480" marR="0" rtl="0" algn="l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  <a:def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7573" lvl="1" marL="740664" marR="0" rtl="0" algn="l">
              <a:spcBef>
                <a:spcPts val="520"/>
              </a:spcBef>
              <a:buClr>
                <a:schemeClr val="accent2"/>
              </a:buClr>
              <a:buSzPct val="90000"/>
              <a:buFont typeface="Noto Sans Symbols"/>
              <a:buChar char="▫"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2296" lvl="2" marL="996696" marR="0" rtl="0" algn="l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◾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3472" lvl="3" marL="1261872" marR="0" rtl="0" algn="l">
              <a:spcBef>
                <a:spcPts val="440"/>
              </a:spcBef>
              <a:buClr>
                <a:schemeClr val="accent3"/>
              </a:buClr>
              <a:buSzPct val="100000"/>
              <a:buFont typeface="Noto Sans Symbols"/>
              <a:buChar char="●"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4327" lvl="4" marL="1481328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7027" lvl="5" marL="1709928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851" lvl="6" marL="1901951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7376" lvl="7" marL="2093976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spreadsheets/d/19DfLw3lDCjkRnZ3_LrNpZz6kVJzb1-0t3vb9aW8edzo/edit#gid=1788487655" TargetMode="External"/><Relationship Id="rId4" Type="http://schemas.openxmlformats.org/officeDocument/2006/relationships/hyperlink" Target="https://docs.google.com/spreadsheets/d/19DfLw3lDCjkRnZ3_LrNpZz6kVJzb1-0t3vb9aW8edzo/edit#gid=1788487655" TargetMode="External"/><Relationship Id="rId5" Type="http://schemas.openxmlformats.org/officeDocument/2006/relationships/hyperlink" Target="http://www.thereflector.com/news/article_6cc4d4a2-87f7-11e5-9b35-73264ce2e099.html" TargetMode="External"/><Relationship Id="rId6" Type="http://schemas.openxmlformats.org/officeDocument/2006/relationships/image" Target="../media/image0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document/d/1ZosrKDWSub7b_697WUCnK1MBwVUIjdrcKuI5pYobxhU/edit" TargetMode="External"/><Relationship Id="rId4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Relationship Id="rId4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152400"/>
            <a:ext cx="5257799" cy="462686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1295400" y="5105400"/>
            <a:ext cx="6781800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2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 place where learning </a:t>
            </a:r>
            <a:r>
              <a:rPr b="1" i="0" lang="en-US" sz="24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and</a:t>
            </a:r>
            <a:r>
              <a:rPr b="1" i="0" lang="en-US" sz="2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community connect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609600" y="609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C1EDFF"/>
              </a:buClr>
              <a:buSzPct val="25000"/>
              <a:buFont typeface="Arial Narrow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Arial Narrow"/>
                <a:ea typeface="Arial Narrow"/>
                <a:cs typeface="Arial Narrow"/>
                <a:sym typeface="Arial Narrow"/>
              </a:rPr>
              <a:t>Our</a:t>
            </a:r>
            <a:r>
              <a:rPr b="0" i="0" lang="en-US" sz="4000" u="none" cap="none" strike="noStrike">
                <a:solidFill>
                  <a:srgbClr val="C1EDFF"/>
                </a:solidFill>
                <a:latin typeface="Calibri"/>
                <a:ea typeface="Calibri"/>
                <a:cs typeface="Calibri"/>
                <a:sym typeface="Calibri"/>
              </a:rPr>
              <a:t> Mission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914400" y="1392816"/>
            <a:ext cx="68580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980" lvl="0" marL="41148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1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indent="-347980" lvl="0" marL="411480" marR="0" rtl="0" algn="ctr">
              <a:spcBef>
                <a:spcPts val="700"/>
              </a:spcBef>
              <a:buClr>
                <a:schemeClr val="lt2"/>
              </a:buClr>
              <a:buSzPct val="25000"/>
              <a:buFont typeface="Noto Sans Symbols"/>
              <a:buNone/>
            </a:pPr>
            <a:r>
              <a:rPr b="1" i="0" lang="en-US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To empower every child to become a self directed, life</a:t>
            </a:r>
            <a:r>
              <a:rPr b="1" lang="en-US">
                <a:latin typeface="Arial Narrow"/>
                <a:ea typeface="Arial Narrow"/>
                <a:cs typeface="Arial Narrow"/>
                <a:sym typeface="Arial Narrow"/>
              </a:rPr>
              <a:t>-</a:t>
            </a:r>
            <a:r>
              <a:rPr b="1" i="0" lang="en-US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long learner through a positive partnership of family, school, and community.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C1EDFF"/>
              </a:buClr>
              <a:buSzPct val="25000"/>
              <a:buFont typeface="Arial Narrow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Arial Narrow"/>
                <a:ea typeface="Arial Narrow"/>
                <a:cs typeface="Arial Narrow"/>
                <a:sym typeface="Arial Narrow"/>
              </a:rPr>
              <a:t>Yale Demographics</a:t>
            </a:r>
          </a:p>
        </p:txBody>
      </p:sp>
      <p:graphicFrame>
        <p:nvGraphicFramePr>
          <p:cNvPr id="156" name="Shape 156"/>
          <p:cNvGraphicFramePr/>
          <p:nvPr/>
        </p:nvGraphicFramePr>
        <p:xfrm>
          <a:off x="914400" y="16763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{DA90C234-5036-471F-AAB4-C78B81699876}</a:tableStyleId>
              </a:tblPr>
              <a:tblGrid>
                <a:gridCol w="3733800"/>
                <a:gridCol w="3733800"/>
              </a:tblGrid>
              <a:tr h="342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Grade Level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Number of Students (15-16)</a:t>
                      </a:r>
                    </a:p>
                  </a:txBody>
                  <a:tcPr marT="45725" marB="45725" marR="91450" marL="91450"/>
                </a:tc>
              </a:tr>
              <a:tr h="342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K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</a:t>
                      </a:r>
                    </a:p>
                  </a:txBody>
                  <a:tcPr marT="45725" marB="45725" marR="91450" marL="91450"/>
                </a:tc>
              </a:tr>
              <a:tr h="342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</a:t>
                      </a:r>
                    </a:p>
                  </a:txBody>
                  <a:tcPr marT="45725" marB="45725" marR="91450" marL="91450"/>
                </a:tc>
              </a:tr>
              <a:tr h="342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</a:t>
                      </a:r>
                    </a:p>
                  </a:txBody>
                  <a:tcPr marT="45725" marB="45725" marR="91450" marL="91450"/>
                </a:tc>
              </a:tr>
              <a:tr h="342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</a:t>
                      </a:r>
                    </a:p>
                  </a:txBody>
                  <a:tcPr marT="45725" marB="45725" marR="91450" marL="91450"/>
                </a:tc>
              </a:tr>
              <a:tr h="342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</a:t>
                      </a:r>
                    </a:p>
                  </a:txBody>
                  <a:tcPr marT="45725" marB="45725" marR="91450" marL="91450"/>
                </a:tc>
              </a:tr>
              <a:tr h="342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</a:t>
                      </a:r>
                    </a:p>
                  </a:txBody>
                  <a:tcPr marT="45725" marB="45725" marR="91450" marL="91450"/>
                </a:tc>
              </a:tr>
              <a:tr h="342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ELL Student Population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</a:t>
                      </a:r>
                    </a:p>
                  </a:txBody>
                  <a:tcPr marT="45725" marB="45725" marR="91450" marL="91450"/>
                </a:tc>
              </a:tr>
              <a:tr h="342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Free and Reduced Lunch Population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48.8%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457200" y="512064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C1EDFF"/>
              </a:buClr>
              <a:buSzPct val="25000"/>
              <a:buFont typeface="Arial Narrow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Arial Narrow"/>
                <a:ea typeface="Arial Narrow"/>
                <a:cs typeface="Arial Narrow"/>
                <a:sym typeface="Arial Narrow"/>
              </a:rPr>
              <a:t>How we learn and achieve 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464343" y="1676400"/>
            <a:ext cx="4038599" cy="462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980" lvl="0" marL="41148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None/>
            </a:pPr>
            <a:r>
              <a:t/>
            </a:r>
            <a:endParaRPr b="0" i="0" sz="2800" u="sng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indent="-347980" lvl="0" marL="41148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Multi age classrooms</a:t>
            </a:r>
          </a:p>
          <a:p>
            <a:pPr indent="-347980" lvl="0" marL="41148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7980" lvl="0" marL="41148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Three lessons in one</a:t>
            </a:r>
          </a:p>
          <a:p>
            <a:pPr indent="-347980" lvl="0" marL="41148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7980" lvl="0" marL="41148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2800" u="sng" cap="none" strike="noStrik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4"/>
              </a:rPr>
              <a:t>Yale Schedule</a:t>
            </a:r>
          </a:p>
          <a:p>
            <a:pPr indent="-347980" lvl="0" marL="41148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7980" lvl="0" marL="41148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2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Performance on state tests</a:t>
            </a:r>
          </a:p>
          <a:p>
            <a:pPr indent="-5080" lvl="0" marL="68580" marR="0" rtl="0" algn="l">
              <a:spcBef>
                <a:spcPts val="700"/>
              </a:spcBef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Shape 164"/>
          <p:cNvPicPr preferRelativeResize="0"/>
          <p:nvPr>
            <p:ph idx="2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71973" y="1981200"/>
            <a:ext cx="4334933" cy="243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457200" y="512064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C1EDFF"/>
              </a:buClr>
              <a:buSzPct val="25000"/>
              <a:buFont typeface="Arial Narrow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Arial Narrow"/>
                <a:ea typeface="Arial Narrow"/>
                <a:cs typeface="Arial Narrow"/>
                <a:sym typeface="Arial Narrow"/>
              </a:rPr>
              <a:t>Teamwork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464343" y="17705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980" lvl="0" marL="41148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2800" u="sng" cap="none" strike="noStrik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Monday Meetings</a:t>
            </a:r>
          </a:p>
          <a:p>
            <a:pPr indent="-5080" lvl="0" marL="6858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7980" lvl="0" marL="41148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Instructional Assistants</a:t>
            </a:r>
          </a:p>
          <a:p>
            <a:pPr indent="-347980" lvl="0" marL="41148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7980" lvl="0" marL="41148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Additional Responsibilities</a:t>
            </a:r>
          </a:p>
          <a:p>
            <a:pPr indent="-347980" lvl="0" marL="41148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7980" lvl="1" marL="41148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Student supports from all corners of the district </a:t>
            </a:r>
          </a:p>
          <a:p>
            <a:pPr indent="-347980" lvl="0" marL="411480" marR="0" rtl="0" algn="l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Shape 172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0" y="2590800"/>
            <a:ext cx="3770489" cy="212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457200" y="512064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C1EDFF"/>
              </a:buClr>
              <a:buSzPct val="25000"/>
              <a:buFont typeface="Arial Narrow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Arial Narrow"/>
                <a:ea typeface="Arial Narrow"/>
                <a:cs typeface="Arial Narrow"/>
                <a:sym typeface="Arial Narrow"/>
              </a:rPr>
              <a:t>School Safety</a:t>
            </a:r>
          </a:p>
        </p:txBody>
      </p:sp>
      <p:pic>
        <p:nvPicPr>
          <p:cNvPr id="178" name="Shape 17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292766" y="2224054"/>
            <a:ext cx="4719380" cy="312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>
            <p:ph idx="2" type="body"/>
          </p:nvPr>
        </p:nvSpPr>
        <p:spPr>
          <a:xfrm>
            <a:off x="4655344" y="17705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980" lvl="0" marL="41148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Collaboration with local Fire Department</a:t>
            </a:r>
          </a:p>
          <a:p>
            <a:pPr indent="-347980" lvl="0" marL="41148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7980" lvl="0" marL="411480" marR="0" rtl="0" algn="l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Collaboration with the Cowlitz </a:t>
            </a: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C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ounty </a:t>
            </a: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Sheriff’s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Department</a:t>
            </a: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2052637" y="3902064"/>
            <a:ext cx="3505198" cy="1971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457200" y="512064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C1EDFF"/>
              </a:buClr>
              <a:buSzPct val="25000"/>
              <a:buFont typeface="Arial Narrow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Arial Narrow"/>
                <a:ea typeface="Arial Narrow"/>
                <a:cs typeface="Arial Narrow"/>
                <a:sym typeface="Arial Narrow"/>
              </a:rPr>
              <a:t>Partnerships with our community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464343" y="17705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980" lvl="0" marL="41148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Yale Valley Regional Library District</a:t>
            </a:r>
          </a:p>
          <a:p>
            <a:pPr indent="-347980" lvl="0" marL="41148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7980" lvl="0" marL="41148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Columbia School Gardens</a:t>
            </a:r>
          </a:p>
          <a:p>
            <a:pPr indent="-347980" lvl="0" marL="41148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7980" lvl="0" marL="411480" marR="0" rtl="0" algn="l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Yale PTO</a:t>
            </a:r>
          </a:p>
        </p:txBody>
      </p:sp>
      <p:sp>
        <p:nvSpPr>
          <p:cNvPr id="187" name="Shape 187"/>
          <p:cNvSpPr txBox="1"/>
          <p:nvPr>
            <p:ph idx="2" type="body"/>
          </p:nvPr>
        </p:nvSpPr>
        <p:spPr>
          <a:xfrm>
            <a:off x="4655344" y="17705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7980" lvl="0" marL="41148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Cowlitz County </a:t>
            </a: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Sheriff’s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Department</a:t>
            </a:r>
          </a:p>
          <a:p>
            <a:pPr indent="-347980" lvl="0" marL="41148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7980" lvl="0" marL="411480" marR="0" rtl="0" algn="l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Local Fire Department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Metro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