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2" r:id="rId5"/>
    <p:sldId id="263" r:id="rId6"/>
    <p:sldId id="258" r:id="rId7"/>
    <p:sldId id="266" r:id="rId8"/>
    <p:sldId id="259" r:id="rId9"/>
    <p:sldId id="260" r:id="rId10"/>
    <p:sldId id="261" r:id="rId11"/>
    <p:sldId id="267" r:id="rId1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1322" y="1892643"/>
            <a:ext cx="10435683" cy="3329581"/>
          </a:xfrm>
        </p:spPr>
        <p:txBody>
          <a:bodyPr/>
          <a:lstStyle/>
          <a:p>
            <a:r>
              <a:rPr lang="en-US" sz="5400" dirty="0" smtClean="0"/>
              <a:t>Emergency Response Planning 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2400" dirty="0" smtClean="0"/>
              <a:t>Scott Landrigan 2-22-16</a:t>
            </a:r>
            <a:br>
              <a:rPr lang="en-US" sz="2400" dirty="0" smtClean="0"/>
            </a:br>
            <a:r>
              <a:rPr lang="en-US" sz="2400" dirty="0" smtClean="0"/>
              <a:t>WSD Facilities and Safety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710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502145"/>
            <a:ext cx="9404723" cy="1400530"/>
          </a:xfrm>
        </p:spPr>
        <p:txBody>
          <a:bodyPr/>
          <a:lstStyle/>
          <a:p>
            <a:r>
              <a:rPr lang="en-US" dirty="0" smtClean="0"/>
              <a:t>School Level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1556686"/>
            <a:ext cx="8946541" cy="4195481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/>
              <a:t>needs </a:t>
            </a:r>
            <a:endParaRPr lang="en-US" dirty="0" smtClean="0"/>
          </a:p>
          <a:p>
            <a:pPr lvl="1"/>
            <a:r>
              <a:rPr lang="en-US" dirty="0" smtClean="0"/>
              <a:t>Managing special needs persons </a:t>
            </a:r>
          </a:p>
          <a:p>
            <a:pPr lvl="1"/>
            <a:r>
              <a:rPr lang="en-US" dirty="0" smtClean="0"/>
              <a:t>Temporary injuries how do we track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Visitors</a:t>
            </a:r>
          </a:p>
          <a:p>
            <a:pPr lvl="1"/>
            <a:r>
              <a:rPr lang="en-US" dirty="0" smtClean="0"/>
              <a:t>Procedures for visitors to the school </a:t>
            </a:r>
          </a:p>
          <a:p>
            <a:pPr lvl="1"/>
            <a:r>
              <a:rPr lang="en-US" dirty="0" smtClean="0"/>
              <a:t>Sign in sheets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Substitutes </a:t>
            </a:r>
            <a:endParaRPr lang="en-US" dirty="0" smtClean="0"/>
          </a:p>
          <a:p>
            <a:pPr lvl="1"/>
            <a:r>
              <a:rPr lang="en-US" dirty="0" smtClean="0"/>
              <a:t>Training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03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30093"/>
          </a:xfrm>
        </p:spPr>
        <p:txBody>
          <a:bodyPr/>
          <a:lstStyle/>
          <a:p>
            <a:r>
              <a:rPr lang="en-US" dirty="0" smtClean="0"/>
              <a:t>School Level Planning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0318" y="3162966"/>
            <a:ext cx="7657628" cy="576262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Appendix to the Emergency Response Plan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6111" y="3451097"/>
            <a:ext cx="4396339" cy="37417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r>
              <a:rPr lang="en-US" sz="1800" dirty="0" smtClean="0"/>
              <a:t>Maps of buildings</a:t>
            </a:r>
          </a:p>
          <a:p>
            <a:pPr lvl="1"/>
            <a:r>
              <a:rPr lang="en-US" sz="1800" dirty="0" smtClean="0"/>
              <a:t>List of staff </a:t>
            </a:r>
          </a:p>
          <a:p>
            <a:pPr lvl="1"/>
            <a:r>
              <a:rPr lang="en-US" sz="1800" dirty="0" smtClean="0"/>
              <a:t>List of students </a:t>
            </a:r>
          </a:p>
          <a:p>
            <a:pPr lvl="1"/>
            <a:r>
              <a:rPr lang="en-US" sz="1800" dirty="0" smtClean="0"/>
              <a:t>List of first aid providers</a:t>
            </a:r>
          </a:p>
          <a:p>
            <a:pPr lvl="1"/>
            <a:r>
              <a:rPr lang="en-US" sz="1800" dirty="0" smtClean="0"/>
              <a:t>Drill schedules </a:t>
            </a:r>
          </a:p>
          <a:p>
            <a:pPr lvl="1"/>
            <a:r>
              <a:rPr lang="en-US" sz="1800" dirty="0" smtClean="0"/>
              <a:t>Drill critiques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444430" y="3451097"/>
            <a:ext cx="4396339" cy="374173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Grab and go bag contents </a:t>
            </a:r>
          </a:p>
          <a:p>
            <a:r>
              <a:rPr lang="en-US" dirty="0" smtClean="0"/>
              <a:t>Substitute instructions </a:t>
            </a:r>
          </a:p>
          <a:p>
            <a:r>
              <a:rPr lang="en-US" dirty="0" smtClean="0"/>
              <a:t>Duties and responsibilities </a:t>
            </a:r>
          </a:p>
          <a:p>
            <a:r>
              <a:rPr lang="en-US" dirty="0" smtClean="0"/>
              <a:t>Classroom attendance roster</a:t>
            </a:r>
          </a:p>
          <a:p>
            <a:r>
              <a:rPr lang="en-US" dirty="0" smtClean="0"/>
              <a:t>Reunification plan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1495580"/>
            <a:ext cx="6096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Health </a:t>
            </a:r>
            <a:r>
              <a:rPr lang="en-US" sz="2000" dirty="0" smtClean="0"/>
              <a:t>room activities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Grab </a:t>
            </a:r>
            <a:r>
              <a:rPr lang="en-US" dirty="0"/>
              <a:t>and go bag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Medications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First aid </a:t>
            </a:r>
          </a:p>
        </p:txBody>
      </p:sp>
    </p:spTree>
    <p:extLst>
      <p:ext uri="{BB962C8B-B14F-4D97-AF65-F5344CB8AC3E}">
        <p14:creationId xmlns:p14="http://schemas.microsoft.com/office/powerpoint/2010/main" val="37003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09" y="726146"/>
            <a:ext cx="9404723" cy="1400530"/>
          </a:xfrm>
        </p:spPr>
        <p:txBody>
          <a:bodyPr/>
          <a:lstStyle/>
          <a:p>
            <a:r>
              <a:rPr lang="en-US" dirty="0" smtClean="0"/>
              <a:t>District Level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2176485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 smtClean="0"/>
              <a:t>Current systems </a:t>
            </a:r>
          </a:p>
          <a:p>
            <a:pPr lvl="1"/>
            <a:r>
              <a:rPr lang="en-US" dirty="0" smtClean="0"/>
              <a:t>Each school is operating under their own independent program</a:t>
            </a:r>
          </a:p>
          <a:p>
            <a:pPr lvl="1"/>
            <a:r>
              <a:rPr lang="en-US" dirty="0" smtClean="0"/>
              <a:t>No unified approach</a:t>
            </a:r>
          </a:p>
          <a:p>
            <a:pPr lvl="1"/>
            <a:r>
              <a:rPr lang="en-US" dirty="0" smtClean="0"/>
              <a:t>No direction from district on EAP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District Policy (in Draft) </a:t>
            </a:r>
          </a:p>
          <a:p>
            <a:pPr lvl="1"/>
            <a:r>
              <a:rPr lang="en-US" dirty="0" smtClean="0"/>
              <a:t>New procedure is in draft </a:t>
            </a:r>
          </a:p>
          <a:p>
            <a:pPr lvl="1"/>
            <a:r>
              <a:rPr lang="en-US" dirty="0" smtClean="0"/>
              <a:t>Standardizes response and planning </a:t>
            </a:r>
          </a:p>
          <a:p>
            <a:pPr lvl="1"/>
            <a:r>
              <a:rPr lang="en-US" dirty="0" smtClean="0"/>
              <a:t>Organizes plans at each school</a:t>
            </a:r>
          </a:p>
          <a:p>
            <a:pPr lvl="1"/>
            <a:r>
              <a:rPr lang="en-US" dirty="0" smtClean="0"/>
              <a:t>Ensures all schools have required content in plans </a:t>
            </a:r>
          </a:p>
          <a:p>
            <a:pPr lvl="1"/>
            <a:endParaRPr lang="en-US" dirty="0" smtClean="0"/>
          </a:p>
          <a:p>
            <a:endParaRPr lang="en-US" sz="1800" dirty="0" smtClean="0"/>
          </a:p>
          <a:p>
            <a:pPr lvl="2"/>
            <a:endParaRPr lang="en-US" sz="1800" dirty="0" smtClean="0"/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385" y="3299253"/>
            <a:ext cx="4295441" cy="240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4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Level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8002" y="1152983"/>
            <a:ext cx="9405620" cy="5255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lvl="1"/>
            <a:endParaRPr lang="en-US" dirty="0" smtClean="0"/>
          </a:p>
          <a:p>
            <a:r>
              <a:rPr lang="en-US" sz="2200" dirty="0" smtClean="0"/>
              <a:t>Adopting Standard Response Protocol (SRP)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1900" dirty="0" smtClean="0"/>
              <a:t>Benefits of SRP </a:t>
            </a:r>
          </a:p>
          <a:p>
            <a:pPr lvl="2"/>
            <a:r>
              <a:rPr lang="en-US" sz="1800" dirty="0" smtClean="0"/>
              <a:t>Standardized vocabulary</a:t>
            </a:r>
          </a:p>
          <a:p>
            <a:pPr lvl="2"/>
            <a:r>
              <a:rPr lang="en-US" sz="1800" dirty="0" smtClean="0"/>
              <a:t>Continuity of expectations</a:t>
            </a:r>
          </a:p>
          <a:p>
            <a:pPr lvl="2"/>
            <a:r>
              <a:rPr lang="en-US" sz="1800" dirty="0" smtClean="0"/>
              <a:t>Simpler process to drill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1900" dirty="0" smtClean="0"/>
              <a:t>Four specific actions</a:t>
            </a:r>
          </a:p>
          <a:p>
            <a:pPr lvl="2"/>
            <a:r>
              <a:rPr lang="en-US" sz="1700" dirty="0" smtClean="0"/>
              <a:t>Lockout</a:t>
            </a:r>
          </a:p>
          <a:p>
            <a:pPr lvl="2"/>
            <a:r>
              <a:rPr lang="en-US" sz="1700" dirty="0" smtClean="0"/>
              <a:t>Lockdown</a:t>
            </a:r>
          </a:p>
          <a:p>
            <a:pPr lvl="2"/>
            <a:r>
              <a:rPr lang="en-US" sz="1700" dirty="0" smtClean="0"/>
              <a:t>Evacuate </a:t>
            </a:r>
          </a:p>
          <a:p>
            <a:pPr lvl="2"/>
            <a:r>
              <a:rPr lang="en-US" sz="1700" dirty="0" smtClean="0"/>
              <a:t>Shelter</a:t>
            </a:r>
          </a:p>
          <a:p>
            <a:pPr lvl="2"/>
            <a:endParaRPr lang="en-US" sz="1800" u="sng" dirty="0" smtClean="0"/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iloveuguys.org/images/4_actio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648" y="5350475"/>
            <a:ext cx="2481413" cy="10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434" y="2553513"/>
            <a:ext cx="2592069" cy="132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13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608" y="205582"/>
            <a:ext cx="9404723" cy="894169"/>
          </a:xfrm>
        </p:spPr>
        <p:txBody>
          <a:bodyPr/>
          <a:lstStyle/>
          <a:p>
            <a:r>
              <a:rPr lang="en-US" dirty="0" smtClean="0"/>
              <a:t>District Level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Standard Response Protocol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600" y="2386551"/>
            <a:ext cx="8946541" cy="4195481"/>
          </a:xfrm>
        </p:spPr>
        <p:txBody>
          <a:bodyPr>
            <a:normAutofit/>
          </a:bodyPr>
          <a:lstStyle/>
          <a:p>
            <a:pPr lvl="2"/>
            <a:r>
              <a:rPr lang="en-US" sz="1800" b="1" dirty="0"/>
              <a:t>Lockout</a:t>
            </a:r>
            <a:r>
              <a:rPr lang="en-US" sz="1800" dirty="0"/>
              <a:t>  </a:t>
            </a:r>
            <a:r>
              <a:rPr lang="en-US" sz="1800" dirty="0" smtClean="0"/>
              <a:t>- </a:t>
            </a:r>
            <a:r>
              <a:rPr lang="en-US" sz="1800" dirty="0"/>
              <a:t>For </a:t>
            </a:r>
            <a:r>
              <a:rPr lang="en-US" sz="1800" dirty="0" smtClean="0"/>
              <a:t>threats </a:t>
            </a:r>
            <a:r>
              <a:rPr lang="en-US" sz="1800" b="1" dirty="0"/>
              <a:t>outside</a:t>
            </a:r>
            <a:r>
              <a:rPr lang="en-US" sz="1800" dirty="0"/>
              <a:t> the school building </a:t>
            </a:r>
          </a:p>
          <a:p>
            <a:pPr lvl="3"/>
            <a:r>
              <a:rPr lang="en-US" sz="1800" dirty="0"/>
              <a:t>Dangerous animal on school grounds</a:t>
            </a:r>
          </a:p>
          <a:p>
            <a:pPr lvl="3"/>
            <a:r>
              <a:rPr lang="en-US" sz="1800" dirty="0" smtClean="0"/>
              <a:t>Criminal </a:t>
            </a:r>
            <a:r>
              <a:rPr lang="en-US" sz="1800" dirty="0"/>
              <a:t>activity in </a:t>
            </a:r>
            <a:r>
              <a:rPr lang="en-US" sz="1800" dirty="0" smtClean="0"/>
              <a:t>the area </a:t>
            </a:r>
            <a:endParaRPr lang="en-US" sz="1800" dirty="0"/>
          </a:p>
          <a:p>
            <a:pPr lvl="3"/>
            <a:r>
              <a:rPr lang="en-US" sz="1800" dirty="0" smtClean="0"/>
              <a:t>Civil disobedience</a:t>
            </a:r>
          </a:p>
          <a:p>
            <a:pPr lvl="3"/>
            <a:endParaRPr lang="en-US" sz="1800" dirty="0"/>
          </a:p>
          <a:p>
            <a:pPr lvl="2"/>
            <a:r>
              <a:rPr lang="en-US" sz="1800" b="1" dirty="0" smtClean="0"/>
              <a:t>Lockdown</a:t>
            </a:r>
            <a:r>
              <a:rPr lang="en-US" sz="1800" dirty="0" smtClean="0"/>
              <a:t> - Threat </a:t>
            </a:r>
            <a:r>
              <a:rPr lang="en-US" sz="1800" dirty="0"/>
              <a:t>or hazard </a:t>
            </a:r>
            <a:r>
              <a:rPr lang="en-US" sz="1800" b="1" dirty="0"/>
              <a:t>inside </a:t>
            </a:r>
            <a:r>
              <a:rPr lang="en-US" sz="1800" dirty="0"/>
              <a:t>the school building. </a:t>
            </a:r>
            <a:endParaRPr lang="en-US" sz="1800" dirty="0" smtClean="0"/>
          </a:p>
          <a:p>
            <a:pPr lvl="3"/>
            <a:r>
              <a:rPr lang="en-US" sz="1800" dirty="0" smtClean="0"/>
              <a:t>From </a:t>
            </a:r>
            <a:r>
              <a:rPr lang="en-US" sz="1800" dirty="0"/>
              <a:t>parental custody disputes </a:t>
            </a:r>
            <a:endParaRPr lang="en-US" sz="1800" dirty="0" smtClean="0"/>
          </a:p>
          <a:p>
            <a:pPr lvl="3"/>
            <a:r>
              <a:rPr lang="en-US" sz="1800" dirty="0" smtClean="0"/>
              <a:t>Intruders, active shooter </a:t>
            </a:r>
          </a:p>
          <a:p>
            <a:pPr lvl="3"/>
            <a:r>
              <a:rPr lang="en-US" sz="1800" dirty="0" smtClean="0"/>
              <a:t>Lockdown </a:t>
            </a:r>
            <a:r>
              <a:rPr lang="en-US" sz="1800" dirty="0"/>
              <a:t>uses classroom security to </a:t>
            </a:r>
            <a:r>
              <a:rPr lang="en-US" sz="1800" dirty="0" smtClean="0"/>
              <a:t>protect students </a:t>
            </a:r>
            <a:r>
              <a:rPr lang="en-US" sz="1800" dirty="0"/>
              <a:t>and staff from threat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252" y="1669858"/>
            <a:ext cx="1852201" cy="239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6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820925"/>
          </a:xfrm>
        </p:spPr>
        <p:txBody>
          <a:bodyPr/>
          <a:lstStyle/>
          <a:p>
            <a:r>
              <a:rPr lang="en-US" dirty="0" smtClean="0"/>
              <a:t>District Level </a:t>
            </a:r>
            <a:br>
              <a:rPr lang="en-US" dirty="0" smtClean="0"/>
            </a:br>
            <a:r>
              <a:rPr lang="en-US" sz="1600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SRP Continued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467" y="2273642"/>
            <a:ext cx="11524311" cy="4176585"/>
          </a:xfrm>
        </p:spPr>
        <p:txBody>
          <a:bodyPr>
            <a:normAutofit/>
          </a:bodyPr>
          <a:lstStyle/>
          <a:p>
            <a:pPr lvl="2"/>
            <a:r>
              <a:rPr lang="en-US" sz="1800" b="1" dirty="0"/>
              <a:t>Evacuate</a:t>
            </a:r>
            <a:r>
              <a:rPr lang="en-US" sz="1800" dirty="0"/>
              <a:t> - Called when there is a need to move students from one location to another. </a:t>
            </a:r>
            <a:r>
              <a:rPr lang="en-US" sz="1800" dirty="0" smtClean="0"/>
              <a:t>	</a:t>
            </a:r>
          </a:p>
          <a:p>
            <a:pPr lvl="3"/>
            <a:r>
              <a:rPr lang="en-US" sz="1800" dirty="0" smtClean="0"/>
              <a:t>Floods, gas leak, fire etc.</a:t>
            </a:r>
          </a:p>
          <a:p>
            <a:pPr lvl="3"/>
            <a:r>
              <a:rPr lang="en-US" sz="1800" dirty="0" smtClean="0"/>
              <a:t>Always accompanied by “Evacuate to “ (a location)</a:t>
            </a:r>
            <a:endParaRPr lang="en-US" sz="1800" dirty="0"/>
          </a:p>
          <a:p>
            <a:pPr lvl="2"/>
            <a:endParaRPr lang="en-US" sz="1800" dirty="0"/>
          </a:p>
          <a:p>
            <a:pPr lvl="2"/>
            <a:r>
              <a:rPr lang="en-US" sz="1800" b="1" dirty="0" smtClean="0"/>
              <a:t>Shelter</a:t>
            </a:r>
            <a:r>
              <a:rPr lang="en-US" sz="1800" dirty="0" smtClean="0"/>
              <a:t> - When </a:t>
            </a:r>
            <a:r>
              <a:rPr lang="en-US" sz="1800" dirty="0"/>
              <a:t>the need for personal protection is necessary. </a:t>
            </a:r>
            <a:endParaRPr lang="en-US" sz="1800" dirty="0" smtClean="0"/>
          </a:p>
          <a:p>
            <a:pPr lvl="3"/>
            <a:r>
              <a:rPr lang="en-US" sz="1800" dirty="0" smtClean="0"/>
              <a:t>Training </a:t>
            </a:r>
            <a:r>
              <a:rPr lang="en-US" sz="1800" dirty="0"/>
              <a:t>should also include  spontaneous events such as tornado, </a:t>
            </a:r>
            <a:endParaRPr lang="en-US" sz="1800" dirty="0" smtClean="0"/>
          </a:p>
          <a:p>
            <a:pPr lvl="3"/>
            <a:r>
              <a:rPr lang="en-US" sz="1800" dirty="0" smtClean="0"/>
              <a:t>Earthquake </a:t>
            </a:r>
          </a:p>
          <a:p>
            <a:pPr lvl="3"/>
            <a:r>
              <a:rPr lang="en-US" sz="1800" dirty="0" smtClean="0"/>
              <a:t>Hazmat</a:t>
            </a:r>
            <a:r>
              <a:rPr lang="en-US" sz="1800" dirty="0"/>
              <a:t>.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76" y="185351"/>
            <a:ext cx="9404723" cy="716692"/>
          </a:xfrm>
        </p:spPr>
        <p:txBody>
          <a:bodyPr/>
          <a:lstStyle/>
          <a:p>
            <a:r>
              <a:rPr lang="en-US" dirty="0" smtClean="0"/>
              <a:t>District </a:t>
            </a:r>
            <a:r>
              <a:rPr lang="en-US" dirty="0"/>
              <a:t>L</a:t>
            </a:r>
            <a:r>
              <a:rPr lang="en-US" dirty="0" smtClean="0"/>
              <a:t>evel </a:t>
            </a:r>
            <a:br>
              <a:rPr lang="en-US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68" y="1101448"/>
            <a:ext cx="8946541" cy="4195481"/>
          </a:xfrm>
        </p:spPr>
        <p:txBody>
          <a:bodyPr>
            <a:noAutofit/>
          </a:bodyPr>
          <a:lstStyle/>
          <a:p>
            <a:r>
              <a:rPr lang="en-US" sz="1800" dirty="0"/>
              <a:t>District Umbrella </a:t>
            </a:r>
            <a:endParaRPr lang="en-US" sz="1800" dirty="0" smtClean="0"/>
          </a:p>
          <a:p>
            <a:pPr lvl="1"/>
            <a:r>
              <a:rPr lang="en-US" dirty="0" smtClean="0"/>
              <a:t>Assigns responsibility to each school </a:t>
            </a:r>
          </a:p>
          <a:p>
            <a:pPr lvl="1"/>
            <a:r>
              <a:rPr lang="en-US" dirty="0" smtClean="0"/>
              <a:t>Includes, DO, LRA, COOP, team ETC</a:t>
            </a:r>
            <a:endParaRPr lang="en-US" dirty="0"/>
          </a:p>
          <a:p>
            <a:endParaRPr lang="en-US" sz="1800" dirty="0" smtClean="0"/>
          </a:p>
          <a:p>
            <a:r>
              <a:rPr lang="en-US" sz="1800" dirty="0" smtClean="0"/>
              <a:t>Identifies Roles </a:t>
            </a:r>
            <a:r>
              <a:rPr lang="en-US" sz="1800" dirty="0"/>
              <a:t>and responsibilities </a:t>
            </a:r>
            <a:endParaRPr lang="en-US" sz="1800" dirty="0" smtClean="0"/>
          </a:p>
          <a:p>
            <a:pPr lvl="1"/>
            <a:r>
              <a:rPr lang="en-US" dirty="0" smtClean="0"/>
              <a:t>Incident Commander</a:t>
            </a:r>
            <a:endParaRPr lang="en-US" dirty="0"/>
          </a:p>
          <a:p>
            <a:pPr lvl="1"/>
            <a:r>
              <a:rPr lang="en-US" dirty="0" smtClean="0"/>
              <a:t>Recorder </a:t>
            </a:r>
          </a:p>
          <a:p>
            <a:pPr lvl="1"/>
            <a:r>
              <a:rPr lang="en-US" dirty="0" smtClean="0"/>
              <a:t>Medical </a:t>
            </a:r>
          </a:p>
          <a:p>
            <a:pPr lvl="1"/>
            <a:r>
              <a:rPr lang="en-US" dirty="0" smtClean="0"/>
              <a:t>Student care (teachers and Student teachers)</a:t>
            </a:r>
          </a:p>
          <a:p>
            <a:pPr lvl="1"/>
            <a:r>
              <a:rPr lang="en-US" dirty="0" smtClean="0"/>
              <a:t>Liaison </a:t>
            </a:r>
          </a:p>
          <a:p>
            <a:pPr lvl="1"/>
            <a:r>
              <a:rPr lang="en-US" dirty="0" smtClean="0"/>
              <a:t>Public relations </a:t>
            </a:r>
          </a:p>
          <a:p>
            <a:pPr lvl="1"/>
            <a:r>
              <a:rPr lang="en-US" dirty="0" smtClean="0"/>
              <a:t>Building Safety </a:t>
            </a:r>
          </a:p>
          <a:p>
            <a:pPr lvl="1"/>
            <a:r>
              <a:rPr lang="en-US" dirty="0" smtClean="0"/>
              <a:t>Search and rescue</a:t>
            </a:r>
          </a:p>
        </p:txBody>
      </p:sp>
    </p:spTree>
    <p:extLst>
      <p:ext uri="{BB962C8B-B14F-4D97-AF65-F5344CB8AC3E}">
        <p14:creationId xmlns:p14="http://schemas.microsoft.com/office/powerpoint/2010/main" val="3652739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Level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Bussing and Reunification Plan </a:t>
            </a:r>
          </a:p>
          <a:p>
            <a:pPr lvl="1"/>
            <a:r>
              <a:rPr lang="en-US" dirty="0" smtClean="0"/>
              <a:t>Establish MOU’s with local agencies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Define strategy and procedures for campus access </a:t>
            </a:r>
          </a:p>
          <a:p>
            <a:pPr lvl="1"/>
            <a:r>
              <a:rPr lang="en-US" dirty="0" smtClean="0"/>
              <a:t>Establish secure school program during school hours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Define training needs for substitutes</a:t>
            </a:r>
          </a:p>
          <a:p>
            <a:pPr lvl="1"/>
            <a:r>
              <a:rPr lang="en-US" dirty="0" smtClean="0"/>
              <a:t>How are substitutes trained in the event of an emergency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Managing special needs </a:t>
            </a:r>
          </a:p>
          <a:p>
            <a:pPr lvl="1"/>
            <a:r>
              <a:rPr lang="en-US" dirty="0" smtClean="0"/>
              <a:t>Define procedures for managing special needs student.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5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351" y="367918"/>
            <a:ext cx="9404723" cy="1400530"/>
          </a:xfrm>
        </p:spPr>
        <p:txBody>
          <a:bodyPr/>
          <a:lstStyle/>
          <a:p>
            <a:r>
              <a:rPr lang="en-US" dirty="0" smtClean="0"/>
              <a:t>School Level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351" y="1068183"/>
            <a:ext cx="8946541" cy="5332617"/>
          </a:xfrm>
        </p:spPr>
        <p:txBody>
          <a:bodyPr>
            <a:noAutofit/>
          </a:bodyPr>
          <a:lstStyle/>
          <a:p>
            <a:endParaRPr lang="en-US" sz="1400" dirty="0" smtClean="0"/>
          </a:p>
          <a:p>
            <a:pPr lvl="1"/>
            <a:r>
              <a:rPr lang="en-US" sz="1600" dirty="0" smtClean="0"/>
              <a:t>Managing absentees</a:t>
            </a:r>
          </a:p>
          <a:p>
            <a:pPr lvl="2"/>
            <a:r>
              <a:rPr lang="en-US" dirty="0" smtClean="0"/>
              <a:t>Reassigning responsibility</a:t>
            </a:r>
          </a:p>
          <a:p>
            <a:pPr lvl="2"/>
            <a:r>
              <a:rPr lang="en-US" dirty="0" smtClean="0"/>
              <a:t>Ensuring subs have the required information  in the event of an emergency</a:t>
            </a:r>
            <a:endParaRPr lang="en-US" dirty="0"/>
          </a:p>
          <a:p>
            <a:pPr lvl="1"/>
            <a:r>
              <a:rPr lang="en-US" sz="1600" dirty="0" smtClean="0"/>
              <a:t>Campus access control </a:t>
            </a:r>
          </a:p>
          <a:p>
            <a:pPr lvl="2"/>
            <a:r>
              <a:rPr lang="en-US" dirty="0" smtClean="0"/>
              <a:t>Visitor </a:t>
            </a:r>
          </a:p>
          <a:p>
            <a:pPr lvl="2"/>
            <a:r>
              <a:rPr lang="en-US" dirty="0" smtClean="0"/>
              <a:t>School access </a:t>
            </a:r>
            <a:endParaRPr lang="en-US" dirty="0"/>
          </a:p>
          <a:p>
            <a:pPr lvl="1"/>
            <a:r>
              <a:rPr lang="en-US" sz="1600" dirty="0"/>
              <a:t>Training </a:t>
            </a:r>
            <a:r>
              <a:rPr lang="en-US" sz="1600" dirty="0" smtClean="0"/>
              <a:t>of staff </a:t>
            </a:r>
          </a:p>
          <a:p>
            <a:pPr lvl="2"/>
            <a:r>
              <a:rPr lang="en-US" dirty="0" smtClean="0"/>
              <a:t>When the staff should be trained </a:t>
            </a:r>
          </a:p>
          <a:p>
            <a:pPr lvl="2"/>
            <a:r>
              <a:rPr lang="en-US" dirty="0" smtClean="0"/>
              <a:t>What the training should include </a:t>
            </a:r>
            <a:endParaRPr lang="en-US" dirty="0"/>
          </a:p>
          <a:p>
            <a:pPr lvl="1"/>
            <a:r>
              <a:rPr lang="en-US" sz="1600" dirty="0" smtClean="0"/>
              <a:t>Drills</a:t>
            </a:r>
          </a:p>
          <a:p>
            <a:pPr lvl="2"/>
            <a:r>
              <a:rPr lang="en-US" dirty="0" smtClean="0"/>
              <a:t>Schedules, (when to drill)</a:t>
            </a:r>
          </a:p>
          <a:p>
            <a:pPr lvl="2"/>
            <a:r>
              <a:rPr lang="en-US" dirty="0" smtClean="0"/>
              <a:t>Quantity (how many) </a:t>
            </a:r>
          </a:p>
          <a:p>
            <a:pPr lvl="2"/>
            <a:r>
              <a:rPr lang="en-US" dirty="0" smtClean="0"/>
              <a:t>Critique, managing deficiencies, corrective action </a:t>
            </a:r>
            <a:endParaRPr lang="en-US" dirty="0"/>
          </a:p>
        </p:txBody>
      </p:sp>
      <p:pic>
        <p:nvPicPr>
          <p:cNvPr id="3074" name="Picture 2" descr="Image result for school pic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033" y="3146903"/>
            <a:ext cx="3707079" cy="231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66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Level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332" y="1152983"/>
            <a:ext cx="8946541" cy="4195481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r>
              <a:rPr lang="en-US" sz="1600" dirty="0"/>
              <a:t>Probability Model – </a:t>
            </a:r>
            <a:r>
              <a:rPr lang="en-US" sz="1600" dirty="0" smtClean="0"/>
              <a:t>Assesses </a:t>
            </a:r>
            <a:r>
              <a:rPr lang="en-US" sz="1600" dirty="0"/>
              <a:t>extent of the emergency </a:t>
            </a:r>
          </a:p>
          <a:p>
            <a:pPr lvl="1"/>
            <a:r>
              <a:rPr lang="en-US" sz="1600" dirty="0"/>
              <a:t>Probability – How </a:t>
            </a:r>
            <a:r>
              <a:rPr lang="en-US" sz="1600" dirty="0" smtClean="0"/>
              <a:t>often, what’s the likelihood </a:t>
            </a:r>
            <a:endParaRPr lang="en-US" sz="1600" dirty="0"/>
          </a:p>
          <a:p>
            <a:pPr lvl="1"/>
            <a:r>
              <a:rPr lang="en-US" sz="1600" dirty="0"/>
              <a:t>Magnitude – </a:t>
            </a:r>
            <a:r>
              <a:rPr lang="en-US" sz="1600" dirty="0" smtClean="0"/>
              <a:t>The </a:t>
            </a:r>
            <a:r>
              <a:rPr lang="en-US" sz="1600" dirty="0"/>
              <a:t>extent of the damage </a:t>
            </a:r>
          </a:p>
          <a:p>
            <a:pPr lvl="1"/>
            <a:r>
              <a:rPr lang="en-US" sz="1600" dirty="0"/>
              <a:t>Time </a:t>
            </a:r>
            <a:r>
              <a:rPr lang="en-US" sz="1600" dirty="0" smtClean="0"/>
              <a:t>– How much notice will we have </a:t>
            </a:r>
            <a:endParaRPr lang="en-US" sz="1600" dirty="0"/>
          </a:p>
          <a:p>
            <a:pPr lvl="1"/>
            <a:r>
              <a:rPr lang="en-US" sz="1600" dirty="0" smtClean="0"/>
              <a:t>Duration- how long will the event last</a:t>
            </a:r>
            <a:endParaRPr lang="en-US" sz="1600" dirty="0"/>
          </a:p>
          <a:p>
            <a:r>
              <a:rPr lang="en-US" sz="1600" dirty="0" smtClean="0"/>
              <a:t>Emergency Response Plan’s </a:t>
            </a:r>
          </a:p>
          <a:p>
            <a:pPr lvl="1"/>
            <a:r>
              <a:rPr lang="en-US" sz="1600" dirty="0" smtClean="0"/>
              <a:t>Location of the plans </a:t>
            </a:r>
          </a:p>
          <a:p>
            <a:pPr lvl="1"/>
            <a:r>
              <a:rPr lang="en-US" sz="1600" dirty="0" smtClean="0"/>
              <a:t>Contents - what is included in the plan </a:t>
            </a:r>
            <a:endParaRPr lang="en-US" sz="1600" dirty="0"/>
          </a:p>
          <a:p>
            <a:r>
              <a:rPr lang="en-US" sz="1600" dirty="0"/>
              <a:t>Communication Procedures </a:t>
            </a:r>
            <a:endParaRPr lang="en-US" sz="1600" dirty="0" smtClean="0"/>
          </a:p>
          <a:p>
            <a:pPr lvl="1"/>
            <a:r>
              <a:rPr lang="en-US" sz="1600" dirty="0" smtClean="0"/>
              <a:t>Devices to use in an emergency </a:t>
            </a:r>
          </a:p>
          <a:p>
            <a:pPr lvl="1"/>
            <a:r>
              <a:rPr lang="en-US" sz="1600" dirty="0" smtClean="0"/>
              <a:t>Location of devices  </a:t>
            </a:r>
          </a:p>
          <a:p>
            <a:pPr lvl="1"/>
            <a:r>
              <a:rPr lang="en-US" sz="1600" dirty="0" smtClean="0"/>
              <a:t>Identification of special frequencies or channels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0083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1749</TotalTime>
  <Words>459</Words>
  <Application>Microsoft Office PowerPoint</Application>
  <PresentationFormat>Widescreen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Emergency Response Planning    Scott Landrigan 2-22-16 WSD Facilities and Safety </vt:lpstr>
      <vt:lpstr>District Level </vt:lpstr>
      <vt:lpstr>District Level </vt:lpstr>
      <vt:lpstr>District Level   Standard Response Protocol</vt:lpstr>
      <vt:lpstr>District Level    SRP Continued </vt:lpstr>
      <vt:lpstr>District Level   </vt:lpstr>
      <vt:lpstr>District Level Activities</vt:lpstr>
      <vt:lpstr>School Level Planning </vt:lpstr>
      <vt:lpstr>School Level Planning </vt:lpstr>
      <vt:lpstr>School Level Planning </vt:lpstr>
      <vt:lpstr>School Level Planning </vt:lpstr>
    </vt:vector>
  </TitlesOfParts>
  <Company>Woodland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Response Planning</dc:title>
  <dc:creator>Landrigan, Scott</dc:creator>
  <cp:lastModifiedBy>Barnes, Vicky</cp:lastModifiedBy>
  <cp:revision>38</cp:revision>
  <cp:lastPrinted>2016-02-17T20:47:50Z</cp:lastPrinted>
  <dcterms:created xsi:type="dcterms:W3CDTF">2016-02-16T16:52:22Z</dcterms:created>
  <dcterms:modified xsi:type="dcterms:W3CDTF">2016-02-17T22:42:59Z</dcterms:modified>
</cp:coreProperties>
</file>