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1"/>
  </p:notesMasterIdLst>
  <p:handoutMasterIdLst>
    <p:handoutMasterId r:id="rId22"/>
  </p:handoutMasterIdLst>
  <p:sldIdLst>
    <p:sldId id="256" r:id="rId3"/>
    <p:sldId id="272" r:id="rId4"/>
    <p:sldId id="268" r:id="rId5"/>
    <p:sldId id="273" r:id="rId6"/>
    <p:sldId id="260" r:id="rId7"/>
    <p:sldId id="261" r:id="rId8"/>
    <p:sldId id="257" r:id="rId9"/>
    <p:sldId id="262" r:id="rId10"/>
    <p:sldId id="258" r:id="rId11"/>
    <p:sldId id="263" r:id="rId12"/>
    <p:sldId id="259" r:id="rId13"/>
    <p:sldId id="265" r:id="rId14"/>
    <p:sldId id="266" r:id="rId15"/>
    <p:sldId id="264" r:id="rId16"/>
    <p:sldId id="267" r:id="rId17"/>
    <p:sldId id="269" r:id="rId18"/>
    <p:sldId id="270" r:id="rId19"/>
    <p:sldId id="271" r:id="rId20"/>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21" autoAdjust="0"/>
    <p:restoredTop sz="94376" autoAdjust="0"/>
  </p:normalViewPr>
  <p:slideViewPr>
    <p:cSldViewPr>
      <p:cViewPr>
        <p:scale>
          <a:sx n="107" d="100"/>
          <a:sy n="107" d="100"/>
        </p:scale>
        <p:origin x="1216" y="16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   </c:v>
                </c:pt>
              </c:strCache>
            </c:strRef>
          </c:tx>
          <c:dLbls>
            <c:dLbl>
              <c:idx val="0"/>
              <c:layout>
                <c:manualLayout>
                  <c:x val="1.7021925289641828E-2"/>
                  <c:y val="-0.11083017400602704"/>
                </c:manualLayout>
              </c:layout>
              <c:showLegendKey val="0"/>
              <c:showVal val="1"/>
              <c:showCatName val="1"/>
              <c:showSerName val="0"/>
              <c:showPercent val="0"/>
              <c:showBubbleSize val="0"/>
            </c:dLbl>
            <c:dLbl>
              <c:idx val="1"/>
              <c:layout>
                <c:manualLayout>
                  <c:x val="1.1840054084148576E-2"/>
                  <c:y val="4.5747059395353368E-3"/>
                </c:manualLayout>
              </c:layout>
              <c:showLegendKey val="0"/>
              <c:showVal val="1"/>
              <c:showCatName val="1"/>
              <c:showSerName val="0"/>
              <c:showPercent val="0"/>
              <c:showBubbleSize val="0"/>
            </c:dLbl>
            <c:dLbl>
              <c:idx val="4"/>
              <c:layout>
                <c:manualLayout>
                  <c:x val="3.6194623399347807E-2"/>
                  <c:y val="-8.4033488869446879E-2"/>
                </c:manualLayout>
              </c:layout>
              <c:showLegendKey val="0"/>
              <c:showVal val="1"/>
              <c:showCatName val="1"/>
              <c:showSerName val="0"/>
              <c:showPercent val="0"/>
              <c:showBubbleSize val="0"/>
            </c:dLbl>
            <c:txPr>
              <a:bodyPr/>
              <a:lstStyle/>
              <a:p>
                <a:pPr>
                  <a:defRPr sz="1200"/>
                </a:pPr>
                <a:endParaRPr lang="en-US"/>
              </a:p>
            </c:txPr>
            <c:showLegendKey val="0"/>
            <c:showVal val="1"/>
            <c:showCatName val="1"/>
            <c:showSerName val="0"/>
            <c:showPercent val="0"/>
            <c:showBubbleSize val="0"/>
            <c:showLeaderLines val="1"/>
          </c:dLbls>
          <c:cat>
            <c:strRef>
              <c:f>Sheet1!$A$2:$A$7</c:f>
              <c:strCache>
                <c:ptCount val="6"/>
                <c:pt idx="0">
                  <c:v>Salaries</c:v>
                </c:pt>
                <c:pt idx="1">
                  <c:v>Benefits</c:v>
                </c:pt>
                <c:pt idx="2">
                  <c:v>Supplies</c:v>
                </c:pt>
                <c:pt idx="3">
                  <c:v>Purchased Services</c:v>
                </c:pt>
                <c:pt idx="4">
                  <c:v>Travel</c:v>
                </c:pt>
                <c:pt idx="5">
                  <c:v>Capital Outlay</c:v>
                </c:pt>
              </c:strCache>
            </c:strRef>
          </c:cat>
          <c:val>
            <c:numRef>
              <c:f>Sheet1!$B$2:$B$7</c:f>
              <c:numCache>
                <c:formatCode>0.0%</c:formatCode>
                <c:ptCount val="6"/>
                <c:pt idx="0">
                  <c:v>0.58475707427538837</c:v>
                </c:pt>
                <c:pt idx="1">
                  <c:v>0.23573048766346302</c:v>
                </c:pt>
                <c:pt idx="2">
                  <c:v>6.5763721196102173E-2</c:v>
                </c:pt>
                <c:pt idx="3">
                  <c:v>0.10837226200108953</c:v>
                </c:pt>
                <c:pt idx="4">
                  <c:v>1.7525557640823137E-3</c:v>
                </c:pt>
                <c:pt idx="5">
                  <c:v>3.6238990998746453E-3</c:v>
                </c:pt>
              </c:numCache>
            </c:numRef>
          </c:val>
        </c:ser>
        <c:ser>
          <c:idx val="1"/>
          <c:order val="1"/>
          <c:tx>
            <c:strRef>
              <c:f>Sheet1!$C$1</c:f>
              <c:strCache>
                <c:ptCount val="1"/>
                <c:pt idx="0">
                  <c:v>Column1</c:v>
                </c:pt>
              </c:strCache>
            </c:strRef>
          </c:tx>
          <c:cat>
            <c:strRef>
              <c:f>Sheet1!$A$2:$A$7</c:f>
              <c:strCache>
                <c:ptCount val="6"/>
                <c:pt idx="0">
                  <c:v>Salaries</c:v>
                </c:pt>
                <c:pt idx="1">
                  <c:v>Benefits</c:v>
                </c:pt>
                <c:pt idx="2">
                  <c:v>Supplies</c:v>
                </c:pt>
                <c:pt idx="3">
                  <c:v>Purchased Services</c:v>
                </c:pt>
                <c:pt idx="4">
                  <c:v>Travel</c:v>
                </c:pt>
                <c:pt idx="5">
                  <c:v>Capital Outlay</c:v>
                </c:pt>
              </c:strCache>
            </c:strRef>
          </c:cat>
          <c:val>
            <c:numRef>
              <c:f>Sheet1!$C$2:$C$7</c:f>
              <c:numCache>
                <c:formatCode>_(* #,##0.00_);_(* \(#,##0.00\);_(* "-"??_);_(@_)</c:formatCode>
                <c:ptCount val="6"/>
                <c:pt idx="0">
                  <c:v>13650682</c:v>
                </c:pt>
                <c:pt idx="1">
                  <c:v>5502938</c:v>
                </c:pt>
                <c:pt idx="2">
                  <c:v>1535201</c:v>
                </c:pt>
                <c:pt idx="3">
                  <c:v>2529863</c:v>
                </c:pt>
                <c:pt idx="4">
                  <c:v>40912</c:v>
                </c:pt>
                <c:pt idx="5">
                  <c:v>84597</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Certificated </a:t>
            </a:r>
            <a:r>
              <a:rPr lang="en-US" dirty="0" smtClean="0"/>
              <a:t>Salaries</a:t>
            </a:r>
          </a:p>
        </c:rich>
      </c:tx>
      <c:layout>
        <c:manualLayout>
          <c:xMode val="edge"/>
          <c:yMode val="edge"/>
          <c:x val="1.8553459119496855E-2"/>
          <c:y val="0.11785337175756851"/>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9.7091071163274548E-2"/>
          <c:y val="0.18639944692433508"/>
          <c:w val="0.80581785767345393"/>
          <c:h val="0.72643656167759219"/>
        </c:manualLayout>
      </c:layout>
      <c:pie3DChart>
        <c:varyColors val="1"/>
        <c:ser>
          <c:idx val="0"/>
          <c:order val="0"/>
          <c:tx>
            <c:strRef>
              <c:f>Sheet1!$B$1</c:f>
              <c:strCache>
                <c:ptCount val="1"/>
                <c:pt idx="0">
                  <c:v>Certificated Salaries</c:v>
                </c:pt>
              </c:strCache>
            </c:strRef>
          </c:tx>
          <c:explosion val="25"/>
          <c:dPt>
            <c:idx val="3"/>
            <c:bubble3D val="0"/>
            <c:spPr>
              <a:solidFill>
                <a:schemeClr val="accent6">
                  <a:lumMod val="60000"/>
                  <a:lumOff val="40000"/>
                </a:schemeClr>
              </a:solidFill>
            </c:spPr>
          </c:dPt>
          <c:dPt>
            <c:idx val="5"/>
            <c:bubble3D val="0"/>
            <c:spPr>
              <a:solidFill>
                <a:schemeClr val="accent6">
                  <a:lumMod val="50000"/>
                </a:schemeClr>
              </a:solidFill>
            </c:spPr>
          </c:dPt>
          <c:dLbls>
            <c:dLbl>
              <c:idx val="0"/>
              <c:layout>
                <c:manualLayout>
                  <c:x val="-0.16181968999158125"/>
                  <c:y val="2.3341220141962556E-2"/>
                </c:manualLayout>
              </c:layout>
              <c:showLegendKey val="0"/>
              <c:showVal val="1"/>
              <c:showCatName val="0"/>
              <c:showSerName val="0"/>
              <c:showPercent val="0"/>
              <c:showBubbleSize val="0"/>
            </c:dLbl>
            <c:dLbl>
              <c:idx val="1"/>
              <c:layout>
                <c:manualLayout>
                  <c:x val="6.4765017580349846E-3"/>
                  <c:y val="4.5029091046480321E-4"/>
                </c:manualLayout>
              </c:layout>
              <c:showLegendKey val="0"/>
              <c:showVal val="1"/>
              <c:showCatName val="0"/>
              <c:showSerName val="0"/>
              <c:showPercent val="0"/>
              <c:showBubbleSize val="0"/>
            </c:dLbl>
            <c:dLbl>
              <c:idx val="4"/>
              <c:layout>
                <c:manualLayout>
                  <c:x val="-7.7308597038577731E-2"/>
                  <c:y val="-7.598536773661926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1"/>
          </c:dLbls>
          <c:cat>
            <c:strRef>
              <c:f>Sheet1!$A$2:$A$7</c:f>
              <c:strCache>
                <c:ptCount val="6"/>
                <c:pt idx="0">
                  <c:v>Instructional</c:v>
                </c:pt>
                <c:pt idx="1">
                  <c:v>Administrative</c:v>
                </c:pt>
                <c:pt idx="2">
                  <c:v>Non-Instructional (Health/Counseling/Psych)</c:v>
                </c:pt>
                <c:pt idx="3">
                  <c:v>Substitutes</c:v>
                </c:pt>
                <c:pt idx="4">
                  <c:v>Extra Curricular</c:v>
                </c:pt>
                <c:pt idx="5">
                  <c:v>Extended Days/Extra Work/Other</c:v>
                </c:pt>
              </c:strCache>
            </c:strRef>
          </c:cat>
          <c:val>
            <c:numRef>
              <c:f>Sheet1!$B$2:$B$7</c:f>
              <c:numCache>
                <c:formatCode>0.0%</c:formatCode>
                <c:ptCount val="6"/>
                <c:pt idx="0">
                  <c:v>0.6616687222219324</c:v>
                </c:pt>
                <c:pt idx="1">
                  <c:v>0.11707954329698059</c:v>
                </c:pt>
                <c:pt idx="2">
                  <c:v>8.5134467794171054E-2</c:v>
                </c:pt>
                <c:pt idx="3">
                  <c:v>2.5238868981092597E-2</c:v>
                </c:pt>
                <c:pt idx="4">
                  <c:v>8.5101575885376465E-3</c:v>
                </c:pt>
                <c:pt idx="5">
                  <c:v>0.10236824011728574</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6.0176051106819194E-2"/>
          <c:y val="0.8090057298303146"/>
          <c:w val="0.87964789778636165"/>
          <c:h val="0.1741580742043185"/>
        </c:manualLayout>
      </c:layout>
      <c:overlay val="1"/>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Classified Salaries</a:t>
            </a:r>
          </a:p>
        </c:rich>
      </c:tx>
      <c:layout>
        <c:manualLayout>
          <c:xMode val="edge"/>
          <c:yMode val="edge"/>
          <c:x val="2.2875816993464053E-3"/>
          <c:y val="5.4671662762134511E-2"/>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0"/>
          <c:y val="6.0841824918943958E-2"/>
          <c:w val="0.99764175704452074"/>
          <c:h val="0.77531013841695129"/>
        </c:manualLayout>
      </c:layout>
      <c:pie3DChart>
        <c:varyColors val="1"/>
        <c:ser>
          <c:idx val="0"/>
          <c:order val="0"/>
          <c:tx>
            <c:strRef>
              <c:f>Sheet1!$B$1</c:f>
              <c:strCache>
                <c:ptCount val="1"/>
                <c:pt idx="0">
                  <c:v>Classified</c:v>
                </c:pt>
              </c:strCache>
            </c:strRef>
          </c:tx>
          <c:explosion val="25"/>
          <c:dPt>
            <c:idx val="4"/>
            <c:bubble3D val="0"/>
            <c:spPr>
              <a:solidFill>
                <a:schemeClr val="accent3">
                  <a:lumMod val="20000"/>
                  <a:lumOff val="80000"/>
                </a:schemeClr>
              </a:solidFill>
            </c:spPr>
          </c:dPt>
          <c:dLbls>
            <c:dLbl>
              <c:idx val="0"/>
              <c:layout>
                <c:manualLayout>
                  <c:x val="3.2870301589659802E-4"/>
                  <c:y val="-1.3725034871031867E-2"/>
                </c:manualLayout>
              </c:layout>
              <c:showLegendKey val="0"/>
              <c:showVal val="1"/>
              <c:showCatName val="0"/>
              <c:showSerName val="0"/>
              <c:showPercent val="0"/>
              <c:showBubbleSize val="0"/>
            </c:dLbl>
            <c:dLbl>
              <c:idx val="1"/>
              <c:layout>
                <c:manualLayout>
                  <c:x val="0.19583333333333333"/>
                  <c:y val="8.6120815519324882E-3"/>
                </c:manualLayout>
              </c:layout>
              <c:showLegendKey val="0"/>
              <c:showVal val="1"/>
              <c:showCatName val="0"/>
              <c:showSerName val="0"/>
              <c:showPercent val="0"/>
              <c:showBubbleSize val="0"/>
            </c:dLbl>
            <c:dLbl>
              <c:idx val="4"/>
              <c:layout>
                <c:manualLayout>
                  <c:x val="1.8473604714505029E-2"/>
                  <c:y val="-4.421755104935680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1"/>
          </c:dLbls>
          <c:cat>
            <c:strRef>
              <c:f>Sheet1!$A$2:$A$7</c:f>
              <c:strCache>
                <c:ptCount val="6"/>
                <c:pt idx="0">
                  <c:v>Administrative</c:v>
                </c:pt>
                <c:pt idx="1">
                  <c:v>Instruction/Secretarial</c:v>
                </c:pt>
                <c:pt idx="2">
                  <c:v>Non-Instructional (Cust/Drivers/Kitchens/Tech)</c:v>
                </c:pt>
                <c:pt idx="3">
                  <c:v>Extended Work</c:v>
                </c:pt>
                <c:pt idx="4">
                  <c:v>Substitutes</c:v>
                </c:pt>
                <c:pt idx="5">
                  <c:v>Athletics</c:v>
                </c:pt>
              </c:strCache>
            </c:strRef>
          </c:cat>
          <c:val>
            <c:numRef>
              <c:f>Sheet1!$B$2:$B$7</c:f>
              <c:numCache>
                <c:formatCode>0.0%</c:formatCode>
                <c:ptCount val="6"/>
                <c:pt idx="0">
                  <c:v>0.12612899995945323</c:v>
                </c:pt>
                <c:pt idx="1">
                  <c:v>0.2907892221722973</c:v>
                </c:pt>
                <c:pt idx="2">
                  <c:v>0.46829987397402195</c:v>
                </c:pt>
                <c:pt idx="3">
                  <c:v>2.4529347172193853E-2</c:v>
                </c:pt>
                <c:pt idx="4">
                  <c:v>5.1509705158790248E-2</c:v>
                </c:pt>
                <c:pt idx="5">
                  <c:v>3.8742851563243447E-2</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16772016529848663"/>
          <c:y val="0.57359251968503933"/>
          <c:w val="0.748439746662102"/>
          <c:h val="0.38291299984560756"/>
        </c:manualLayout>
      </c:layout>
      <c:overlay val="1"/>
      <c:txPr>
        <a:bodyPr/>
        <a:lstStyle/>
        <a:p>
          <a:pPr>
            <a:defRPr sz="1100"/>
          </a:pPr>
          <a:endParaRPr lang="en-US"/>
        </a:p>
      </c:txPr>
    </c:legend>
    <c:plotVisOnly val="1"/>
    <c:dispBlanksAs val="gap"/>
    <c:showDLblsOverMax val="0"/>
  </c:chart>
  <c:spPr>
    <a:scene3d>
      <a:camera prst="orthographicFront"/>
      <a:lightRig rig="threePt" dir="t"/>
    </a:scene3d>
    <a:sp3d>
      <a:bevelB w="6350"/>
    </a:sp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2013-14</c:v>
                </c:pt>
              </c:strCache>
            </c:strRef>
          </c:tx>
          <c:spPr>
            <a:solidFill>
              <a:schemeClr val="accent1"/>
            </a:solidFill>
          </c:spPr>
          <c:invertIfNegative val="0"/>
          <c:dPt>
            <c:idx val="0"/>
            <c:invertIfNegative val="0"/>
            <c:bubble3D val="0"/>
          </c:dPt>
          <c:dPt>
            <c:idx val="1"/>
            <c:invertIfNegative val="0"/>
            <c:bubble3D val="0"/>
          </c:dPt>
          <c:dPt>
            <c:idx val="2"/>
            <c:invertIfNegative val="0"/>
            <c:bubble3D val="0"/>
            <c:spPr>
              <a:solidFill>
                <a:schemeClr val="accent1"/>
              </a:solidFill>
              <a:ln>
                <a:solidFill>
                  <a:schemeClr val="accent1"/>
                </a:solidFill>
              </a:ln>
            </c:spPr>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dLbl>
              <c:idx val="0"/>
              <c:layout>
                <c:manualLayout>
                  <c:x val="1.6975308641975311E-2"/>
                  <c:y val="-4.4896522574311828E-2"/>
                </c:manualLayout>
              </c:layout>
              <c:showLegendKey val="0"/>
              <c:showVal val="1"/>
              <c:showCatName val="0"/>
              <c:showSerName val="0"/>
              <c:showPercent val="0"/>
              <c:showBubbleSize val="0"/>
            </c:dLbl>
            <c:dLbl>
              <c:idx val="1"/>
              <c:layout>
                <c:manualLayout>
                  <c:x val="9.2592592592592934E-3"/>
                  <c:y val="-3.9284457252522831E-2"/>
                </c:manualLayout>
              </c:layout>
              <c:showLegendKey val="0"/>
              <c:showVal val="1"/>
              <c:showCatName val="0"/>
              <c:showSerName val="0"/>
              <c:showPercent val="0"/>
              <c:showBubbleSize val="0"/>
            </c:dLbl>
            <c:dLbl>
              <c:idx val="2"/>
              <c:layout>
                <c:manualLayout>
                  <c:x val="1.6975308641975332E-2"/>
                  <c:y val="-3.0866580217293035E-2"/>
                </c:manualLayout>
              </c:layout>
              <c:showLegendKey val="0"/>
              <c:showVal val="1"/>
              <c:showCatName val="0"/>
              <c:showSerName val="0"/>
              <c:showPercent val="0"/>
              <c:showBubbleSize val="0"/>
            </c:dLbl>
            <c:dLbl>
              <c:idx val="3"/>
              <c:layout>
                <c:manualLayout>
                  <c:x val="1.0802469135802534E-2"/>
                  <c:y val="-2.5254293948050444E-2"/>
                </c:manualLayout>
              </c:layout>
              <c:showLegendKey val="0"/>
              <c:showVal val="1"/>
              <c:showCatName val="0"/>
              <c:showSerName val="0"/>
              <c:showPercent val="0"/>
              <c:showBubbleSize val="0"/>
            </c:dLbl>
            <c:dLbl>
              <c:idx val="4"/>
              <c:layout>
                <c:manualLayout>
                  <c:x val="1.2345679012345668E-2"/>
                  <c:y val="-1.9642228626261506E-2"/>
                </c:manualLayout>
              </c:layout>
              <c:showLegendKey val="0"/>
              <c:showVal val="1"/>
              <c:showCatName val="0"/>
              <c:showSerName val="0"/>
              <c:showPercent val="0"/>
              <c:showBubbleSize val="0"/>
            </c:dLbl>
            <c:dLbl>
              <c:idx val="5"/>
              <c:layout>
                <c:manualLayout>
                  <c:x val="1.5432098765432115E-2"/>
                  <c:y val="-3.6478424591628346E-2"/>
                </c:manualLayout>
              </c:layout>
              <c:showLegendKey val="0"/>
              <c:showVal val="1"/>
              <c:showCatName val="0"/>
              <c:showSerName val="0"/>
              <c:showPercent val="0"/>
              <c:showBubbleSize val="0"/>
            </c:dLbl>
            <c:dLbl>
              <c:idx val="6"/>
              <c:layout>
                <c:manualLayout>
                  <c:x val="1.5432098765432155E-2"/>
                  <c:y val="-2.5254293948050392E-2"/>
                </c:manualLayout>
              </c:layout>
              <c:showLegendKey val="0"/>
              <c:showVal val="1"/>
              <c:showCatName val="0"/>
              <c:showSerName val="0"/>
              <c:showPercent val="0"/>
              <c:showBubbleSize val="0"/>
            </c:dLbl>
            <c:dLbl>
              <c:idx val="7"/>
              <c:layout>
                <c:manualLayout>
                  <c:x val="7.7160493827160932E-3"/>
                  <c:y val="-2.8060326608944881E-2"/>
                </c:manualLayout>
              </c:layout>
              <c:showLegendKey val="0"/>
              <c:showVal val="1"/>
              <c:showCatName val="0"/>
              <c:showSerName val="0"/>
              <c:showPercent val="0"/>
              <c:showBubbleSize val="0"/>
            </c:dLbl>
            <c:dLbl>
              <c:idx val="8"/>
              <c:layout>
                <c:manualLayout>
                  <c:x val="9.2592592592593316E-3"/>
                  <c:y val="-3.6478424591628346E-2"/>
                </c:manualLayout>
              </c:layout>
              <c:showLegendKey val="0"/>
              <c:showVal val="1"/>
              <c:showCatName val="0"/>
              <c:showSerName val="0"/>
              <c:showPercent val="0"/>
              <c:showBubbleSize val="0"/>
            </c:dLbl>
            <c:dLbl>
              <c:idx val="9"/>
              <c:layout>
                <c:manualLayout>
                  <c:x val="2.3148026635559548E-2"/>
                  <c:y val="-3.3672391930733854E-2"/>
                </c:manualLayout>
              </c:layout>
              <c:showLegendKey val="0"/>
              <c:showVal val="1"/>
              <c:showCatName val="0"/>
              <c:showSerName val="0"/>
              <c:showPercent val="0"/>
              <c:showBubbleSize val="0"/>
            </c:dLbl>
            <c:dLbl>
              <c:idx val="10"/>
              <c:layout>
                <c:manualLayout>
                  <c:x val="1.2345679012345801E-2"/>
                  <c:y val="-2.8060326608944881E-2"/>
                </c:manualLayout>
              </c:layout>
              <c:showLegendKey val="0"/>
              <c:showVal val="1"/>
              <c:showCatName val="0"/>
              <c:showSerName val="0"/>
              <c:showPercent val="0"/>
              <c:showBubbleSize val="0"/>
            </c:dLbl>
            <c:dLbl>
              <c:idx val="11"/>
              <c:layout>
                <c:manualLayout>
                  <c:x val="2.3148148148148147E-2"/>
                  <c:y val="-1.9642228626261506E-2"/>
                </c:manualLayout>
              </c:layout>
              <c:showLegendKey val="0"/>
              <c:showVal val="1"/>
              <c:showCatName val="0"/>
              <c:showSerName val="0"/>
              <c:showPercent val="0"/>
              <c:showBubbleSize val="0"/>
            </c:dLbl>
            <c:numFmt formatCode="0.0%" sourceLinked="0"/>
            <c:txPr>
              <a:bodyPr anchor="t" anchorCtr="0"/>
              <a:lstStyle/>
              <a:p>
                <a:pPr>
                  <a:defRPr sz="1200" baseline="0"/>
                </a:pPr>
                <a:endParaRPr lang="en-US"/>
              </a:p>
            </c:txPr>
            <c:showLegendKey val="0"/>
            <c:showVal val="1"/>
            <c:showCatName val="0"/>
            <c:showSerName val="0"/>
            <c:showPercent val="0"/>
            <c:showBubbleSize val="0"/>
            <c:showLeaderLines val="0"/>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Sheet1!$B$2:$B$11</c:f>
              <c:numCache>
                <c:formatCode>0.0%</c:formatCode>
                <c:ptCount val="10"/>
                <c:pt idx="0">
                  <c:v>0.4746484061368067</c:v>
                </c:pt>
                <c:pt idx="1">
                  <c:v>2.1174045296832492E-2</c:v>
                </c:pt>
                <c:pt idx="2">
                  <c:v>0.1393824151470989</c:v>
                </c:pt>
                <c:pt idx="3">
                  <c:v>2.6321406784119716E-2</c:v>
                </c:pt>
                <c:pt idx="4">
                  <c:v>8.8475836367528315E-2</c:v>
                </c:pt>
                <c:pt idx="5">
                  <c:v>0.14992627931066196</c:v>
                </c:pt>
                <c:pt idx="6">
                  <c:v>3.1477507061392102E-2</c:v>
                </c:pt>
                <c:pt idx="7">
                  <c:v>4.5450403875601952E-2</c:v>
                </c:pt>
                <c:pt idx="8">
                  <c:v>1.8210995770982532E-2</c:v>
                </c:pt>
                <c:pt idx="9">
                  <c:v>4.9327042489753234E-3</c:v>
                </c:pt>
              </c:numCache>
            </c:numRef>
          </c:val>
        </c:ser>
        <c:ser>
          <c:idx val="1"/>
          <c:order val="1"/>
          <c:tx>
            <c:strRef>
              <c:f>Sheet1!$C$1</c:f>
              <c:strCache>
                <c:ptCount val="1"/>
                <c:pt idx="0">
                  <c:v>2012-2013</c:v>
                </c:pt>
              </c:strCache>
            </c:strRef>
          </c:tx>
          <c:invertIfNegative val="0"/>
          <c:dLbls>
            <c:txPr>
              <a:bodyPr anchor="t" anchorCtr="1"/>
              <a:lstStyle/>
              <a:p>
                <a:pPr>
                  <a:defRPr sz="1200" baseline="0"/>
                </a:pPr>
                <a:endParaRPr lang="en-US"/>
              </a:p>
            </c:txPr>
            <c:showLegendKey val="0"/>
            <c:showVal val="1"/>
            <c:showCatName val="0"/>
            <c:showSerName val="0"/>
            <c:showPercent val="0"/>
            <c:showBubbleSize val="0"/>
            <c:showLeaderLines val="0"/>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Sheet1!$C$2:$C$11</c:f>
              <c:numCache>
                <c:formatCode>0.00%</c:formatCode>
                <c:ptCount val="10"/>
                <c:pt idx="0">
                  <c:v>0.47099999999999997</c:v>
                </c:pt>
                <c:pt idx="1">
                  <c:v>2.1999999999999999E-2</c:v>
                </c:pt>
                <c:pt idx="2">
                  <c:v>0.14099999999999999</c:v>
                </c:pt>
                <c:pt idx="3">
                  <c:v>3.2000000000000001E-2</c:v>
                </c:pt>
                <c:pt idx="4">
                  <c:v>9.1999999999999998E-2</c:v>
                </c:pt>
                <c:pt idx="5">
                  <c:v>0.158</c:v>
                </c:pt>
                <c:pt idx="6">
                  <c:v>3.2000000000000001E-2</c:v>
                </c:pt>
                <c:pt idx="7">
                  <c:v>0.03</c:v>
                </c:pt>
                <c:pt idx="8">
                  <c:v>1.4999999999999999E-2</c:v>
                </c:pt>
                <c:pt idx="9">
                  <c:v>7.0000000000000001E-3</c:v>
                </c:pt>
              </c:numCache>
            </c:numRef>
          </c:val>
        </c:ser>
        <c:dLbls>
          <c:showLegendKey val="0"/>
          <c:showVal val="0"/>
          <c:showCatName val="0"/>
          <c:showSerName val="0"/>
          <c:showPercent val="0"/>
          <c:showBubbleSize val="0"/>
        </c:dLbls>
        <c:gapWidth val="25"/>
        <c:gapDepth val="89"/>
        <c:shape val="box"/>
        <c:axId val="24551424"/>
        <c:axId val="24553344"/>
        <c:axId val="0"/>
      </c:bar3DChart>
      <c:catAx>
        <c:axId val="24551424"/>
        <c:scaling>
          <c:orientation val="minMax"/>
        </c:scaling>
        <c:delete val="0"/>
        <c:axPos val="b"/>
        <c:majorTickMark val="out"/>
        <c:minorTickMark val="none"/>
        <c:tickLblPos val="nextTo"/>
        <c:crossAx val="24553344"/>
        <c:crosses val="autoZero"/>
        <c:auto val="1"/>
        <c:lblAlgn val="ctr"/>
        <c:lblOffset val="100"/>
        <c:noMultiLvlLbl val="0"/>
      </c:catAx>
      <c:valAx>
        <c:axId val="24553344"/>
        <c:scaling>
          <c:orientation val="minMax"/>
        </c:scaling>
        <c:delete val="0"/>
        <c:axPos val="l"/>
        <c:majorGridlines/>
        <c:numFmt formatCode="0.0%" sourceLinked="1"/>
        <c:majorTickMark val="out"/>
        <c:minorTickMark val="none"/>
        <c:tickLblPos val="nextTo"/>
        <c:crossAx val="245514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manualLayout>
          <c:layoutTarget val="inner"/>
          <c:xMode val="edge"/>
          <c:yMode val="edge"/>
          <c:x val="0.23163325070477303"/>
          <c:y val="9.9997724241227784E-2"/>
          <c:w val="0.73027644113930201"/>
          <c:h val="0.87194194914982814"/>
        </c:manualLayout>
      </c:layout>
      <c:barChart>
        <c:barDir val="bar"/>
        <c:grouping val="clustered"/>
        <c:varyColors val="0"/>
        <c:ser>
          <c:idx val="1"/>
          <c:order val="0"/>
          <c:tx>
            <c:strRef>
              <c:f>Sheet1!#REF!</c:f>
              <c:strCache>
                <c:ptCount val="1"/>
                <c:pt idx="0">
                  <c:v>#REF!</c:v>
                </c:pt>
              </c:strCache>
            </c:strRef>
          </c:tx>
          <c:spPr>
            <a:solidFill>
              <a:schemeClr val="tx2">
                <a:lumMod val="75000"/>
              </a:schemeClr>
            </a:solidFill>
          </c:spPr>
          <c:invertIfNegative val="0"/>
          <c:dLbls>
            <c:txPr>
              <a:bodyPr/>
              <a:lstStyle/>
              <a:p>
                <a:pPr>
                  <a:defRPr sz="1200" baseline="0">
                    <a:solidFill>
                      <a:schemeClr val="tx1"/>
                    </a:solidFill>
                  </a:defRPr>
                </a:pPr>
                <a:endParaRPr lang="en-US"/>
              </a:p>
            </c:txPr>
            <c:showLegendKey val="0"/>
            <c:showVal val="1"/>
            <c:showCatName val="0"/>
            <c:showSerName val="0"/>
            <c:showPercent val="0"/>
            <c:showBubbleSize val="0"/>
            <c:showLeaderLines val="0"/>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Sheet1!$B$2:$B$11</c:f>
              <c:numCache>
                <c:formatCode>0.0%</c:formatCode>
                <c:ptCount val="10"/>
                <c:pt idx="0">
                  <c:v>0.43152537866539065</c:v>
                </c:pt>
                <c:pt idx="1">
                  <c:v>0.14782301052940905</c:v>
                </c:pt>
                <c:pt idx="2">
                  <c:v>0.11672576841140776</c:v>
                </c:pt>
                <c:pt idx="3">
                  <c:v>7.9650615754293302E-2</c:v>
                </c:pt>
                <c:pt idx="4">
                  <c:v>4.3808401442048096E-2</c:v>
                </c:pt>
                <c:pt idx="5">
                  <c:v>9.3146316897096043E-2</c:v>
                </c:pt>
                <c:pt idx="6">
                  <c:v>1.3731763357364426E-2</c:v>
                </c:pt>
                <c:pt idx="7">
                  <c:v>3.1985213257570339E-2</c:v>
                </c:pt>
                <c:pt idx="8">
                  <c:v>3.0678961776477678E-2</c:v>
                </c:pt>
                <c:pt idx="9">
                  <c:v>1.0924569908942651E-2</c:v>
                </c:pt>
              </c:numCache>
            </c:numRef>
          </c:val>
        </c:ser>
        <c:ser>
          <c:idx val="2"/>
          <c:order val="1"/>
          <c:tx>
            <c:strRef>
              <c:f>Sheet1!$C$1</c:f>
              <c:strCache>
                <c:ptCount val="1"/>
                <c:pt idx="0">
                  <c:v>2012-13</c:v>
                </c:pt>
              </c:strCache>
            </c:strRef>
          </c:tx>
          <c:spPr>
            <a:solidFill>
              <a:schemeClr val="tx1"/>
            </a:solidFill>
          </c:spPr>
          <c:invertIfNegative val="0"/>
          <c:dLbls>
            <c:txPr>
              <a:bodyPr/>
              <a:lstStyle/>
              <a:p>
                <a:pPr>
                  <a:defRPr sz="1200" baseline="0"/>
                </a:pPr>
                <a:endParaRPr lang="en-US"/>
              </a:p>
            </c:txPr>
            <c:showLegendKey val="0"/>
            <c:showVal val="1"/>
            <c:showCatName val="0"/>
            <c:showSerName val="0"/>
            <c:showPercent val="0"/>
            <c:showBubbleSize val="0"/>
            <c:showLeaderLines val="0"/>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Sheet1!$C$2:$C$11</c:f>
              <c:numCache>
                <c:formatCode>0.0%</c:formatCode>
                <c:ptCount val="10"/>
                <c:pt idx="0">
                  <c:v>0.36699999999999999</c:v>
                </c:pt>
                <c:pt idx="1">
                  <c:v>0.17299999999999999</c:v>
                </c:pt>
                <c:pt idx="2">
                  <c:v>0.125</c:v>
                </c:pt>
                <c:pt idx="3">
                  <c:v>8.6999999999999994E-2</c:v>
                </c:pt>
                <c:pt idx="4">
                  <c:v>5.3999999999999999E-2</c:v>
                </c:pt>
                <c:pt idx="5">
                  <c:v>9.2999999999999999E-2</c:v>
                </c:pt>
                <c:pt idx="6">
                  <c:v>1.4E-2</c:v>
                </c:pt>
                <c:pt idx="7">
                  <c:v>4.5999999999999999E-2</c:v>
                </c:pt>
                <c:pt idx="8">
                  <c:v>0.03</c:v>
                </c:pt>
                <c:pt idx="9">
                  <c:v>0.01</c:v>
                </c:pt>
              </c:numCache>
            </c:numRef>
          </c:val>
        </c:ser>
        <c:dLbls>
          <c:showLegendKey val="0"/>
          <c:showVal val="0"/>
          <c:showCatName val="0"/>
          <c:showSerName val="0"/>
          <c:showPercent val="0"/>
          <c:showBubbleSize val="0"/>
        </c:dLbls>
        <c:gapWidth val="0"/>
        <c:axId val="93639040"/>
        <c:axId val="88164992"/>
      </c:barChart>
      <c:valAx>
        <c:axId val="88164992"/>
        <c:scaling>
          <c:orientation val="minMax"/>
        </c:scaling>
        <c:delete val="0"/>
        <c:axPos val="t"/>
        <c:majorGridlines/>
        <c:numFmt formatCode="0.0%" sourceLinked="1"/>
        <c:majorTickMark val="out"/>
        <c:minorTickMark val="none"/>
        <c:tickLblPos val="nextTo"/>
        <c:txPr>
          <a:bodyPr/>
          <a:lstStyle/>
          <a:p>
            <a:pPr>
              <a:defRPr sz="1000"/>
            </a:pPr>
            <a:endParaRPr lang="en-US"/>
          </a:p>
        </c:txPr>
        <c:crossAx val="93639040"/>
        <c:crosses val="autoZero"/>
        <c:crossBetween val="between"/>
      </c:valAx>
      <c:catAx>
        <c:axId val="93639040"/>
        <c:scaling>
          <c:orientation val="maxMin"/>
        </c:scaling>
        <c:delete val="0"/>
        <c:axPos val="l"/>
        <c:numFmt formatCode="General" sourceLinked="1"/>
        <c:majorTickMark val="out"/>
        <c:minorTickMark val="none"/>
        <c:tickLblPos val="nextTo"/>
        <c:txPr>
          <a:bodyPr/>
          <a:lstStyle/>
          <a:p>
            <a:pPr>
              <a:defRPr sz="1200"/>
            </a:pPr>
            <a:endParaRPr lang="en-US"/>
          </a:p>
        </c:txPr>
        <c:crossAx val="88164992"/>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1" y="0"/>
            <a:ext cx="3038475" cy="462120"/>
          </a:xfrm>
          <a:prstGeom prst="rect">
            <a:avLst/>
          </a:prstGeom>
        </p:spPr>
        <p:txBody>
          <a:bodyPr vert="horz" lIns="91440" tIns="45720" rIns="91440" bIns="45720" rtlCol="0"/>
          <a:lstStyle>
            <a:lvl1pPr algn="r">
              <a:defRPr sz="1200"/>
            </a:lvl1pPr>
          </a:lstStyle>
          <a:p>
            <a:fld id="{D64E2401-7F29-4645-8E4E-D90ACACA5CD5}" type="datetimeFigureOut">
              <a:rPr lang="en-US" smtClean="0"/>
              <a:t>11/20/2014</a:t>
            </a:fld>
            <a:endParaRPr lang="en-US"/>
          </a:p>
        </p:txBody>
      </p:sp>
      <p:sp>
        <p:nvSpPr>
          <p:cNvPr id="4" name="Footer Placeholder 3"/>
          <p:cNvSpPr>
            <a:spLocks noGrp="1"/>
          </p:cNvSpPr>
          <p:nvPr>
            <p:ph type="ftr" sz="quarter" idx="2"/>
          </p:nvPr>
        </p:nvSpPr>
        <p:spPr>
          <a:xfrm>
            <a:off x="2"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772378"/>
            <a:ext cx="3038475" cy="462120"/>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804"/>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70938" y="1"/>
            <a:ext cx="3037840" cy="461804"/>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11/20/2014</a:t>
            </a:fld>
            <a:endParaRPr lang="en-US"/>
          </a:p>
        </p:txBody>
      </p:sp>
      <p:sp>
        <p:nvSpPr>
          <p:cNvPr id="4" name="Slide Image Placeholder 3"/>
          <p:cNvSpPr>
            <a:spLocks noGrp="1" noRot="1" noChangeAspect="1"/>
          </p:cNvSpPr>
          <p:nvPr>
            <p:ph type="sldImg" idx="2"/>
          </p:nvPr>
        </p:nvSpPr>
        <p:spPr>
          <a:xfrm>
            <a:off x="1195388" y="692150"/>
            <a:ext cx="4619625" cy="3465513"/>
          </a:xfrm>
          <a:prstGeom prst="rect">
            <a:avLst/>
          </a:prstGeom>
          <a:noFill/>
          <a:ln w="12700">
            <a:solidFill>
              <a:prstClr val="black"/>
            </a:solidFill>
          </a:ln>
        </p:spPr>
        <p:txBody>
          <a:bodyPr vert="horz" lIns="93744" tIns="46872" rIns="93744" bIns="46872" rtlCol="0" anchor="ctr"/>
          <a:lstStyle/>
          <a:p>
            <a:pPr lvl="0"/>
            <a:endParaRPr lang="en-US" noProof="0" smtClean="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744" tIns="46872" rIns="93744" bIns="468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9557E7-C6BC-499F-924A-241CFA0F231B}" type="slidenum">
              <a:rPr lang="en-US" smtClean="0"/>
              <a:pPr>
                <a:defRPr/>
              </a:pPr>
              <a:t>11</a:t>
            </a:fld>
            <a:endParaRPr lang="en-US"/>
          </a:p>
        </p:txBody>
      </p:sp>
    </p:spTree>
    <p:extLst>
      <p:ext uri="{BB962C8B-B14F-4D97-AF65-F5344CB8AC3E}">
        <p14:creationId xmlns:p14="http://schemas.microsoft.com/office/powerpoint/2010/main" val="241751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11/20/2014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11/20/2014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11/20/2014</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11/20/2014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11/20/2014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11/20/2014</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11/20/2014</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11/20/2014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11/20/2014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11/20/2014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11/20/2014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11/20/2014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fontScale="90000"/>
          </a:bodyPr>
          <a:lstStyle/>
          <a:p>
            <a:r>
              <a:rPr lang="en-US" dirty="0" smtClean="0"/>
              <a:t>WOODLAND School District</a:t>
            </a:r>
            <a:br>
              <a:rPr lang="en-US" dirty="0" smtClean="0"/>
            </a:br>
            <a:r>
              <a:rPr lang="en-US" dirty="0" smtClean="0"/>
              <a:t>2013-2014 Year End Financial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Stacy Brown</a:t>
            </a:r>
          </a:p>
          <a:p>
            <a:pPr fontAlgn="auto">
              <a:spcAft>
                <a:spcPts val="0"/>
              </a:spcAft>
              <a:buFont typeface="Arial" pitchFamily="34" charset="0"/>
              <a:buNone/>
              <a:defRPr/>
            </a:pPr>
            <a:r>
              <a:rPr lang="en-US" dirty="0" smtClean="0"/>
              <a:t>Director of Business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Activities - General Basic Education</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73771562"/>
              </p:ext>
            </p:extLst>
          </p:nvPr>
        </p:nvGraphicFramePr>
        <p:xfrm>
          <a:off x="761999" y="1600201"/>
          <a:ext cx="7239001" cy="4572000"/>
        </p:xfrm>
        <a:graphic>
          <a:graphicData uri="http://schemas.openxmlformats.org/drawingml/2006/table">
            <a:tbl>
              <a:tblPr firstRow="1" bandRow="1">
                <a:tableStyleId>{073A0DAA-6AF3-43AB-8588-CEC1D06C72B9}</a:tableStyleId>
              </a:tblPr>
              <a:tblGrid>
                <a:gridCol w="2895600"/>
                <a:gridCol w="1447800"/>
                <a:gridCol w="1524000"/>
                <a:gridCol w="1371601"/>
              </a:tblGrid>
              <a:tr h="612617">
                <a:tc>
                  <a:txBody>
                    <a:bodyPr/>
                    <a:lstStyle/>
                    <a:p>
                      <a:endParaRPr lang="en-US" dirty="0"/>
                    </a:p>
                  </a:txBody>
                  <a:tcPr/>
                </a:tc>
                <a:tc>
                  <a:txBody>
                    <a:bodyPr/>
                    <a:lstStyle/>
                    <a:p>
                      <a:pPr algn="r"/>
                      <a:r>
                        <a:rPr lang="en-US" dirty="0" smtClean="0"/>
                        <a:t>Amount ($)</a:t>
                      </a:r>
                    </a:p>
                    <a:p>
                      <a:pPr algn="r"/>
                      <a:r>
                        <a:rPr lang="en-US" dirty="0" smtClean="0"/>
                        <a:t>13-14</a:t>
                      </a:r>
                    </a:p>
                  </a:txBody>
                  <a:tcPr/>
                </a:tc>
                <a:tc>
                  <a:txBody>
                    <a:bodyPr/>
                    <a:lstStyle/>
                    <a:p>
                      <a:pPr algn="r"/>
                      <a:r>
                        <a:rPr lang="en-US" dirty="0" smtClean="0"/>
                        <a:t>Amount ($)</a:t>
                      </a:r>
                    </a:p>
                    <a:p>
                      <a:pPr algn="r"/>
                      <a:r>
                        <a:rPr lang="en-US" dirty="0" smtClean="0"/>
                        <a:t>12-13</a:t>
                      </a:r>
                      <a:endParaRPr lang="en-US" dirty="0"/>
                    </a:p>
                  </a:txBody>
                  <a:tcPr/>
                </a:tc>
                <a:tc>
                  <a:txBody>
                    <a:bodyPr/>
                    <a:lstStyle/>
                    <a:p>
                      <a:pPr algn="r"/>
                      <a:r>
                        <a:rPr lang="en-US" dirty="0" smtClean="0"/>
                        <a:t>Difference</a:t>
                      </a:r>
                    </a:p>
                  </a:txBody>
                  <a:tcPr/>
                </a:tc>
              </a:tr>
              <a:tr h="354929">
                <a:tc>
                  <a:txBody>
                    <a:bodyPr/>
                    <a:lstStyle/>
                    <a:p>
                      <a:r>
                        <a:rPr lang="en-US" dirty="0" smtClean="0"/>
                        <a:t>Supervision</a:t>
                      </a:r>
                      <a:r>
                        <a:rPr lang="en-US" baseline="0" dirty="0" smtClean="0"/>
                        <a:t> Instruction</a:t>
                      </a:r>
                    </a:p>
                  </a:txBody>
                  <a:tcPr/>
                </a:tc>
                <a:tc>
                  <a:txBody>
                    <a:bodyPr/>
                    <a:lstStyle/>
                    <a:p>
                      <a:pPr algn="r"/>
                      <a:r>
                        <a:rPr lang="en-US" dirty="0" smtClean="0"/>
                        <a:t>$     109,572</a:t>
                      </a:r>
                    </a:p>
                  </a:txBody>
                  <a:tcPr/>
                </a:tc>
                <a:tc>
                  <a:txBody>
                    <a:bodyPr/>
                    <a:lstStyle/>
                    <a:p>
                      <a:pPr algn="r"/>
                      <a:r>
                        <a:rPr lang="en-US" dirty="0" smtClean="0"/>
                        <a:t>$   107,983</a:t>
                      </a:r>
                    </a:p>
                  </a:txBody>
                  <a:tcPr/>
                </a:tc>
                <a:tc>
                  <a:txBody>
                    <a:bodyPr/>
                    <a:lstStyle/>
                    <a:p>
                      <a:pPr algn="r" fontAlgn="b"/>
                      <a:r>
                        <a:rPr lang="en-US" sz="1800" u="none" strike="noStrike" dirty="0" smtClean="0"/>
                        <a:t>$      (1,589)</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Learning Resources</a:t>
                      </a:r>
                      <a:endParaRPr lang="en-US" dirty="0"/>
                    </a:p>
                  </a:txBody>
                  <a:tcPr/>
                </a:tc>
                <a:tc>
                  <a:txBody>
                    <a:bodyPr/>
                    <a:lstStyle/>
                    <a:p>
                      <a:pPr algn="r"/>
                      <a:r>
                        <a:rPr lang="en-US" dirty="0" smtClean="0"/>
                        <a:t>$     237,773</a:t>
                      </a:r>
                    </a:p>
                  </a:txBody>
                  <a:tcPr/>
                </a:tc>
                <a:tc>
                  <a:txBody>
                    <a:bodyPr/>
                    <a:lstStyle/>
                    <a:p>
                      <a:pPr algn="r"/>
                      <a:r>
                        <a:rPr lang="en-US" dirty="0" smtClean="0"/>
                        <a:t>$   241,982</a:t>
                      </a:r>
                    </a:p>
                  </a:txBody>
                  <a:tcPr/>
                </a:tc>
                <a:tc>
                  <a:txBody>
                    <a:bodyPr/>
                    <a:lstStyle/>
                    <a:p>
                      <a:pPr algn="r" fontAlgn="b"/>
                      <a:r>
                        <a:rPr lang="en-US" sz="1800" b="0" i="0" u="none" strike="noStrike" dirty="0" smtClean="0">
                          <a:solidFill>
                            <a:schemeClr val="dk1"/>
                          </a:solidFill>
                          <a:latin typeface="+mn-lt"/>
                        </a:rPr>
                        <a:t>$      (4,209)</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Principal’s Office</a:t>
                      </a:r>
                      <a:endParaRPr lang="en-US" dirty="0"/>
                    </a:p>
                  </a:txBody>
                  <a:tcPr/>
                </a:tc>
                <a:tc>
                  <a:txBody>
                    <a:bodyPr/>
                    <a:lstStyle/>
                    <a:p>
                      <a:pPr algn="r"/>
                      <a:r>
                        <a:rPr lang="en-US" dirty="0" smtClean="0"/>
                        <a:t>$  1,184,346</a:t>
                      </a:r>
                      <a:endParaRPr lang="en-US" dirty="0"/>
                    </a:p>
                  </a:txBody>
                  <a:tcPr/>
                </a:tc>
                <a:tc>
                  <a:txBody>
                    <a:bodyPr/>
                    <a:lstStyle/>
                    <a:p>
                      <a:pPr algn="r"/>
                      <a:r>
                        <a:rPr lang="en-US" dirty="0" smtClean="0"/>
                        <a:t>$1,080,515</a:t>
                      </a:r>
                      <a:endParaRPr lang="en-US" dirty="0"/>
                    </a:p>
                  </a:txBody>
                  <a:tcPr/>
                </a:tc>
                <a:tc>
                  <a:txBody>
                    <a:bodyPr/>
                    <a:lstStyle/>
                    <a:p>
                      <a:pPr algn="r" fontAlgn="b"/>
                      <a:r>
                        <a:rPr lang="en-US" sz="1800" u="none" strike="noStrike" dirty="0" smtClean="0"/>
                        <a:t>$    103,831</a:t>
                      </a:r>
                      <a:endParaRPr lang="en-US" sz="1800" b="0" i="0" u="none" strike="noStrike" dirty="0" smtClean="0">
                        <a:solidFill>
                          <a:srgbClr val="000000"/>
                        </a:solidFill>
                        <a:latin typeface="Calibri"/>
                      </a:endParaRPr>
                    </a:p>
                  </a:txBody>
                  <a:tcPr marL="0" marR="0" marT="0" marB="0" anchor="b"/>
                </a:tc>
              </a:tr>
              <a:tr h="354929">
                <a:tc>
                  <a:txBody>
                    <a:bodyPr/>
                    <a:lstStyle/>
                    <a:p>
                      <a:r>
                        <a:rPr lang="en-US" dirty="0" smtClean="0"/>
                        <a:t>Guidance &amp; Counseling</a:t>
                      </a:r>
                      <a:endParaRPr lang="en-US" dirty="0"/>
                    </a:p>
                  </a:txBody>
                  <a:tcPr/>
                </a:tc>
                <a:tc>
                  <a:txBody>
                    <a:bodyPr/>
                    <a:lstStyle/>
                    <a:p>
                      <a:pPr algn="r"/>
                      <a:r>
                        <a:rPr lang="en-US" dirty="0" smtClean="0"/>
                        <a:t>$     362,458</a:t>
                      </a:r>
                      <a:endParaRPr lang="en-US" dirty="0"/>
                    </a:p>
                  </a:txBody>
                  <a:tcPr/>
                </a:tc>
                <a:tc>
                  <a:txBody>
                    <a:bodyPr/>
                    <a:lstStyle/>
                    <a:p>
                      <a:pPr algn="r"/>
                      <a:r>
                        <a:rPr lang="en-US" dirty="0" smtClean="0"/>
                        <a:t>$   380,488</a:t>
                      </a:r>
                      <a:endParaRPr lang="en-US" dirty="0"/>
                    </a:p>
                  </a:txBody>
                  <a:tcPr/>
                </a:tc>
                <a:tc>
                  <a:txBody>
                    <a:bodyPr/>
                    <a:lstStyle/>
                    <a:p>
                      <a:pPr algn="r" fontAlgn="b"/>
                      <a:r>
                        <a:rPr lang="en-US" sz="1800" u="none" strike="noStrike" dirty="0" smtClean="0"/>
                        <a:t>$    (18,030)</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Pupil Safety &amp; Management</a:t>
                      </a:r>
                      <a:endParaRPr lang="en-US" dirty="0"/>
                    </a:p>
                  </a:txBody>
                  <a:tcPr/>
                </a:tc>
                <a:tc>
                  <a:txBody>
                    <a:bodyPr/>
                    <a:lstStyle/>
                    <a:p>
                      <a:pPr algn="r"/>
                      <a:r>
                        <a:rPr lang="en-US" dirty="0" smtClean="0"/>
                        <a:t>$       24,699</a:t>
                      </a:r>
                      <a:endParaRPr lang="en-US" dirty="0"/>
                    </a:p>
                  </a:txBody>
                  <a:tcPr/>
                </a:tc>
                <a:tc>
                  <a:txBody>
                    <a:bodyPr/>
                    <a:lstStyle/>
                    <a:p>
                      <a:pPr algn="r"/>
                      <a:r>
                        <a:rPr lang="en-US" dirty="0" smtClean="0"/>
                        <a:t>$     30,103</a:t>
                      </a:r>
                      <a:endParaRPr lang="en-US" dirty="0"/>
                    </a:p>
                  </a:txBody>
                  <a:tcPr/>
                </a:tc>
                <a:tc>
                  <a:txBody>
                    <a:bodyPr/>
                    <a:lstStyle/>
                    <a:p>
                      <a:pPr algn="r" fontAlgn="b"/>
                      <a:r>
                        <a:rPr lang="en-US" sz="1800" u="none" strike="noStrike" dirty="0" smtClean="0"/>
                        <a:t>$      (5,404)</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Health Services</a:t>
                      </a:r>
                      <a:endParaRPr lang="en-US" dirty="0"/>
                    </a:p>
                  </a:txBody>
                  <a:tcPr/>
                </a:tc>
                <a:tc>
                  <a:txBody>
                    <a:bodyPr/>
                    <a:lstStyle/>
                    <a:p>
                      <a:pPr algn="r"/>
                      <a:r>
                        <a:rPr lang="en-US" dirty="0" smtClean="0"/>
                        <a:t>$     112,418</a:t>
                      </a:r>
                      <a:endParaRPr lang="en-US" dirty="0"/>
                    </a:p>
                  </a:txBody>
                  <a:tcPr/>
                </a:tc>
                <a:tc>
                  <a:txBody>
                    <a:bodyPr/>
                    <a:lstStyle/>
                    <a:p>
                      <a:pPr algn="r"/>
                      <a:r>
                        <a:rPr lang="en-US" dirty="0" smtClean="0"/>
                        <a:t>$   103,415</a:t>
                      </a:r>
                      <a:endParaRPr lang="en-US" dirty="0"/>
                    </a:p>
                  </a:txBody>
                  <a:tcPr/>
                </a:tc>
                <a:tc>
                  <a:txBody>
                    <a:bodyPr/>
                    <a:lstStyle/>
                    <a:p>
                      <a:pPr algn="r" fontAlgn="b"/>
                      <a:r>
                        <a:rPr lang="en-US" sz="1800" u="none" strike="noStrike" dirty="0" smtClean="0"/>
                        <a:t>$        9,003</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solidFill>
                            <a:schemeClr val="tx1"/>
                          </a:solidFill>
                        </a:rPr>
                        <a:t>Teaching</a:t>
                      </a:r>
                    </a:p>
                  </a:txBody>
                  <a:tcPr>
                    <a:solidFill>
                      <a:schemeClr val="accent1">
                        <a:lumMod val="75000"/>
                      </a:schemeClr>
                    </a:solidFill>
                  </a:tcPr>
                </a:tc>
                <a:tc>
                  <a:txBody>
                    <a:bodyPr/>
                    <a:lstStyle/>
                    <a:p>
                      <a:pPr algn="r"/>
                      <a:r>
                        <a:rPr lang="en-US" dirty="0" smtClean="0">
                          <a:solidFill>
                            <a:schemeClr val="tx1"/>
                          </a:solidFill>
                        </a:rPr>
                        <a:t>$  8,401,592</a:t>
                      </a:r>
                      <a:endParaRPr lang="en-US" dirty="0">
                        <a:solidFill>
                          <a:schemeClr val="tx1"/>
                        </a:solidFill>
                      </a:endParaRPr>
                    </a:p>
                  </a:txBody>
                  <a:tcPr>
                    <a:solidFill>
                      <a:schemeClr val="accent1">
                        <a:lumMod val="75000"/>
                      </a:schemeClr>
                    </a:solidFill>
                  </a:tcPr>
                </a:tc>
                <a:tc>
                  <a:txBody>
                    <a:bodyPr/>
                    <a:lstStyle/>
                    <a:p>
                      <a:pPr algn="r"/>
                      <a:r>
                        <a:rPr lang="en-US" dirty="0" smtClean="0">
                          <a:solidFill>
                            <a:schemeClr val="tx1"/>
                          </a:solidFill>
                        </a:rPr>
                        <a:t>$7,563,105</a:t>
                      </a:r>
                      <a:endParaRPr lang="en-US" dirty="0">
                        <a:solidFill>
                          <a:schemeClr val="tx1"/>
                        </a:solidFill>
                      </a:endParaRPr>
                    </a:p>
                  </a:txBody>
                  <a:tcPr>
                    <a:solidFill>
                      <a:schemeClr val="accent1">
                        <a:lumMod val="75000"/>
                      </a:schemeClr>
                    </a:solidFill>
                  </a:tcPr>
                </a:tc>
                <a:tc>
                  <a:txBody>
                    <a:bodyPr/>
                    <a:lstStyle/>
                    <a:p>
                      <a:pPr algn="r" fontAlgn="b"/>
                      <a:r>
                        <a:rPr lang="en-US" sz="1800" u="none" strike="noStrike" dirty="0" smtClean="0">
                          <a:solidFill>
                            <a:schemeClr val="tx1"/>
                          </a:solidFill>
                        </a:rPr>
                        <a:t>$    838,487</a:t>
                      </a:r>
                      <a:endParaRPr lang="en-US" sz="1800" b="0" i="0" u="none" strike="noStrike" dirty="0">
                        <a:solidFill>
                          <a:schemeClr val="tx1"/>
                        </a:solidFill>
                        <a:latin typeface="Calibri"/>
                      </a:endParaRPr>
                    </a:p>
                  </a:txBody>
                  <a:tcPr marL="0" marR="0" marT="0" marB="0" anchor="b">
                    <a:solidFill>
                      <a:schemeClr val="accent1">
                        <a:lumMod val="75000"/>
                      </a:schemeClr>
                    </a:solidFill>
                  </a:tcPr>
                </a:tc>
              </a:tr>
              <a:tr h="354929">
                <a:tc>
                  <a:txBody>
                    <a:bodyPr/>
                    <a:lstStyle/>
                    <a:p>
                      <a:r>
                        <a:rPr lang="en-US" dirty="0" smtClean="0"/>
                        <a:t>Extra Curricular</a:t>
                      </a:r>
                    </a:p>
                  </a:txBody>
                  <a:tcPr/>
                </a:tc>
                <a:tc>
                  <a:txBody>
                    <a:bodyPr/>
                    <a:lstStyle/>
                    <a:p>
                      <a:pPr algn="r"/>
                      <a:r>
                        <a:rPr lang="en-US" dirty="0" smtClean="0"/>
                        <a:t>$     403,015</a:t>
                      </a:r>
                      <a:endParaRPr lang="en-US" dirty="0"/>
                    </a:p>
                  </a:txBody>
                  <a:tcPr/>
                </a:tc>
                <a:tc>
                  <a:txBody>
                    <a:bodyPr/>
                    <a:lstStyle/>
                    <a:p>
                      <a:pPr algn="r"/>
                      <a:r>
                        <a:rPr lang="en-US" dirty="0" smtClean="0"/>
                        <a:t>$   358,712</a:t>
                      </a:r>
                      <a:endParaRPr lang="en-US" dirty="0"/>
                    </a:p>
                  </a:txBody>
                  <a:tcPr/>
                </a:tc>
                <a:tc>
                  <a:txBody>
                    <a:bodyPr/>
                    <a:lstStyle/>
                    <a:p>
                      <a:pPr algn="r" fontAlgn="b"/>
                      <a:r>
                        <a:rPr lang="en-US" sz="1800" u="none" strike="noStrike" dirty="0" smtClean="0"/>
                        <a:t>$      44,303</a:t>
                      </a:r>
                      <a:endParaRPr lang="en-US" sz="1800" b="0" i="0" u="none" strike="noStrike" dirty="0">
                        <a:solidFill>
                          <a:srgbClr val="000000"/>
                        </a:solidFill>
                        <a:latin typeface="Calibri"/>
                      </a:endParaRPr>
                    </a:p>
                  </a:txBody>
                  <a:tcPr marL="0" marR="0" marT="0" marB="0" anchor="b"/>
                </a:tc>
              </a:tr>
              <a:tr h="612617">
                <a:tc>
                  <a:txBody>
                    <a:bodyPr/>
                    <a:lstStyle/>
                    <a:p>
                      <a:r>
                        <a:rPr lang="en-US" dirty="0" smtClean="0"/>
                        <a:t>Professional Development/</a:t>
                      </a:r>
                      <a:r>
                        <a:rPr lang="en-US" dirty="0" err="1" smtClean="0"/>
                        <a:t>Inst</a:t>
                      </a:r>
                      <a:r>
                        <a:rPr lang="en-US" dirty="0" smtClean="0"/>
                        <a:t> Technology</a:t>
                      </a:r>
                    </a:p>
                  </a:txBody>
                  <a:tcPr/>
                </a:tc>
                <a:tc>
                  <a:txBody>
                    <a:bodyPr/>
                    <a:lstStyle/>
                    <a:p>
                      <a:pPr algn="r"/>
                      <a:endParaRPr lang="en-US" dirty="0" smtClean="0"/>
                    </a:p>
                    <a:p>
                      <a:pPr algn="r"/>
                      <a:r>
                        <a:rPr lang="en-US" dirty="0" smtClean="0"/>
                        <a:t>$</a:t>
                      </a:r>
                      <a:r>
                        <a:rPr lang="en-US" baseline="0" dirty="0" smtClean="0"/>
                        <a:t>     </a:t>
                      </a:r>
                      <a:r>
                        <a:rPr lang="en-US" dirty="0" smtClean="0"/>
                        <a:t>244,409</a:t>
                      </a:r>
                      <a:endParaRPr lang="en-US" dirty="0"/>
                    </a:p>
                  </a:txBody>
                  <a:tcPr/>
                </a:tc>
                <a:tc>
                  <a:txBody>
                    <a:bodyPr/>
                    <a:lstStyle/>
                    <a:p>
                      <a:pPr algn="r"/>
                      <a:endParaRPr lang="en-US" dirty="0" smtClean="0"/>
                    </a:p>
                    <a:p>
                      <a:pPr algn="r"/>
                      <a:r>
                        <a:rPr lang="en-US" dirty="0" smtClean="0"/>
                        <a:t>$     94,064</a:t>
                      </a:r>
                      <a:endParaRPr lang="en-US" dirty="0"/>
                    </a:p>
                  </a:txBody>
                  <a:tcPr/>
                </a:tc>
                <a:tc>
                  <a:txBody>
                    <a:bodyPr/>
                    <a:lstStyle/>
                    <a:p>
                      <a:pPr algn="r" fontAlgn="b"/>
                      <a:r>
                        <a:rPr lang="en-US" sz="1800" b="0" i="0" u="none" strike="noStrike" dirty="0" smtClean="0">
                          <a:solidFill>
                            <a:schemeClr val="dk1"/>
                          </a:solidFill>
                          <a:latin typeface="+mn-lt"/>
                        </a:rPr>
                        <a:t>$    150,345</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Totals</a:t>
                      </a:r>
                    </a:p>
                  </a:txBody>
                  <a:tcPr/>
                </a:tc>
                <a:tc>
                  <a:txBody>
                    <a:bodyPr/>
                    <a:lstStyle/>
                    <a:p>
                      <a:pPr algn="r"/>
                      <a:r>
                        <a:rPr lang="en-US" dirty="0" smtClean="0"/>
                        <a:t>$11,080,283</a:t>
                      </a:r>
                      <a:endParaRPr lang="en-US" dirty="0"/>
                    </a:p>
                  </a:txBody>
                  <a:tcPr/>
                </a:tc>
                <a:tc>
                  <a:txBody>
                    <a:bodyPr/>
                    <a:lstStyle/>
                    <a:p>
                      <a:pPr algn="r"/>
                      <a:r>
                        <a:rPr lang="en-US" dirty="0" smtClean="0"/>
                        <a:t>$9,960,367</a:t>
                      </a:r>
                      <a:endParaRPr lang="en-US" dirty="0"/>
                    </a:p>
                  </a:txBody>
                  <a:tcPr/>
                </a:tc>
                <a:tc>
                  <a:txBody>
                    <a:bodyPr/>
                    <a:lstStyle/>
                    <a:p>
                      <a:pPr algn="r"/>
                      <a:r>
                        <a:rPr lang="en-US" dirty="0" smtClean="0"/>
                        <a:t>$1,119,916</a:t>
                      </a:r>
                      <a:endParaRPr lang="en-US" dirty="0"/>
                    </a:p>
                  </a:txBody>
                  <a:tcPr/>
                </a:tc>
              </a:tr>
            </a:tbl>
          </a:graphicData>
        </a:graphic>
      </p:graphicFrame>
      <p:sp>
        <p:nvSpPr>
          <p:cNvPr id="3" name="TextBox 2"/>
          <p:cNvSpPr txBox="1"/>
          <p:nvPr/>
        </p:nvSpPr>
        <p:spPr>
          <a:xfrm>
            <a:off x="762000" y="6477000"/>
            <a:ext cx="7239000" cy="246221"/>
          </a:xfrm>
          <a:prstGeom prst="rect">
            <a:avLst/>
          </a:prstGeom>
          <a:noFill/>
        </p:spPr>
        <p:txBody>
          <a:bodyPr wrap="square" rtlCol="0">
            <a:spAutoFit/>
          </a:bodyPr>
          <a:lstStyle/>
          <a:p>
            <a:r>
              <a:rPr lang="en-US" sz="1000" dirty="0" smtClean="0"/>
              <a:t>Includes Basic Ed Only – Increases due to increased apportionment and account code changes.</a:t>
            </a:r>
            <a:endParaRPr lang="en-US" sz="1000" dirty="0"/>
          </a:p>
        </p:txBody>
      </p:sp>
      <p:sp>
        <p:nvSpPr>
          <p:cNvPr id="5" name="TextBox 4"/>
          <p:cNvSpPr txBox="1"/>
          <p:nvPr/>
        </p:nvSpPr>
        <p:spPr>
          <a:xfrm>
            <a:off x="8229600" y="4419600"/>
            <a:ext cx="685800" cy="646331"/>
          </a:xfrm>
          <a:prstGeom prst="rect">
            <a:avLst/>
          </a:prstGeom>
          <a:noFill/>
        </p:spPr>
        <p:txBody>
          <a:bodyPr wrap="square" rtlCol="0">
            <a:spAutoFit/>
          </a:bodyPr>
          <a:lstStyle/>
          <a:p>
            <a:r>
              <a:rPr lang="en-US" sz="900" dirty="0" smtClean="0"/>
              <a:t>Teaching is 75.8% of Basic Ed</a:t>
            </a:r>
            <a:endParaRPr lang="en-US" sz="9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District Wide Support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71290181"/>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4648200" y="3657600"/>
            <a:ext cx="3505200" cy="954107"/>
          </a:xfrm>
          <a:prstGeom prst="rect">
            <a:avLst/>
          </a:prstGeom>
          <a:solidFill>
            <a:schemeClr val="accent4">
              <a:lumMod val="20000"/>
              <a:lumOff val="80000"/>
            </a:schemeClr>
          </a:solidFill>
          <a:ln/>
          <a:effectLst>
            <a:outerShdw blurRad="50800" dist="38100" algn="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400" dirty="0" smtClean="0">
                <a:solidFill>
                  <a:schemeClr val="bg1"/>
                </a:solidFill>
              </a:rPr>
              <a:t>The greatest percentage of expenditures was in Maintenance &amp; Operations at 43.2%. This category includes building maintenance, grounds upkeep, and custodial services.  </a:t>
            </a:r>
            <a:endParaRPr lang="en-US" sz="1400" dirty="0">
              <a:solidFill>
                <a:schemeClr val="bg1"/>
              </a:solidFill>
            </a:endParaRPr>
          </a:p>
        </p:txBody>
      </p:sp>
      <p:sp>
        <p:nvSpPr>
          <p:cNvPr id="6" name="TextBox 1"/>
          <p:cNvSpPr txBox="1"/>
          <p:nvPr/>
        </p:nvSpPr>
        <p:spPr>
          <a:xfrm>
            <a:off x="3962400" y="6019800"/>
            <a:ext cx="4419600" cy="609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smtClean="0"/>
              <a:t>District Wide Support Expenditures =  $3,287,269</a:t>
            </a:r>
          </a:p>
          <a:p>
            <a:r>
              <a:rPr lang="en-US" sz="1600" dirty="0" smtClean="0"/>
              <a:t>14.1% of Total Expenditures for 2013-2014</a:t>
            </a:r>
            <a:endParaRPr lang="en-US" sz="1600" dirty="0"/>
          </a:p>
        </p:txBody>
      </p:sp>
      <p:sp>
        <p:nvSpPr>
          <p:cNvPr id="3" name="Rectangle 2"/>
          <p:cNvSpPr/>
          <p:nvPr/>
        </p:nvSpPr>
        <p:spPr>
          <a:xfrm>
            <a:off x="294443" y="6053090"/>
            <a:ext cx="304800" cy="2715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95183" y="6515100"/>
            <a:ext cx="304060" cy="2286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6053090"/>
            <a:ext cx="914400" cy="323165"/>
          </a:xfrm>
          <a:prstGeom prst="rect">
            <a:avLst/>
          </a:prstGeom>
          <a:noFill/>
        </p:spPr>
        <p:txBody>
          <a:bodyPr wrap="square" rtlCol="0">
            <a:spAutoFit/>
          </a:bodyPr>
          <a:lstStyle/>
          <a:p>
            <a:r>
              <a:rPr lang="en-US" sz="1500" dirty="0" smtClean="0"/>
              <a:t>2013-14</a:t>
            </a:r>
            <a:endParaRPr lang="en-US" sz="1500" dirty="0"/>
          </a:p>
        </p:txBody>
      </p:sp>
      <p:sp>
        <p:nvSpPr>
          <p:cNvPr id="11" name="TextBox 10"/>
          <p:cNvSpPr txBox="1"/>
          <p:nvPr/>
        </p:nvSpPr>
        <p:spPr>
          <a:xfrm>
            <a:off x="842639" y="6467817"/>
            <a:ext cx="914400" cy="323165"/>
          </a:xfrm>
          <a:prstGeom prst="rect">
            <a:avLst/>
          </a:prstGeom>
          <a:noFill/>
        </p:spPr>
        <p:txBody>
          <a:bodyPr wrap="square" rtlCol="0">
            <a:spAutoFit/>
          </a:bodyPr>
          <a:lstStyle/>
          <a:p>
            <a:r>
              <a:rPr lang="en-US" sz="1500" dirty="0" smtClean="0"/>
              <a:t>2012-13</a:t>
            </a:r>
            <a:endParaRPr lang="en-US"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amond(in)">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Transportation &amp; Food Service </a:t>
            </a:r>
            <a:endParaRPr lang="en-US" dirty="0"/>
          </a:p>
        </p:txBody>
      </p:sp>
      <p:sp>
        <p:nvSpPr>
          <p:cNvPr id="10" name="Content Placeholder 9"/>
          <p:cNvSpPr>
            <a:spLocks noGrp="1"/>
          </p:cNvSpPr>
          <p:nvPr>
            <p:ph sz="quarter" idx="2"/>
          </p:nvPr>
        </p:nvSpPr>
        <p:spPr>
          <a:xfrm>
            <a:off x="457200" y="2514600"/>
            <a:ext cx="4040188" cy="2930525"/>
          </a:xfrm>
        </p:spPr>
        <p:txBody>
          <a:bodyPr>
            <a:normAutofit fontScale="92500" lnSpcReduction="20000"/>
          </a:bodyPr>
          <a:lstStyle/>
          <a:p>
            <a:pPr>
              <a:buClr>
                <a:schemeClr val="tx2"/>
              </a:buClr>
              <a:buFont typeface="Wingdings" pitchFamily="2" charset="2"/>
              <a:buChar char="q"/>
            </a:pPr>
            <a:r>
              <a:rPr lang="en-US" sz="1800" dirty="0" smtClean="0"/>
              <a:t>Total Students transported = 3,900 per day </a:t>
            </a:r>
            <a:r>
              <a:rPr lang="en-US" sz="1400" i="1" dirty="0" smtClean="0"/>
              <a:t>(Based on the count week totals)</a:t>
            </a:r>
          </a:p>
          <a:p>
            <a:pPr>
              <a:buClr>
                <a:schemeClr val="tx2"/>
              </a:buClr>
              <a:buNone/>
            </a:pPr>
            <a:endParaRPr lang="en-US" sz="1800" dirty="0" smtClean="0"/>
          </a:p>
          <a:p>
            <a:pPr>
              <a:buClr>
                <a:schemeClr val="tx2"/>
              </a:buClr>
              <a:buFont typeface="Wingdings" pitchFamily="2" charset="2"/>
              <a:buChar char="q"/>
            </a:pPr>
            <a:r>
              <a:rPr lang="en-US" sz="1800" dirty="0" smtClean="0"/>
              <a:t>Total Expenditures   =  $3,500,030</a:t>
            </a:r>
          </a:p>
          <a:p>
            <a:pPr>
              <a:buClr>
                <a:schemeClr val="tx2"/>
              </a:buClr>
              <a:buFont typeface="Wingdings" pitchFamily="2" charset="2"/>
              <a:buChar char="q"/>
            </a:pPr>
            <a:endParaRPr lang="en-US" sz="1800" dirty="0" smtClean="0"/>
          </a:p>
          <a:p>
            <a:pPr>
              <a:buClr>
                <a:schemeClr val="tx2"/>
              </a:buClr>
              <a:buFont typeface="Wingdings" pitchFamily="2" charset="2"/>
              <a:buChar char="q"/>
            </a:pPr>
            <a:r>
              <a:rPr lang="en-US" sz="1800" dirty="0" smtClean="0"/>
              <a:t>Total Revenues        =  $2,755,560</a:t>
            </a:r>
          </a:p>
          <a:p>
            <a:pPr>
              <a:buClr>
                <a:schemeClr val="tx2"/>
              </a:buClr>
              <a:buNone/>
            </a:pPr>
            <a:endParaRPr lang="en-US" sz="1800" dirty="0" smtClean="0"/>
          </a:p>
          <a:p>
            <a:pPr>
              <a:buClr>
                <a:schemeClr val="tx2"/>
              </a:buClr>
              <a:buFont typeface="Wingdings" pitchFamily="2" charset="2"/>
              <a:buChar char="q"/>
            </a:pPr>
            <a:r>
              <a:rPr lang="en-US" sz="1800" dirty="0" smtClean="0"/>
              <a:t>Total Unfunded = $744,470 Woodland’s portion paid by Levy dollars to support transportation = $216,008</a:t>
            </a:r>
          </a:p>
          <a:p>
            <a:pPr>
              <a:buClr>
                <a:schemeClr val="tx2"/>
              </a:buClr>
              <a:buFont typeface="Wingdings" pitchFamily="2" charset="2"/>
              <a:buChar char="q"/>
            </a:pPr>
            <a:endParaRPr lang="en-US" sz="1800" dirty="0" smtClean="0"/>
          </a:p>
          <a:p>
            <a:pPr>
              <a:buClr>
                <a:schemeClr val="tx2"/>
              </a:buClr>
              <a:buFont typeface="Wingdings" pitchFamily="2" charset="2"/>
              <a:buChar char="q"/>
            </a:pPr>
            <a:endParaRPr lang="en-US" sz="1800" dirty="0"/>
          </a:p>
        </p:txBody>
      </p:sp>
      <p:sp>
        <p:nvSpPr>
          <p:cNvPr id="8" name="Content Placeholder 7"/>
          <p:cNvSpPr>
            <a:spLocks noGrp="1"/>
          </p:cNvSpPr>
          <p:nvPr>
            <p:ph sz="quarter" idx="4"/>
          </p:nvPr>
        </p:nvSpPr>
        <p:spPr>
          <a:xfrm>
            <a:off x="4645025" y="2514601"/>
            <a:ext cx="4041775" cy="2971799"/>
          </a:xfrm>
        </p:spPr>
        <p:txBody>
          <a:bodyPr>
            <a:normAutofit fontScale="92500" lnSpcReduction="20000"/>
          </a:bodyPr>
          <a:lstStyle/>
          <a:p>
            <a:pPr>
              <a:buClr>
                <a:schemeClr val="tx2"/>
              </a:buClr>
              <a:buFont typeface="Wingdings" pitchFamily="2" charset="2"/>
              <a:buChar char="q"/>
            </a:pPr>
            <a:r>
              <a:rPr lang="en-US" sz="1800" dirty="0" smtClean="0"/>
              <a:t>Total Meals Served = 244,000</a:t>
            </a:r>
          </a:p>
          <a:p>
            <a:pPr>
              <a:buClr>
                <a:schemeClr val="tx2"/>
              </a:buClr>
              <a:buNone/>
            </a:pPr>
            <a:endParaRPr lang="en-US" sz="1800" dirty="0" smtClean="0"/>
          </a:p>
          <a:p>
            <a:pPr>
              <a:buClr>
                <a:schemeClr val="tx2"/>
              </a:buClr>
              <a:buFont typeface="Wingdings" pitchFamily="2" charset="2"/>
              <a:buChar char="q"/>
            </a:pPr>
            <a:r>
              <a:rPr lang="en-US" sz="1800" dirty="0" smtClean="0"/>
              <a:t>Total Expenses  = $730,411</a:t>
            </a:r>
          </a:p>
          <a:p>
            <a:pPr marL="0" indent="0">
              <a:buClr>
                <a:schemeClr val="tx2"/>
              </a:buClr>
              <a:buNone/>
            </a:pPr>
            <a:endParaRPr lang="en-US" sz="1800" dirty="0" smtClean="0"/>
          </a:p>
          <a:p>
            <a:pPr>
              <a:buClr>
                <a:schemeClr val="tx2"/>
              </a:buClr>
              <a:buFont typeface="Wingdings" pitchFamily="2" charset="2"/>
              <a:buChar char="q"/>
            </a:pPr>
            <a:r>
              <a:rPr lang="en-US" sz="1800" dirty="0" smtClean="0"/>
              <a:t>Total Revenues = $734,818</a:t>
            </a:r>
          </a:p>
          <a:p>
            <a:pPr>
              <a:buClr>
                <a:schemeClr val="tx2"/>
              </a:buClr>
              <a:buFont typeface="Wingdings" pitchFamily="2" charset="2"/>
              <a:buChar char="q"/>
            </a:pPr>
            <a:r>
              <a:rPr lang="en-US" sz="1800" dirty="0" smtClean="0"/>
              <a:t>Sodexo Guarantee ($21, 000), actual ($4,407) so no rebate for this year, but did considerably better than budgeted due to increased participation (</a:t>
            </a:r>
            <a:r>
              <a:rPr lang="en-US" sz="1800" dirty="0" err="1" smtClean="0"/>
              <a:t>approx</a:t>
            </a:r>
            <a:r>
              <a:rPr lang="en-US" sz="1800" dirty="0" smtClean="0"/>
              <a:t> 10,000 more meals served than budgeted</a:t>
            </a:r>
          </a:p>
          <a:p>
            <a:pPr>
              <a:buNone/>
            </a:pPr>
            <a:endParaRPr lang="en-US" sz="1800" dirty="0" smtClean="0"/>
          </a:p>
          <a:p>
            <a:pPr>
              <a:buNone/>
            </a:pPr>
            <a:endParaRPr lang="en-US" sz="1800" dirty="0" smtClean="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Transportation</a:t>
            </a:r>
            <a:r>
              <a:rPr lang="en-US" dirty="0" smtClean="0"/>
              <a:t>	</a:t>
            </a:r>
            <a:endParaRPr lang="en-US" dirty="0"/>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Food Service</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build="p"/>
      <p:bldP spid="5" grpId="0" build="p" animBg="1"/>
      <p:bldP spid="7"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and After School Care</a:t>
            </a:r>
            <a:endParaRPr lang="en-US" dirty="0"/>
          </a:p>
        </p:txBody>
      </p:sp>
      <p:sp>
        <p:nvSpPr>
          <p:cNvPr id="7" name="Content Placeholder 6"/>
          <p:cNvSpPr>
            <a:spLocks noGrp="1"/>
          </p:cNvSpPr>
          <p:nvPr>
            <p:ph sz="quarter" idx="1"/>
          </p:nvPr>
        </p:nvSpPr>
        <p:spPr>
          <a:xfrm>
            <a:off x="685800" y="1676400"/>
            <a:ext cx="8077200" cy="4648200"/>
          </a:xfrm>
        </p:spPr>
        <p:txBody>
          <a:bodyPr>
            <a:normAutofit fontScale="77500" lnSpcReduction="20000"/>
          </a:bodyPr>
          <a:lstStyle/>
          <a:p>
            <a:r>
              <a:rPr lang="en-US" dirty="0" smtClean="0"/>
              <a:t>The WCC and YCC programs add opportunities for parents and students in a small community without many daycare options for families</a:t>
            </a:r>
          </a:p>
          <a:p>
            <a:r>
              <a:rPr lang="en-US" dirty="0" smtClean="0"/>
              <a:t>Programs served about 95 families throughout the year and also provided summer care</a:t>
            </a:r>
          </a:p>
          <a:p>
            <a:r>
              <a:rPr lang="en-US" dirty="0" smtClean="0"/>
              <a:t>WCC program is licensed by the state and able to provide options for low income families</a:t>
            </a:r>
          </a:p>
          <a:p>
            <a:r>
              <a:rPr lang="en-US" dirty="0" smtClean="0"/>
              <a:t>WCC program no longer providing all day care in 2013-14 with state funding and district providing Full-Day KG</a:t>
            </a:r>
          </a:p>
          <a:p>
            <a:r>
              <a:rPr lang="en-US" dirty="0" smtClean="0"/>
              <a:t>Daycare programs ran at a profit of $4,090 before </a:t>
            </a:r>
            <a:r>
              <a:rPr lang="en-US" dirty="0" err="1" smtClean="0"/>
              <a:t>indirects</a:t>
            </a:r>
            <a:r>
              <a:rPr lang="en-US" dirty="0" smtClean="0"/>
              <a:t>, which is a big change from prior years when the district was subsidizing $11,000 to $14,000 per year with levy dollars</a:t>
            </a:r>
          </a:p>
          <a:p>
            <a:r>
              <a:rPr lang="en-US" dirty="0" smtClean="0"/>
              <a:t>WCC profit of $11,500 and YCC loss of ($7,000).  WCC change due to increased participation, increased reimbursement from DSHS and providing only before and after school care</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 calcmode="lin" valueType="num">
                                      <p:cBhvr additive="base">
                                        <p:cTn id="3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smtClean="0"/>
              <a:t>Capital Projects  </a:t>
            </a:r>
          </a:p>
          <a:p>
            <a:r>
              <a:rPr lang="en-US" dirty="0" smtClean="0"/>
              <a:t>Debt Service</a:t>
            </a:r>
          </a:p>
          <a:p>
            <a:r>
              <a:rPr lang="en-US" dirty="0" smtClean="0"/>
              <a:t>ASB	 </a:t>
            </a:r>
          </a:p>
          <a:p>
            <a:r>
              <a:rPr lang="en-US" dirty="0" smtClean="0"/>
              <a:t>Transportation vehicle</a:t>
            </a:r>
            <a:endParaRPr lang="en-US" dirty="0"/>
          </a:p>
        </p:txBody>
      </p:sp>
      <p:sp>
        <p:nvSpPr>
          <p:cNvPr id="2" name="Title 1"/>
          <p:cNvSpPr>
            <a:spLocks noGrp="1"/>
          </p:cNvSpPr>
          <p:nvPr>
            <p:ph type="title"/>
          </p:nvPr>
        </p:nvSpPr>
        <p:spPr>
          <a:xfrm>
            <a:off x="1371600" y="1219200"/>
            <a:ext cx="6858000" cy="1362075"/>
          </a:xfrm>
        </p:spPr>
        <p:txBody>
          <a:bodyPr/>
          <a:lstStyle/>
          <a:p>
            <a:r>
              <a:rPr lang="en-US" dirty="0" smtClean="0">
                <a:effectLst>
                  <a:reflection blurRad="6350" stA="55000" endA="300" endPos="45500" dir="5400000" sy="-100000" algn="bl" rotWithShape="0"/>
                </a:effectLst>
              </a:rPr>
              <a:t>Other Funds</a:t>
            </a:r>
            <a:endParaRPr lang="en-US" dirty="0">
              <a:effectLst>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a:t>
            </a:r>
            <a:r>
              <a:rPr lang="en-US" b="1" dirty="0" smtClean="0">
                <a:ln w="18415" cmpd="sng">
                  <a:solidFill>
                    <a:srgbClr val="FFFFFF"/>
                  </a:solidFill>
                  <a:prstDash val="solid"/>
                </a:ln>
                <a:solidFill>
                  <a:srgbClr val="FFFFFF"/>
                </a:solidFill>
                <a:effectLst>
                  <a:reflection blurRad="6350" stA="60000" endA="900" endPos="58000" dir="5400000" sy="-100000" algn="bl" rotWithShape="0"/>
                </a:effectLst>
                <a:latin typeface="Century Gothic" pitchFamily="34" charset="0"/>
              </a:rPr>
              <a:t>Projects</a:t>
            </a:r>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$19,681,402</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				$27,954,890</a:t>
            </a:r>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			$</a:t>
            </a:r>
            <a:r>
              <a:rPr lang="en-US" u="sng" dirty="0" smtClean="0"/>
              <a:t>29,231,269</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$18,405,022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609600" y="0"/>
            <a:ext cx="79248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chemeClr val="tx1"/>
                </a:solidFill>
                <a:effectLst>
                  <a:reflection blurRad="6350" stA="55000" endA="300" endPos="45500" dir="5400000" sy="-100000" algn="bl" rotWithShape="0"/>
                </a:effectLst>
                <a:uLnTx/>
                <a:uFillTx/>
                <a:latin typeface="Century Gothic" pitchFamily="34" charset="0"/>
                <a:ea typeface="+mj-ea"/>
                <a:cs typeface="+mj-cs"/>
              </a:rPr>
              <a:t>Debt Service Fund</a:t>
            </a:r>
            <a:endParaRPr kumimoji="0" lang="en-US" sz="4400" b="1" i="0" u="none" strike="noStrike" kern="1200" cap="none" spc="0" normalizeH="0" baseline="0" noProof="0" dirty="0">
              <a:ln>
                <a:noFill/>
              </a:ln>
              <a:solidFill>
                <a:schemeClr val="tx1"/>
              </a:solidFill>
              <a:effectLst>
                <a:reflection blurRad="6350" stA="55000" endA="300" endPos="45500" dir="5400000" sy="-100000" algn="bl" rotWithShape="0"/>
              </a:effectLst>
              <a:uLnTx/>
              <a:uFillTx/>
              <a:latin typeface="Century Gothic" pitchFamily="34" charset="0"/>
              <a:ea typeface="+mj-ea"/>
              <a:cs typeface="+mj-cs"/>
            </a:endParaRPr>
          </a:p>
        </p:txBody>
      </p:sp>
      <p:sp>
        <p:nvSpPr>
          <p:cNvPr id="12" name="Rectangle 11"/>
          <p:cNvSpPr/>
          <p:nvPr/>
        </p:nvSpPr>
        <p:spPr>
          <a:xfrm>
            <a:off x="304800" y="1524000"/>
            <a:ext cx="8534400" cy="646331"/>
          </a:xfrm>
          <a:prstGeom prst="rect">
            <a:avLst/>
          </a:prstGeom>
        </p:spPr>
        <p:txBody>
          <a:bodyPr wrap="square">
            <a:spAutoFit/>
          </a:bodyPr>
          <a:lstStyle/>
          <a:p>
            <a:r>
              <a:rPr lang="en-US" dirty="0" smtClean="0"/>
              <a:t>This fund is used to collect tax revenue and pay the principal and interest on bonds. Payments are made twice a year, December and June.</a:t>
            </a:r>
          </a:p>
        </p:txBody>
      </p:sp>
      <p:sp>
        <p:nvSpPr>
          <p:cNvPr id="16" name="TextBox 15"/>
          <p:cNvSpPr txBox="1"/>
          <p:nvPr/>
        </p:nvSpPr>
        <p:spPr>
          <a:xfrm>
            <a:off x="152400" y="6096000"/>
            <a:ext cx="8534400" cy="369332"/>
          </a:xfrm>
          <a:prstGeom prst="rect">
            <a:avLst/>
          </a:prstGeom>
          <a:noFill/>
        </p:spPr>
        <p:txBody>
          <a:bodyPr wrap="square" rtlCol="0">
            <a:spAutoFit/>
          </a:bodyPr>
          <a:lstStyle/>
          <a:p>
            <a:r>
              <a:rPr lang="en-US" dirty="0" smtClean="0"/>
              <a:t>Amount available for principal/interest at August 31, 2014 = $2,641,734</a:t>
            </a:r>
            <a:endParaRPr lang="en-US" dirty="0"/>
          </a:p>
        </p:txBody>
      </p:sp>
      <p:graphicFrame>
        <p:nvGraphicFramePr>
          <p:cNvPr id="3" name="Content Placeholder 2"/>
          <p:cNvGraphicFramePr>
            <a:graphicFrameLocks noGrp="1"/>
          </p:cNvGraphicFramePr>
          <p:nvPr>
            <p:ph sz="quarter" idx="1"/>
            <p:extLst>
              <p:ext uri="{D42A27DB-BD31-4B8C-83A1-F6EECF244321}">
                <p14:modId xmlns:p14="http://schemas.microsoft.com/office/powerpoint/2010/main" val="3820324353"/>
              </p:ext>
            </p:extLst>
          </p:nvPr>
        </p:nvGraphicFramePr>
        <p:xfrm>
          <a:off x="457200" y="2362200"/>
          <a:ext cx="8305800" cy="3161131"/>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824129">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Debt</a:t>
                      </a:r>
                      <a:r>
                        <a:rPr lang="en-US" baseline="0" dirty="0" smtClean="0">
                          <a:solidFill>
                            <a:schemeClr val="bg1"/>
                          </a:solidFill>
                        </a:rPr>
                        <a:t> Balance 9/1/13</a:t>
                      </a:r>
                      <a:endParaRPr lang="en-US" dirty="0" smtClean="0">
                        <a:solidFill>
                          <a:schemeClr val="bg1"/>
                        </a:solidFill>
                      </a:endParaRPr>
                    </a:p>
                    <a:p>
                      <a:endParaRPr lang="en-US" dirty="0"/>
                    </a:p>
                  </a:txBody>
                  <a:tcPr/>
                </a:tc>
                <a:tc>
                  <a:txBody>
                    <a:bodyPr/>
                    <a:lstStyle/>
                    <a:p>
                      <a:r>
                        <a:rPr lang="en-US" dirty="0" smtClean="0">
                          <a:solidFill>
                            <a:schemeClr val="bg1"/>
                          </a:solidFill>
                        </a:rPr>
                        <a:t>Debt Issued</a:t>
                      </a:r>
                      <a:endParaRPr lang="en-US" dirty="0">
                        <a:solidFill>
                          <a:schemeClr val="bg1"/>
                        </a:solidFill>
                      </a:endParaRPr>
                    </a:p>
                  </a:txBody>
                  <a:tcPr/>
                </a:tc>
                <a:tc>
                  <a:txBody>
                    <a:bodyPr/>
                    <a:lstStyle/>
                    <a:p>
                      <a:r>
                        <a:rPr lang="en-US" dirty="0" smtClean="0">
                          <a:solidFill>
                            <a:schemeClr val="bg1"/>
                          </a:solidFill>
                        </a:rPr>
                        <a:t>Debt Redeemed</a:t>
                      </a:r>
                      <a:endParaRPr lang="en-US" dirty="0">
                        <a:solidFill>
                          <a:schemeClr val="bg1"/>
                        </a:solidFill>
                      </a:endParaRPr>
                    </a:p>
                  </a:txBody>
                  <a:tcPr/>
                </a:tc>
                <a:tc>
                  <a:txBody>
                    <a:bodyPr/>
                    <a:lstStyle/>
                    <a:p>
                      <a:r>
                        <a:rPr lang="en-US" dirty="0" smtClean="0">
                          <a:solidFill>
                            <a:schemeClr val="bg1"/>
                          </a:solidFill>
                        </a:rPr>
                        <a:t>Debt Balance 8/31/14</a:t>
                      </a:r>
                      <a:endParaRPr lang="en-US" dirty="0">
                        <a:solidFill>
                          <a:schemeClr val="bg1"/>
                        </a:solidFill>
                      </a:endParaRPr>
                    </a:p>
                  </a:txBody>
                  <a:tcPr/>
                </a:tc>
              </a:tr>
              <a:tr h="711301">
                <a:tc>
                  <a:txBody>
                    <a:bodyPr/>
                    <a:lstStyle/>
                    <a:p>
                      <a:r>
                        <a:rPr lang="en-US" dirty="0" smtClean="0"/>
                        <a:t>Voted Debt</a:t>
                      </a:r>
                      <a:endParaRPr lang="en-US" dirty="0"/>
                    </a:p>
                  </a:txBody>
                  <a:tcPr/>
                </a:tc>
                <a:tc>
                  <a:txBody>
                    <a:bodyPr/>
                    <a:lstStyle/>
                    <a:p>
                      <a:r>
                        <a:rPr lang="en-US" dirty="0" smtClean="0"/>
                        <a:t>$31,600,000</a:t>
                      </a:r>
                      <a:endParaRPr lang="en-US" dirty="0"/>
                    </a:p>
                  </a:txBody>
                  <a:tcPr/>
                </a:tc>
                <a:tc>
                  <a:txBody>
                    <a:bodyPr/>
                    <a:lstStyle/>
                    <a:p>
                      <a:r>
                        <a:rPr lang="en-US" dirty="0" smtClean="0"/>
                        <a:t>$25,700,000</a:t>
                      </a:r>
                      <a:endParaRPr lang="en-US" dirty="0"/>
                    </a:p>
                  </a:txBody>
                  <a:tcPr/>
                </a:tc>
                <a:tc>
                  <a:txBody>
                    <a:bodyPr/>
                    <a:lstStyle/>
                    <a:p>
                      <a:r>
                        <a:rPr lang="en-US" dirty="0" smtClean="0"/>
                        <a:t>$  1,625,000</a:t>
                      </a:r>
                      <a:endParaRPr lang="en-US" dirty="0"/>
                    </a:p>
                  </a:txBody>
                  <a:tcPr/>
                </a:tc>
                <a:tc>
                  <a:txBody>
                    <a:bodyPr/>
                    <a:lstStyle/>
                    <a:p>
                      <a:r>
                        <a:rPr lang="en-US" dirty="0" smtClean="0"/>
                        <a:t>$55,675,000</a:t>
                      </a:r>
                      <a:endParaRPr lang="en-US" dirty="0"/>
                    </a:p>
                  </a:txBody>
                  <a:tcPr/>
                </a:tc>
              </a:tr>
              <a:tr h="824129">
                <a:tc>
                  <a:txBody>
                    <a:bodyPr/>
                    <a:lstStyle/>
                    <a:p>
                      <a:r>
                        <a:rPr lang="en-US" dirty="0" smtClean="0"/>
                        <a:t>Non-Voted</a:t>
                      </a:r>
                      <a:r>
                        <a:rPr lang="en-US" baseline="0" dirty="0" smtClean="0"/>
                        <a:t> Debt</a:t>
                      </a:r>
                      <a:endParaRPr lang="en-US" dirty="0"/>
                    </a:p>
                  </a:txBody>
                  <a:tcPr/>
                </a:tc>
                <a:tc>
                  <a:txBody>
                    <a:bodyPr/>
                    <a:lstStyle/>
                    <a:p>
                      <a:r>
                        <a:rPr lang="en-US" dirty="0" smtClean="0"/>
                        <a:t>$     311,728</a:t>
                      </a:r>
                      <a:endParaRPr lang="en-US" dirty="0"/>
                    </a:p>
                  </a:txBody>
                  <a:tcPr/>
                </a:tc>
                <a:tc>
                  <a:txBody>
                    <a:bodyPr/>
                    <a:lstStyle/>
                    <a:p>
                      <a:r>
                        <a:rPr lang="en-US" dirty="0" smtClean="0"/>
                        <a:t>$           0</a:t>
                      </a:r>
                      <a:endParaRPr lang="en-US" dirty="0"/>
                    </a:p>
                  </a:txBody>
                  <a:tcPr/>
                </a:tc>
                <a:tc>
                  <a:txBody>
                    <a:bodyPr/>
                    <a:lstStyle/>
                    <a:p>
                      <a:r>
                        <a:rPr lang="en-US" dirty="0" smtClean="0"/>
                        <a:t>$     101,808</a:t>
                      </a:r>
                      <a:endParaRPr lang="en-US" dirty="0"/>
                    </a:p>
                  </a:txBody>
                  <a:tcPr/>
                </a:tc>
                <a:tc>
                  <a:txBody>
                    <a:bodyPr/>
                    <a:lstStyle/>
                    <a:p>
                      <a:r>
                        <a:rPr lang="en-US" dirty="0" smtClean="0"/>
                        <a:t>$     209,920</a:t>
                      </a:r>
                      <a:endParaRPr lang="en-US" dirty="0"/>
                    </a:p>
                  </a:txBody>
                  <a:tcPr/>
                </a:tc>
              </a:tr>
              <a:tr h="711301">
                <a:tc>
                  <a:txBody>
                    <a:bodyPr/>
                    <a:lstStyle/>
                    <a:p>
                      <a:r>
                        <a:rPr lang="en-US" dirty="0" smtClean="0"/>
                        <a:t>Total</a:t>
                      </a:r>
                      <a:endParaRPr lang="en-US" dirty="0"/>
                    </a:p>
                  </a:txBody>
                  <a:tcPr/>
                </a:tc>
                <a:tc>
                  <a:txBody>
                    <a:bodyPr/>
                    <a:lstStyle/>
                    <a:p>
                      <a:r>
                        <a:rPr lang="en-US" dirty="0" smtClean="0"/>
                        <a:t>$31,911,728</a:t>
                      </a:r>
                      <a:endParaRPr lang="en-US" dirty="0"/>
                    </a:p>
                  </a:txBody>
                  <a:tcPr/>
                </a:tc>
                <a:tc>
                  <a:txBody>
                    <a:bodyPr/>
                    <a:lstStyle/>
                    <a:p>
                      <a:r>
                        <a:rPr lang="en-US" dirty="0" smtClean="0"/>
                        <a:t>$25,700,000</a:t>
                      </a:r>
                      <a:endParaRPr lang="en-US" dirty="0"/>
                    </a:p>
                  </a:txBody>
                  <a:tcPr/>
                </a:tc>
                <a:tc>
                  <a:txBody>
                    <a:bodyPr/>
                    <a:lstStyle/>
                    <a:p>
                      <a:r>
                        <a:rPr lang="en-US" dirty="0" smtClean="0"/>
                        <a:t>$  1,726,808</a:t>
                      </a:r>
                      <a:endParaRPr lang="en-US" dirty="0"/>
                    </a:p>
                  </a:txBody>
                  <a:tcPr/>
                </a:tc>
                <a:tc>
                  <a:txBody>
                    <a:bodyPr/>
                    <a:lstStyle/>
                    <a:p>
                      <a:r>
                        <a:rPr lang="en-US" dirty="0" smtClean="0"/>
                        <a:t>$55,884,920</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smtClean="0">
                <a:solidFill>
                  <a:schemeClr val="tx1"/>
                </a:solidFill>
                <a:effectLst>
                  <a:reflection blurRad="6350" stA="60000" endA="900" endPos="58000" dir="5400000" sy="-100000" algn="bl" rotWithShape="0"/>
                </a:effectLst>
                <a:latin typeface="Century Gothic" pitchFamily="34" charset="0"/>
              </a:rPr>
              <a:t>ASB FUND</a:t>
            </a:r>
            <a:endParaRPr lang="en-US" b="1" dirty="0">
              <a:solidFill>
                <a:schemeClr val="tx1"/>
              </a:solidFill>
              <a:effectLst>
                <a:reflection blurRad="6350" stA="60000" endA="900" endPos="58000" dir="5400000" sy="-100000" algn="bl" rotWithShape="0"/>
              </a:effectLst>
              <a:latin typeface="Century Gothic" pitchFamily="34" charset="0"/>
            </a:endParaRP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smtClean="0"/>
          </a:p>
          <a:p>
            <a:pPr>
              <a:buClr>
                <a:schemeClr val="tx2"/>
              </a:buClr>
              <a:buFont typeface="Wingdings" pitchFamily="2" charset="2"/>
              <a:buChar char="q"/>
            </a:pPr>
            <a:r>
              <a:rPr lang="en-US" dirty="0" smtClean="0"/>
              <a:t>  Beginning Fund Balance		$187,045</a:t>
            </a:r>
          </a:p>
          <a:p>
            <a:pPr>
              <a:buClr>
                <a:schemeClr val="tx2"/>
              </a:buClr>
              <a:buNone/>
            </a:pPr>
            <a:endParaRPr lang="en-US" sz="1400" dirty="0" smtClean="0"/>
          </a:p>
          <a:p>
            <a:pPr>
              <a:buClr>
                <a:schemeClr val="tx2"/>
              </a:buClr>
              <a:buFont typeface="Wingdings" pitchFamily="2" charset="2"/>
              <a:buChar char="q"/>
            </a:pPr>
            <a:r>
              <a:rPr lang="en-US" dirty="0" smtClean="0"/>
              <a:t>  Revenues				$274,954</a:t>
            </a:r>
          </a:p>
          <a:p>
            <a:pPr>
              <a:buClr>
                <a:schemeClr val="tx2"/>
              </a:buClr>
              <a:buNone/>
            </a:pPr>
            <a:endParaRPr lang="en-US" sz="1400" dirty="0" smtClean="0"/>
          </a:p>
          <a:p>
            <a:pPr>
              <a:buClr>
                <a:schemeClr val="tx2"/>
              </a:buClr>
              <a:buFont typeface="Wingdings" pitchFamily="2" charset="2"/>
              <a:buChar char="q"/>
            </a:pPr>
            <a:r>
              <a:rPr lang="en-US" dirty="0" smtClean="0"/>
              <a:t>  Expenditures				$307,399</a:t>
            </a:r>
          </a:p>
          <a:p>
            <a:pPr>
              <a:buClr>
                <a:schemeClr val="tx2"/>
              </a:buClr>
              <a:buNone/>
            </a:pPr>
            <a:endParaRPr lang="en-US" sz="1400" dirty="0" smtClean="0"/>
          </a:p>
          <a:p>
            <a:pPr>
              <a:buClr>
                <a:schemeClr val="tx2"/>
              </a:buClr>
              <a:buFont typeface="Wingdings" pitchFamily="2" charset="2"/>
              <a:buChar char="q"/>
            </a:pPr>
            <a:r>
              <a:rPr lang="en-US" dirty="0" smtClean="0"/>
              <a:t>  Ending Fund Balance			$154,600</a:t>
            </a:r>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smtClean="0"/>
              <a:t>ASB funds are for the extracurricular benefit for the students.  Their involvement in the decision-making process is an integral part of associated student body government.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tx1"/>
                </a:solidFill>
                <a:effectLst>
                  <a:reflection blurRad="6350" stA="60000" endA="900" endPos="58000" dir="5400000" sy="-100000" algn="bl" rotWithShape="0"/>
                </a:effectLst>
              </a:rPr>
              <a:t>TRANSPORTATION VEHICLE FUND</a:t>
            </a:r>
            <a:endParaRPr lang="en-US" dirty="0">
              <a:solidFill>
                <a:schemeClr val="tx1"/>
              </a:solidFill>
              <a:effectLst>
                <a:reflection blurRad="6350" stA="60000" endA="900" endPos="58000" dir="5400000" sy="-100000" algn="bl" rotWithShape="0"/>
              </a:effectLst>
            </a:endParaRP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smtClean="0"/>
          </a:p>
          <a:p>
            <a:pPr>
              <a:buClr>
                <a:schemeClr val="tx2"/>
              </a:buClr>
              <a:buFont typeface="Wingdings" pitchFamily="2" charset="2"/>
              <a:buChar char="q"/>
            </a:pPr>
            <a:r>
              <a:rPr lang="en-US" dirty="0" smtClean="0"/>
              <a:t>  Beginning Fund Balance		$4,040,783</a:t>
            </a:r>
          </a:p>
          <a:p>
            <a:pPr>
              <a:buClr>
                <a:schemeClr val="tx2"/>
              </a:buClr>
              <a:buNone/>
            </a:pPr>
            <a:endParaRPr lang="en-US" sz="1400" dirty="0" smtClean="0"/>
          </a:p>
          <a:p>
            <a:pPr>
              <a:buClr>
                <a:schemeClr val="tx2"/>
              </a:buClr>
              <a:buFont typeface="Wingdings" pitchFamily="2" charset="2"/>
              <a:buChar char="q"/>
            </a:pPr>
            <a:r>
              <a:rPr lang="en-US" dirty="0" smtClean="0"/>
              <a:t>  Revenues				$   755,649</a:t>
            </a:r>
          </a:p>
          <a:p>
            <a:pPr>
              <a:buClr>
                <a:schemeClr val="tx2"/>
              </a:buClr>
              <a:buNone/>
            </a:pPr>
            <a:endParaRPr lang="en-US" sz="1400" dirty="0" smtClean="0"/>
          </a:p>
          <a:p>
            <a:pPr>
              <a:buClr>
                <a:schemeClr val="tx2"/>
              </a:buClr>
              <a:buFont typeface="Wingdings" pitchFamily="2" charset="2"/>
              <a:buChar char="q"/>
            </a:pPr>
            <a:r>
              <a:rPr lang="en-US" dirty="0" smtClean="0"/>
              <a:t>  Expenditures				$1,120,015</a:t>
            </a:r>
          </a:p>
          <a:p>
            <a:pPr>
              <a:buClr>
                <a:schemeClr val="tx2"/>
              </a:buClr>
              <a:buNone/>
            </a:pPr>
            <a:endParaRPr lang="en-US" sz="1400" dirty="0" smtClean="0"/>
          </a:p>
          <a:p>
            <a:pPr>
              <a:buClr>
                <a:schemeClr val="tx2"/>
              </a:buClr>
              <a:buFont typeface="Wingdings" pitchFamily="2" charset="2"/>
              <a:buChar char="q"/>
            </a:pPr>
            <a:r>
              <a:rPr lang="en-US" dirty="0" smtClean="0"/>
              <a:t>  Ending Fund Balance			$3,676,417</a:t>
            </a:r>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smtClean="0"/>
              <a:t>This fund is used to replace buses.  Revenue comes from the State (in the form of depreciation payments), interest earned on the investments and the annual levy payments made by the for Co-Op districts.  This fund is fully self-supporting with state depreciation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Fund Balance Summary</a:t>
            </a:r>
            <a:endParaRPr lang="en-US" dirty="0"/>
          </a:p>
        </p:txBody>
      </p:sp>
      <p:sp>
        <p:nvSpPr>
          <p:cNvPr id="3" name="Content Placeholder 2"/>
          <p:cNvSpPr>
            <a:spLocks noGrp="1"/>
          </p:cNvSpPr>
          <p:nvPr>
            <p:ph sz="quarter" idx="1"/>
          </p:nvPr>
        </p:nvSpPr>
        <p:spPr/>
        <p:txBody>
          <a:bodyPr/>
          <a:lstStyle/>
          <a:p>
            <a:r>
              <a:rPr lang="en-US" dirty="0" smtClean="0"/>
              <a:t>History of total fund balance at year-end and the percentage of budgeted expenditures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61958751"/>
              </p:ext>
            </p:extLst>
          </p:nvPr>
        </p:nvGraphicFramePr>
        <p:xfrm>
          <a:off x="990600" y="2895600"/>
          <a:ext cx="7391400" cy="3362960"/>
        </p:xfrm>
        <a:graphic>
          <a:graphicData uri="http://schemas.openxmlformats.org/drawingml/2006/table">
            <a:tbl>
              <a:tblPr firstRow="1" bandRow="1">
                <a:tableStyleId>{5C22544A-7EE6-4342-B048-85BDC9FD1C3A}</a:tableStyleId>
              </a:tblPr>
              <a:tblGrid>
                <a:gridCol w="1447800"/>
                <a:gridCol w="1981200"/>
                <a:gridCol w="1905000"/>
                <a:gridCol w="2057400"/>
              </a:tblGrid>
              <a:tr h="396240">
                <a:tc>
                  <a:txBody>
                    <a:bodyPr/>
                    <a:lstStyle/>
                    <a:p>
                      <a:pPr algn="ctr"/>
                      <a:r>
                        <a:rPr lang="en-US" dirty="0" smtClean="0"/>
                        <a:t>Year Ended</a:t>
                      </a:r>
                      <a:endParaRPr lang="en-US" dirty="0"/>
                    </a:p>
                  </a:txBody>
                  <a:tcPr/>
                </a:tc>
                <a:tc>
                  <a:txBody>
                    <a:bodyPr/>
                    <a:lstStyle/>
                    <a:p>
                      <a:pPr algn="ctr"/>
                      <a:r>
                        <a:rPr lang="en-US" dirty="0" smtClean="0"/>
                        <a:t>% of Expenditures</a:t>
                      </a:r>
                      <a:endParaRPr lang="en-US" dirty="0"/>
                    </a:p>
                  </a:txBody>
                  <a:tcPr/>
                </a:tc>
                <a:tc>
                  <a:txBody>
                    <a:bodyPr/>
                    <a:lstStyle/>
                    <a:p>
                      <a:pPr algn="ctr"/>
                      <a:r>
                        <a:rPr lang="en-US" dirty="0" smtClean="0"/>
                        <a:t>Budget</a:t>
                      </a:r>
                      <a:endParaRPr lang="en-US" dirty="0"/>
                    </a:p>
                  </a:txBody>
                  <a:tcPr/>
                </a:tc>
                <a:tc>
                  <a:txBody>
                    <a:bodyPr/>
                    <a:lstStyle/>
                    <a:p>
                      <a:pPr algn="ctr"/>
                      <a:r>
                        <a:rPr lang="en-US" dirty="0" smtClean="0"/>
                        <a:t>Total Fund</a:t>
                      </a:r>
                      <a:r>
                        <a:rPr lang="en-US" baseline="0" dirty="0" smtClean="0"/>
                        <a:t> Balance</a:t>
                      </a:r>
                      <a:endParaRPr lang="en-US" dirty="0"/>
                    </a:p>
                  </a:txBody>
                  <a:tcPr/>
                </a:tc>
              </a:tr>
              <a:tr h="370840">
                <a:tc>
                  <a:txBody>
                    <a:bodyPr/>
                    <a:lstStyle/>
                    <a:p>
                      <a:pPr algn="ctr" fontAlgn="b"/>
                      <a:r>
                        <a:rPr lang="en-US" sz="1200" b="0" i="0" u="none" strike="noStrike" dirty="0">
                          <a:effectLst/>
                          <a:latin typeface="Arial"/>
                        </a:rPr>
                        <a:t>2007</a:t>
                      </a:r>
                    </a:p>
                  </a:txBody>
                  <a:tcPr marL="9525" marR="9525" marT="9525" marB="0" anchor="b"/>
                </a:tc>
                <a:tc>
                  <a:txBody>
                    <a:bodyPr/>
                    <a:lstStyle/>
                    <a:p>
                      <a:pPr algn="ctr" fontAlgn="b"/>
                      <a:r>
                        <a:rPr lang="en-US" sz="1200" b="0" i="0" u="none" strike="noStrike" dirty="0">
                          <a:effectLst/>
                          <a:latin typeface="Arial"/>
                        </a:rPr>
                        <a:t>4.4%</a:t>
                      </a:r>
                    </a:p>
                  </a:txBody>
                  <a:tcPr marL="9525" marR="9525" marT="9525" marB="0" anchor="b"/>
                </a:tc>
                <a:tc>
                  <a:txBody>
                    <a:bodyPr/>
                    <a:lstStyle/>
                    <a:p>
                      <a:pPr algn="r" fontAlgn="b"/>
                      <a:r>
                        <a:rPr lang="en-US" sz="1200" b="0" i="0" u="none" strike="noStrike" dirty="0">
                          <a:effectLst/>
                          <a:latin typeface="Arial"/>
                        </a:rPr>
                        <a:t> $    18,305,087.00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805,289.00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2008</a:t>
                      </a:r>
                    </a:p>
                  </a:txBody>
                  <a:tcPr marL="9525" marR="9525" marT="9525" marB="0" anchor="b"/>
                </a:tc>
                <a:tc>
                  <a:txBody>
                    <a:bodyPr/>
                    <a:lstStyle/>
                    <a:p>
                      <a:pPr algn="ctr" fontAlgn="b"/>
                      <a:r>
                        <a:rPr lang="en-US" sz="1200" b="0" i="0" u="none" strike="noStrike" dirty="0">
                          <a:effectLst/>
                          <a:latin typeface="Arial"/>
                        </a:rPr>
                        <a:t>4.4%</a:t>
                      </a:r>
                    </a:p>
                  </a:txBody>
                  <a:tcPr marL="9525" marR="9525" marT="9525" marB="0" anchor="b"/>
                </a:tc>
                <a:tc>
                  <a:txBody>
                    <a:bodyPr/>
                    <a:lstStyle/>
                    <a:p>
                      <a:pPr algn="r" fontAlgn="b"/>
                      <a:r>
                        <a:rPr lang="en-US" sz="1200" b="0" i="0" u="none" strike="noStrike" dirty="0">
                          <a:effectLst/>
                          <a:latin typeface="Arial"/>
                        </a:rPr>
                        <a:t> $    19,582,661.00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860,620.00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2009</a:t>
                      </a:r>
                    </a:p>
                  </a:txBody>
                  <a:tcPr marL="9525" marR="9525" marT="9525" marB="0" anchor="b"/>
                </a:tc>
                <a:tc>
                  <a:txBody>
                    <a:bodyPr/>
                    <a:lstStyle/>
                    <a:p>
                      <a:pPr algn="ctr" fontAlgn="b"/>
                      <a:r>
                        <a:rPr lang="en-US" sz="1200" b="0" i="0" u="none" strike="noStrike">
                          <a:effectLst/>
                          <a:latin typeface="Arial"/>
                        </a:rPr>
                        <a:t>6.2%</a:t>
                      </a:r>
                    </a:p>
                  </a:txBody>
                  <a:tcPr marL="9525" marR="9525" marT="9525" marB="0" anchor="b"/>
                </a:tc>
                <a:tc>
                  <a:txBody>
                    <a:bodyPr/>
                    <a:lstStyle/>
                    <a:p>
                      <a:pPr algn="r" fontAlgn="b"/>
                      <a:r>
                        <a:rPr lang="en-US" sz="1200" b="0" i="0" u="none" strike="noStrike" dirty="0">
                          <a:effectLst/>
                          <a:latin typeface="Arial"/>
                        </a:rPr>
                        <a:t> $    21,340,015.00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1,316,966.00 </a:t>
                      </a:r>
                    </a:p>
                  </a:txBody>
                  <a:tcPr marL="9525" marR="9525" marT="9525" marB="0" anchor="b"/>
                </a:tc>
              </a:tr>
              <a:tr h="370840">
                <a:tc>
                  <a:txBody>
                    <a:bodyPr/>
                    <a:lstStyle/>
                    <a:p>
                      <a:pPr algn="ctr" fontAlgn="b"/>
                      <a:r>
                        <a:rPr lang="en-US" sz="1200" b="0" i="0" u="none" strike="noStrike">
                          <a:effectLst/>
                          <a:latin typeface="Arial"/>
                        </a:rPr>
                        <a:t>2010</a:t>
                      </a:r>
                    </a:p>
                  </a:txBody>
                  <a:tcPr marL="9525" marR="9525" marT="9525" marB="0" anchor="b"/>
                </a:tc>
                <a:tc>
                  <a:txBody>
                    <a:bodyPr/>
                    <a:lstStyle/>
                    <a:p>
                      <a:pPr algn="ctr" fontAlgn="b"/>
                      <a:r>
                        <a:rPr lang="en-US" sz="1200" b="0" i="0" u="none" strike="noStrike">
                          <a:effectLst/>
                          <a:latin typeface="Arial"/>
                        </a:rPr>
                        <a:t>8.8%</a:t>
                      </a:r>
                    </a:p>
                  </a:txBody>
                  <a:tcPr marL="9525" marR="9525" marT="9525" marB="0" anchor="b"/>
                </a:tc>
                <a:tc>
                  <a:txBody>
                    <a:bodyPr/>
                    <a:lstStyle/>
                    <a:p>
                      <a:pPr algn="r" fontAlgn="b"/>
                      <a:r>
                        <a:rPr lang="en-US" sz="1200" b="0" i="0" u="none" strike="noStrike" dirty="0">
                          <a:effectLst/>
                          <a:latin typeface="Arial"/>
                        </a:rPr>
                        <a:t> $    20,203,854.00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1,772,478.00 </a:t>
                      </a:r>
                    </a:p>
                  </a:txBody>
                  <a:tcPr marL="9525" marR="9525" marT="9525" marB="0" anchor="b"/>
                </a:tc>
              </a:tr>
              <a:tr h="370840">
                <a:tc>
                  <a:txBody>
                    <a:bodyPr/>
                    <a:lstStyle/>
                    <a:p>
                      <a:pPr algn="ctr" fontAlgn="b"/>
                      <a:r>
                        <a:rPr lang="en-US" sz="1200" b="0" i="0" u="none" strike="noStrike">
                          <a:effectLst/>
                          <a:latin typeface="Arial"/>
                        </a:rPr>
                        <a:t>2011</a:t>
                      </a:r>
                    </a:p>
                  </a:txBody>
                  <a:tcPr marL="9525" marR="9525" marT="9525" marB="0" anchor="b"/>
                </a:tc>
                <a:tc>
                  <a:txBody>
                    <a:bodyPr/>
                    <a:lstStyle/>
                    <a:p>
                      <a:pPr algn="ctr" fontAlgn="b"/>
                      <a:r>
                        <a:rPr lang="en-US" sz="1200" b="0" i="0" u="none" strike="noStrike">
                          <a:effectLst/>
                          <a:latin typeface="Arial"/>
                        </a:rPr>
                        <a:t>11.8%</a:t>
                      </a:r>
                    </a:p>
                  </a:txBody>
                  <a:tcPr marL="9525" marR="9525" marT="9525" marB="0" anchor="b"/>
                </a:tc>
                <a:tc>
                  <a:txBody>
                    <a:bodyPr/>
                    <a:lstStyle/>
                    <a:p>
                      <a:pPr algn="r" fontAlgn="b"/>
                      <a:r>
                        <a:rPr lang="en-US" sz="1200" b="0" i="0" u="none" strike="noStrike">
                          <a:effectLst/>
                          <a:latin typeface="Arial"/>
                        </a:rPr>
                        <a:t> $    20,707,518.00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2,436,449.00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2012</a:t>
                      </a:r>
                    </a:p>
                  </a:txBody>
                  <a:tcPr marL="9525" marR="9525" marT="9525" marB="0" anchor="b"/>
                </a:tc>
                <a:tc>
                  <a:txBody>
                    <a:bodyPr/>
                    <a:lstStyle/>
                    <a:p>
                      <a:pPr algn="ctr" fontAlgn="b"/>
                      <a:r>
                        <a:rPr lang="en-US" sz="1200" b="0" i="0" u="none" strike="noStrike">
                          <a:effectLst/>
                          <a:latin typeface="Arial"/>
                        </a:rPr>
                        <a:t>14.1%</a:t>
                      </a:r>
                    </a:p>
                  </a:txBody>
                  <a:tcPr marL="9525" marR="9525" marT="9525" marB="0" anchor="b"/>
                </a:tc>
                <a:tc>
                  <a:txBody>
                    <a:bodyPr/>
                    <a:lstStyle/>
                    <a:p>
                      <a:pPr algn="r" fontAlgn="b"/>
                      <a:r>
                        <a:rPr lang="en-US" sz="1200" b="0" i="0" u="none" strike="noStrike">
                          <a:effectLst/>
                          <a:latin typeface="Arial"/>
                        </a:rPr>
                        <a:t> $    21,029,248.00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2,967,227.00 </a:t>
                      </a:r>
                    </a:p>
                  </a:txBody>
                  <a:tcPr marL="9525" marR="9525" marT="9525" marB="0" anchor="b"/>
                </a:tc>
              </a:tr>
              <a:tr h="370840">
                <a:tc>
                  <a:txBody>
                    <a:bodyPr/>
                    <a:lstStyle/>
                    <a:p>
                      <a:pPr algn="ctr" fontAlgn="b"/>
                      <a:r>
                        <a:rPr lang="en-US" sz="1200" b="0" i="0" u="none" strike="noStrike" dirty="0" smtClean="0">
                          <a:effectLst/>
                          <a:latin typeface="Arial"/>
                        </a:rPr>
                        <a:t>2013</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21,251,166.00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2,515,483.00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2014</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23,652,108.00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2,785,917.00</a:t>
                      </a:r>
                      <a:endParaRPr lang="en-US" sz="12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6761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Balance/Enrollment</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198436508"/>
              </p:ext>
            </p:extLst>
          </p:nvPr>
        </p:nvGraphicFramePr>
        <p:xfrm>
          <a:off x="457200" y="1828800"/>
          <a:ext cx="7620000" cy="4658360"/>
        </p:xfrm>
        <a:graphic>
          <a:graphicData uri="http://schemas.openxmlformats.org/drawingml/2006/table">
            <a:tbl>
              <a:tblPr firstRow="1" bandRow="1">
                <a:tableStyleId>{5C22544A-7EE6-4342-B048-85BDC9FD1C3A}</a:tableStyleId>
              </a:tblPr>
              <a:tblGrid>
                <a:gridCol w="2667000"/>
                <a:gridCol w="2413000"/>
                <a:gridCol w="2540000"/>
              </a:tblGrid>
              <a:tr h="370840">
                <a:tc>
                  <a:txBody>
                    <a:bodyPr/>
                    <a:lstStyle/>
                    <a:p>
                      <a:endParaRPr lang="en-US" dirty="0"/>
                    </a:p>
                  </a:txBody>
                  <a:tcPr/>
                </a:tc>
                <a:tc>
                  <a:txBody>
                    <a:bodyPr/>
                    <a:lstStyle/>
                    <a:p>
                      <a:r>
                        <a:rPr lang="en-US" dirty="0" smtClean="0"/>
                        <a:t>August 31, 2014</a:t>
                      </a:r>
                      <a:endParaRPr lang="en-US" dirty="0"/>
                    </a:p>
                  </a:txBody>
                  <a:tcPr/>
                </a:tc>
                <a:tc>
                  <a:txBody>
                    <a:bodyPr/>
                    <a:lstStyle/>
                    <a:p>
                      <a:r>
                        <a:rPr lang="en-US" dirty="0" smtClean="0"/>
                        <a:t>August 31, 2013</a:t>
                      </a:r>
                      <a:endParaRPr lang="en-US" dirty="0"/>
                    </a:p>
                  </a:txBody>
                  <a:tcPr/>
                </a:tc>
              </a:tr>
              <a:tr h="370840">
                <a:tc>
                  <a:txBody>
                    <a:bodyPr/>
                    <a:lstStyle/>
                    <a:p>
                      <a:r>
                        <a:rPr lang="en-US" dirty="0" smtClean="0"/>
                        <a:t>Total Ending Fund Balance</a:t>
                      </a:r>
                      <a:endParaRPr lang="en-US" dirty="0"/>
                    </a:p>
                  </a:txBody>
                  <a:tcPr/>
                </a:tc>
                <a:tc>
                  <a:txBody>
                    <a:bodyPr/>
                    <a:lstStyle/>
                    <a:p>
                      <a:pPr algn="ctr"/>
                      <a:r>
                        <a:rPr lang="en-US" dirty="0" smtClean="0"/>
                        <a:t>$2,785,917</a:t>
                      </a:r>
                      <a:endParaRPr lang="en-US" dirty="0"/>
                    </a:p>
                  </a:txBody>
                  <a:tcPr/>
                </a:tc>
                <a:tc>
                  <a:txBody>
                    <a:bodyPr/>
                    <a:lstStyle/>
                    <a:p>
                      <a:pPr algn="ctr"/>
                      <a:r>
                        <a:rPr lang="en-US" dirty="0" smtClean="0"/>
                        <a:t>$2,515,483</a:t>
                      </a:r>
                      <a:endParaRPr lang="en-US" dirty="0"/>
                    </a:p>
                  </a:txBody>
                  <a:tcPr/>
                </a:tc>
              </a:tr>
              <a:tr h="370840">
                <a:tc>
                  <a:txBody>
                    <a:bodyPr/>
                    <a:lstStyle/>
                    <a:p>
                      <a:r>
                        <a:rPr lang="en-US" sz="1400" dirty="0" smtClean="0"/>
                        <a:t>Restricted for Program Carryover</a:t>
                      </a:r>
                      <a:endParaRPr lang="en-US" sz="1400" dirty="0"/>
                    </a:p>
                  </a:txBody>
                  <a:tcPr/>
                </a:tc>
                <a:tc>
                  <a:txBody>
                    <a:bodyPr/>
                    <a:lstStyle/>
                    <a:p>
                      <a:pPr algn="ctr"/>
                      <a:r>
                        <a:rPr lang="en-US" dirty="0" smtClean="0"/>
                        <a:t>$    13,000</a:t>
                      </a:r>
                      <a:endParaRPr lang="en-US" dirty="0"/>
                    </a:p>
                  </a:txBody>
                  <a:tcPr/>
                </a:tc>
                <a:tc>
                  <a:txBody>
                    <a:bodyPr/>
                    <a:lstStyle/>
                    <a:p>
                      <a:pPr algn="ctr"/>
                      <a:r>
                        <a:rPr lang="en-US" dirty="0" smtClean="0"/>
                        <a:t>$    43,450</a:t>
                      </a:r>
                      <a:endParaRPr lang="en-US" dirty="0"/>
                    </a:p>
                  </a:txBody>
                  <a:tcPr/>
                </a:tc>
              </a:tr>
              <a:tr h="370840">
                <a:tc>
                  <a:txBody>
                    <a:bodyPr/>
                    <a:lstStyle/>
                    <a:p>
                      <a:r>
                        <a:rPr lang="en-US" dirty="0" smtClean="0"/>
                        <a:t>    </a:t>
                      </a:r>
                      <a:r>
                        <a:rPr lang="en-US" sz="1400" dirty="0" smtClean="0"/>
                        <a:t>Reserved for Prepaid</a:t>
                      </a:r>
                      <a:r>
                        <a:rPr lang="en-US" sz="1400" baseline="0" dirty="0" smtClean="0"/>
                        <a:t> </a:t>
                      </a:r>
                      <a:r>
                        <a:rPr lang="en-US" sz="1400" baseline="0" dirty="0" err="1" smtClean="0"/>
                        <a:t>Exp</a:t>
                      </a:r>
                      <a:endParaRPr lang="en-US" sz="1400" dirty="0"/>
                    </a:p>
                  </a:txBody>
                  <a:tcPr/>
                </a:tc>
                <a:tc>
                  <a:txBody>
                    <a:bodyPr/>
                    <a:lstStyle/>
                    <a:p>
                      <a:pPr algn="ctr"/>
                      <a:r>
                        <a:rPr lang="en-US" dirty="0" smtClean="0"/>
                        <a:t>$   106,817</a:t>
                      </a:r>
                      <a:endParaRPr lang="en-US" dirty="0"/>
                    </a:p>
                  </a:txBody>
                  <a:tcPr/>
                </a:tc>
                <a:tc>
                  <a:txBody>
                    <a:bodyPr/>
                    <a:lstStyle/>
                    <a:p>
                      <a:pPr algn="ctr"/>
                      <a:r>
                        <a:rPr lang="en-US" dirty="0" smtClean="0"/>
                        <a:t>$   132,465</a:t>
                      </a:r>
                      <a:endParaRPr lang="en-US" dirty="0"/>
                    </a:p>
                  </a:txBody>
                  <a:tcPr/>
                </a:tc>
              </a:tr>
              <a:tr h="370840">
                <a:tc>
                  <a:txBody>
                    <a:bodyPr/>
                    <a:lstStyle/>
                    <a:p>
                      <a:r>
                        <a:rPr lang="en-US" dirty="0" smtClean="0"/>
                        <a:t>    </a:t>
                      </a:r>
                      <a:r>
                        <a:rPr lang="en-US" sz="1400" dirty="0" smtClean="0"/>
                        <a:t>Assigned</a:t>
                      </a:r>
                      <a:r>
                        <a:rPr lang="en-US" sz="1400" baseline="0" dirty="0" smtClean="0"/>
                        <a:t> for Contingency</a:t>
                      </a:r>
                      <a:endParaRPr lang="en-US" sz="1400" dirty="0"/>
                    </a:p>
                  </a:txBody>
                  <a:tcPr/>
                </a:tc>
                <a:tc>
                  <a:txBody>
                    <a:bodyPr/>
                    <a:lstStyle/>
                    <a:p>
                      <a:pPr algn="ctr"/>
                      <a:r>
                        <a:rPr lang="en-US" dirty="0" smtClean="0"/>
                        <a:t>$   </a:t>
                      </a:r>
                      <a:r>
                        <a:rPr lang="en-US" baseline="0" dirty="0" smtClean="0"/>
                        <a:t> </a:t>
                      </a:r>
                      <a:r>
                        <a:rPr lang="en-US" dirty="0" smtClean="0"/>
                        <a:t>127,500</a:t>
                      </a:r>
                      <a:endParaRPr lang="en-US" dirty="0"/>
                    </a:p>
                  </a:txBody>
                  <a:tcPr/>
                </a:tc>
                <a:tc>
                  <a:txBody>
                    <a:bodyPr/>
                    <a:lstStyle/>
                    <a:p>
                      <a:pPr algn="ctr"/>
                      <a:r>
                        <a:rPr lang="en-US" dirty="0" smtClean="0"/>
                        <a:t>$   </a:t>
                      </a:r>
                      <a:r>
                        <a:rPr lang="en-US" baseline="0" dirty="0" smtClean="0"/>
                        <a:t>           </a:t>
                      </a:r>
                      <a:r>
                        <a:rPr lang="en-US" dirty="0" smtClean="0"/>
                        <a:t>0</a:t>
                      </a:r>
                      <a:endParaRPr lang="en-US" dirty="0"/>
                    </a:p>
                  </a:txBody>
                  <a:tcPr/>
                </a:tc>
              </a:tr>
              <a:tr h="370840">
                <a:tc>
                  <a:txBody>
                    <a:bodyPr/>
                    <a:lstStyle/>
                    <a:p>
                      <a:r>
                        <a:rPr lang="en-US" sz="1400" dirty="0" smtClean="0"/>
                        <a:t>     Assigned for Audit Finding</a:t>
                      </a:r>
                      <a:endParaRPr lang="en-US" sz="1400" dirty="0"/>
                    </a:p>
                  </a:txBody>
                  <a:tcPr/>
                </a:tc>
                <a:tc>
                  <a:txBody>
                    <a:bodyPr/>
                    <a:lstStyle/>
                    <a:p>
                      <a:pPr algn="ctr"/>
                      <a:r>
                        <a:rPr lang="en-US" dirty="0" smtClean="0"/>
                        <a:t>$              0</a:t>
                      </a:r>
                      <a:endParaRPr lang="en-US" dirty="0"/>
                    </a:p>
                  </a:txBody>
                  <a:tcPr/>
                </a:tc>
                <a:tc>
                  <a:txBody>
                    <a:bodyPr/>
                    <a:lstStyle/>
                    <a:p>
                      <a:pPr algn="ctr"/>
                      <a:r>
                        <a:rPr lang="en-US" dirty="0" smtClean="0"/>
                        <a:t>$   750,000</a:t>
                      </a:r>
                      <a:endParaRPr lang="en-US" dirty="0"/>
                    </a:p>
                  </a:txBody>
                  <a:tcPr/>
                </a:tc>
              </a:tr>
              <a:tr h="370840">
                <a:tc>
                  <a:txBody>
                    <a:bodyPr/>
                    <a:lstStyle/>
                    <a:p>
                      <a:r>
                        <a:rPr lang="en-US" dirty="0" smtClean="0"/>
                        <a:t>    </a:t>
                      </a:r>
                      <a:r>
                        <a:rPr lang="en-US" sz="1400" dirty="0" smtClean="0"/>
                        <a:t>Assigned</a:t>
                      </a:r>
                      <a:r>
                        <a:rPr lang="en-US" sz="1400" baseline="0" dirty="0" smtClean="0"/>
                        <a:t> for Building/</a:t>
                      </a:r>
                      <a:r>
                        <a:rPr lang="en-US" sz="1400" baseline="0" dirty="0" err="1" smtClean="0"/>
                        <a:t>Dept</a:t>
                      </a:r>
                      <a:r>
                        <a:rPr lang="en-US" sz="1400" baseline="0" dirty="0" smtClean="0"/>
                        <a:t> CO</a:t>
                      </a:r>
                      <a:endParaRPr lang="en-US" sz="1400" dirty="0"/>
                    </a:p>
                  </a:txBody>
                  <a:tcPr/>
                </a:tc>
                <a:tc>
                  <a:txBody>
                    <a:bodyPr/>
                    <a:lstStyle/>
                    <a:p>
                      <a:pPr algn="ctr"/>
                      <a:r>
                        <a:rPr lang="en-US" dirty="0" smtClean="0"/>
                        <a:t>$   108,397</a:t>
                      </a:r>
                      <a:endParaRPr lang="en-US" dirty="0"/>
                    </a:p>
                  </a:txBody>
                  <a:tcPr/>
                </a:tc>
                <a:tc>
                  <a:txBody>
                    <a:bodyPr/>
                    <a:lstStyle/>
                    <a:p>
                      <a:pPr algn="ctr"/>
                      <a:r>
                        <a:rPr lang="en-US" dirty="0" smtClean="0"/>
                        <a:t>$   106,468</a:t>
                      </a:r>
                      <a:endParaRPr lang="en-US" dirty="0"/>
                    </a:p>
                  </a:txBody>
                  <a:tcPr/>
                </a:tc>
              </a:tr>
              <a:tr h="370840">
                <a:tc>
                  <a:txBody>
                    <a:bodyPr/>
                    <a:lstStyle/>
                    <a:p>
                      <a:r>
                        <a:rPr lang="en-US" dirty="0" smtClean="0"/>
                        <a:t>Unreserved</a:t>
                      </a:r>
                      <a:r>
                        <a:rPr lang="en-US" baseline="0" dirty="0" smtClean="0"/>
                        <a:t> Fund Balance</a:t>
                      </a:r>
                      <a:endParaRPr lang="en-US" dirty="0"/>
                    </a:p>
                  </a:txBody>
                  <a:tcPr/>
                </a:tc>
                <a:tc>
                  <a:txBody>
                    <a:bodyPr/>
                    <a:lstStyle/>
                    <a:p>
                      <a:pPr algn="ctr"/>
                      <a:r>
                        <a:rPr lang="en-US" dirty="0" smtClean="0"/>
                        <a:t>$2,430,202</a:t>
                      </a:r>
                      <a:endParaRPr lang="en-US" dirty="0"/>
                    </a:p>
                  </a:txBody>
                  <a:tcPr/>
                </a:tc>
                <a:tc>
                  <a:txBody>
                    <a:bodyPr/>
                    <a:lstStyle/>
                    <a:p>
                      <a:pPr algn="ctr"/>
                      <a:r>
                        <a:rPr lang="en-US" dirty="0" smtClean="0"/>
                        <a:t>$1,483,100</a:t>
                      </a:r>
                      <a:endParaRPr lang="en-US" dirty="0"/>
                    </a:p>
                  </a:txBody>
                  <a:tcPr/>
                </a:tc>
              </a:tr>
              <a:tr h="370840">
                <a:tc>
                  <a:txBody>
                    <a:bodyPr/>
                    <a:lstStyle/>
                    <a:p>
                      <a:pPr algn="l"/>
                      <a:r>
                        <a:rPr lang="en-US" sz="1600" baseline="0" dirty="0" smtClean="0"/>
                        <a:t>Unreserved FB Increase from                                                      12-13 to 13-14</a:t>
                      </a:r>
                      <a:endParaRPr lang="en-US" sz="1600" dirty="0"/>
                    </a:p>
                  </a:txBody>
                  <a:tcPr/>
                </a:tc>
                <a:tc>
                  <a:txBody>
                    <a:bodyPr/>
                    <a:lstStyle/>
                    <a:p>
                      <a:pPr algn="ctr"/>
                      <a:r>
                        <a:rPr lang="en-US" dirty="0" smtClean="0"/>
                        <a:t>$   947,102</a:t>
                      </a:r>
                      <a:endParaRPr lang="en-US" dirty="0"/>
                    </a:p>
                  </a:txBody>
                  <a:tcPr/>
                </a:tc>
                <a:tc>
                  <a:txBody>
                    <a:bodyPr/>
                    <a:lstStyle/>
                    <a:p>
                      <a:pPr algn="ctr"/>
                      <a:r>
                        <a:rPr lang="en-US" dirty="0" smtClean="0"/>
                        <a:t>($762,700)</a:t>
                      </a:r>
                      <a:endParaRPr lang="en-US" dirty="0"/>
                    </a:p>
                  </a:txBody>
                  <a:tcPr/>
                </a:tc>
              </a:tr>
              <a:tr h="370840">
                <a:tc>
                  <a:txBody>
                    <a:bodyPr/>
                    <a:lstStyle/>
                    <a:p>
                      <a:endParaRPr lang="en-US" sz="1600" dirty="0"/>
                    </a:p>
                  </a:txBody>
                  <a:tcPr/>
                </a:tc>
                <a:tc>
                  <a:txBody>
                    <a:bodyPr/>
                    <a:lstStyle/>
                    <a:p>
                      <a:endParaRPr lang="en-US" dirty="0"/>
                    </a:p>
                  </a:txBody>
                  <a:tcPr/>
                </a:tc>
                <a:tc>
                  <a:txBody>
                    <a:bodyPr/>
                    <a:lstStyle/>
                    <a:p>
                      <a:endParaRPr lang="en-US" dirty="0"/>
                    </a:p>
                  </a:txBody>
                  <a:tcPr/>
                </a:tc>
              </a:tr>
              <a:tr h="370840">
                <a:tc>
                  <a:txBody>
                    <a:bodyPr/>
                    <a:lstStyle/>
                    <a:p>
                      <a:r>
                        <a:rPr lang="en-US" sz="1600" baseline="0" dirty="0" smtClean="0"/>
                        <a:t> BUDGETED ENROLLMENT</a:t>
                      </a:r>
                      <a:endParaRPr lang="en-US" sz="1600" dirty="0"/>
                    </a:p>
                  </a:txBody>
                  <a:tcPr/>
                </a:tc>
                <a:tc>
                  <a:txBody>
                    <a:bodyPr/>
                    <a:lstStyle/>
                    <a:p>
                      <a:pPr algn="ctr"/>
                      <a:r>
                        <a:rPr lang="en-US" dirty="0" smtClean="0"/>
                        <a:t>2,119</a:t>
                      </a:r>
                      <a:endParaRPr lang="en-US" dirty="0"/>
                    </a:p>
                  </a:txBody>
                  <a:tcPr/>
                </a:tc>
                <a:tc>
                  <a:txBody>
                    <a:bodyPr/>
                    <a:lstStyle/>
                    <a:p>
                      <a:pPr algn="ctr"/>
                      <a:r>
                        <a:rPr lang="en-US" dirty="0" smtClean="0"/>
                        <a:t>2,004</a:t>
                      </a:r>
                      <a:endParaRPr lang="en-US" dirty="0"/>
                    </a:p>
                  </a:txBody>
                  <a:tcPr/>
                </a:tc>
              </a:tr>
              <a:tr h="370840">
                <a:tc>
                  <a:txBody>
                    <a:bodyPr/>
                    <a:lstStyle/>
                    <a:p>
                      <a:r>
                        <a:rPr lang="en-US" sz="1600" dirty="0" smtClean="0"/>
                        <a:t>ACTUAL ENROLLMENT</a:t>
                      </a:r>
                      <a:endParaRPr lang="en-US" sz="1600" dirty="0"/>
                    </a:p>
                  </a:txBody>
                  <a:tcPr/>
                </a:tc>
                <a:tc>
                  <a:txBody>
                    <a:bodyPr/>
                    <a:lstStyle/>
                    <a:p>
                      <a:pPr algn="ctr"/>
                      <a:r>
                        <a:rPr lang="en-US" dirty="0" smtClean="0"/>
                        <a:t>2,182.83</a:t>
                      </a:r>
                      <a:endParaRPr lang="en-US" dirty="0"/>
                    </a:p>
                  </a:txBody>
                  <a:tcPr/>
                </a:tc>
                <a:tc>
                  <a:txBody>
                    <a:bodyPr/>
                    <a:lstStyle/>
                    <a:p>
                      <a:pPr algn="ctr"/>
                      <a:r>
                        <a:rPr lang="en-US" dirty="0" smtClean="0"/>
                        <a:t>2,042.31</a:t>
                      </a:r>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a:bodyPr>
          <a:lstStyle/>
          <a:p>
            <a:r>
              <a:rPr lang="en-US" sz="2800" dirty="0" smtClean="0"/>
              <a:t>Unbudgeted Items Directly Affecting Total Fund Balance</a:t>
            </a:r>
            <a:endParaRPr lang="en-US" sz="2800"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132318616"/>
              </p:ext>
            </p:extLst>
          </p:nvPr>
        </p:nvGraphicFramePr>
        <p:xfrm>
          <a:off x="457200" y="1828800"/>
          <a:ext cx="7696200" cy="4901208"/>
        </p:xfrm>
        <a:graphic>
          <a:graphicData uri="http://schemas.openxmlformats.org/drawingml/2006/table">
            <a:tbl>
              <a:tblPr firstRow="1" bandRow="1">
                <a:tableStyleId>{5C22544A-7EE6-4342-B048-85BDC9FD1C3A}</a:tableStyleId>
              </a:tblPr>
              <a:tblGrid>
                <a:gridCol w="5486399"/>
                <a:gridCol w="2209801"/>
              </a:tblGrid>
              <a:tr h="306834">
                <a:tc>
                  <a:txBody>
                    <a:bodyPr/>
                    <a:lstStyle/>
                    <a:p>
                      <a:r>
                        <a:rPr lang="en-US" dirty="0" smtClean="0"/>
                        <a:t>Item/Description</a:t>
                      </a:r>
                      <a:endParaRPr lang="en-US" dirty="0"/>
                    </a:p>
                  </a:txBody>
                  <a:tcPr/>
                </a:tc>
                <a:tc>
                  <a:txBody>
                    <a:bodyPr/>
                    <a:lstStyle/>
                    <a:p>
                      <a:endParaRPr lang="en-US" dirty="0"/>
                    </a:p>
                  </a:txBody>
                  <a:tcPr/>
                </a:tc>
              </a:tr>
              <a:tr h="306834">
                <a:tc>
                  <a:txBody>
                    <a:bodyPr/>
                    <a:lstStyle/>
                    <a:p>
                      <a:r>
                        <a:rPr lang="en-US" sz="1400" b="0" dirty="0" smtClean="0"/>
                        <a:t>Administrator</a:t>
                      </a:r>
                      <a:r>
                        <a:rPr lang="en-US" sz="1400" b="0" baseline="0" dirty="0" smtClean="0"/>
                        <a:t> Salaries/Benefits</a:t>
                      </a:r>
                      <a:r>
                        <a:rPr lang="en-US" sz="1400" b="0" dirty="0" smtClean="0"/>
                        <a:t> </a:t>
                      </a:r>
                      <a:r>
                        <a:rPr lang="en-US" sz="1400" b="0" baseline="0" dirty="0" smtClean="0"/>
                        <a:t>Greater Than Budget</a:t>
                      </a:r>
                      <a:endParaRPr lang="en-US" sz="1400" b="0" dirty="0"/>
                    </a:p>
                  </a:txBody>
                  <a:tcPr/>
                </a:tc>
                <a:tc>
                  <a:txBody>
                    <a:bodyPr/>
                    <a:lstStyle/>
                    <a:p>
                      <a:pPr algn="ctr"/>
                      <a:r>
                        <a:rPr lang="en-US" sz="1400" dirty="0" smtClean="0"/>
                        <a:t>($  90,000)</a:t>
                      </a:r>
                      <a:endParaRPr lang="en-US" sz="1400" dirty="0"/>
                    </a:p>
                  </a:txBody>
                  <a:tcPr/>
                </a:tc>
              </a:tr>
              <a:tr h="306834">
                <a:tc>
                  <a:txBody>
                    <a:bodyPr/>
                    <a:lstStyle/>
                    <a:p>
                      <a:r>
                        <a:rPr lang="en-US" sz="1400" b="0" dirty="0" smtClean="0"/>
                        <a:t>Cert Extras Unbudgeted (Substitutes, Class Overage, Summer School)</a:t>
                      </a:r>
                      <a:endParaRPr lang="en-US" sz="1400" b="0" dirty="0"/>
                    </a:p>
                  </a:txBody>
                  <a:tcPr/>
                </a:tc>
                <a:tc>
                  <a:txBody>
                    <a:bodyPr/>
                    <a:lstStyle/>
                    <a:p>
                      <a:pPr algn="ctr"/>
                      <a:r>
                        <a:rPr lang="en-US" sz="1400" dirty="0" smtClean="0"/>
                        <a:t>($  50,000)</a:t>
                      </a:r>
                      <a:endParaRPr lang="en-US" sz="1400" dirty="0"/>
                    </a:p>
                  </a:txBody>
                  <a:tcPr/>
                </a:tc>
              </a:tr>
              <a:tr h="428727">
                <a:tc>
                  <a:txBody>
                    <a:bodyPr/>
                    <a:lstStyle/>
                    <a:p>
                      <a:r>
                        <a:rPr lang="en-US" sz="1400" b="0" dirty="0" smtClean="0"/>
                        <a:t>Classified</a:t>
                      </a:r>
                      <a:r>
                        <a:rPr lang="en-US" sz="1400" b="0" baseline="0" dirty="0" smtClean="0"/>
                        <a:t> Positions Not Budgeted (WHS/WMS Locker Room </a:t>
                      </a:r>
                      <a:r>
                        <a:rPr lang="en-US" sz="1400" b="0" baseline="0" dirty="0" err="1" smtClean="0"/>
                        <a:t>Supv</a:t>
                      </a:r>
                      <a:r>
                        <a:rPr lang="en-US" sz="1400" b="0" baseline="0" dirty="0" smtClean="0"/>
                        <a:t>, Special Ed Paras, </a:t>
                      </a:r>
                      <a:r>
                        <a:rPr lang="en-US" sz="1400" b="0" dirty="0" smtClean="0"/>
                        <a:t> KG Aides)</a:t>
                      </a:r>
                      <a:endParaRPr lang="en-US" sz="1400" b="0" dirty="0"/>
                    </a:p>
                  </a:txBody>
                  <a:tcPr/>
                </a:tc>
                <a:tc>
                  <a:txBody>
                    <a:bodyPr/>
                    <a:lstStyle/>
                    <a:p>
                      <a:pPr algn="ctr"/>
                      <a:r>
                        <a:rPr lang="en-US" sz="1400" dirty="0" smtClean="0"/>
                        <a:t>($100,000)</a:t>
                      </a:r>
                      <a:endParaRPr lang="en-US" sz="1400" dirty="0"/>
                    </a:p>
                  </a:txBody>
                  <a:tcPr/>
                </a:tc>
              </a:tr>
              <a:tr h="306834">
                <a:tc>
                  <a:txBody>
                    <a:bodyPr/>
                    <a:lstStyle/>
                    <a:p>
                      <a:r>
                        <a:rPr lang="en-US" sz="1400" b="0" dirty="0" smtClean="0"/>
                        <a:t>Classified Extras Unbudgeted (Substitutes, </a:t>
                      </a:r>
                      <a:r>
                        <a:rPr lang="en-US" sz="1400" b="0" dirty="0" err="1" smtClean="0"/>
                        <a:t>Extracurr</a:t>
                      </a:r>
                      <a:r>
                        <a:rPr lang="en-US" sz="1400" b="0" dirty="0" smtClean="0"/>
                        <a:t>, OT, Prof Dev)</a:t>
                      </a:r>
                      <a:endParaRPr lang="en-US" sz="1400" b="0" dirty="0"/>
                    </a:p>
                  </a:txBody>
                  <a:tcPr/>
                </a:tc>
                <a:tc>
                  <a:txBody>
                    <a:bodyPr/>
                    <a:lstStyle/>
                    <a:p>
                      <a:pPr algn="ctr"/>
                      <a:r>
                        <a:rPr lang="en-US" sz="1400" dirty="0" smtClean="0"/>
                        <a:t>($  45,000)</a:t>
                      </a:r>
                      <a:endParaRPr lang="en-US" sz="1400" dirty="0"/>
                    </a:p>
                  </a:txBody>
                  <a:tcPr/>
                </a:tc>
              </a:tr>
              <a:tr h="306834">
                <a:tc>
                  <a:txBody>
                    <a:bodyPr/>
                    <a:lstStyle/>
                    <a:p>
                      <a:r>
                        <a:rPr lang="en-US" sz="1400" b="0" dirty="0" smtClean="0"/>
                        <a:t>Unbudgeted</a:t>
                      </a:r>
                      <a:r>
                        <a:rPr lang="en-US" sz="1400" b="0" baseline="0" dirty="0" smtClean="0"/>
                        <a:t> Grounds/Maintenance Repairs</a:t>
                      </a:r>
                      <a:endParaRPr lang="en-US" sz="1400" b="0" dirty="0"/>
                    </a:p>
                  </a:txBody>
                  <a:tcPr/>
                </a:tc>
                <a:tc>
                  <a:txBody>
                    <a:bodyPr/>
                    <a:lstStyle/>
                    <a:p>
                      <a:pPr algn="ctr"/>
                      <a:r>
                        <a:rPr lang="en-US" sz="1400" dirty="0" smtClean="0"/>
                        <a:t>($  45,000)</a:t>
                      </a:r>
                      <a:endParaRPr lang="en-US" sz="1400" dirty="0"/>
                    </a:p>
                  </a:txBody>
                  <a:tcPr/>
                </a:tc>
              </a:tr>
              <a:tr h="306834">
                <a:tc>
                  <a:txBody>
                    <a:bodyPr/>
                    <a:lstStyle/>
                    <a:p>
                      <a:r>
                        <a:rPr lang="en-US" sz="1400" b="0" dirty="0" smtClean="0"/>
                        <a:t>Yale</a:t>
                      </a:r>
                      <a:r>
                        <a:rPr lang="en-US" sz="1400" b="0" baseline="0" dirty="0" smtClean="0"/>
                        <a:t> Water System More than Budgeted</a:t>
                      </a:r>
                      <a:endParaRPr lang="en-US" sz="1400" b="0" dirty="0"/>
                    </a:p>
                  </a:txBody>
                  <a:tcPr/>
                </a:tc>
                <a:tc>
                  <a:txBody>
                    <a:bodyPr/>
                    <a:lstStyle/>
                    <a:p>
                      <a:pPr algn="ctr"/>
                      <a:r>
                        <a:rPr lang="en-US" sz="1400" dirty="0" smtClean="0"/>
                        <a:t>($  85,000)</a:t>
                      </a:r>
                      <a:endParaRPr lang="en-US" sz="1400" dirty="0"/>
                    </a:p>
                  </a:txBody>
                  <a:tcPr/>
                </a:tc>
              </a:tr>
              <a:tr h="306834">
                <a:tc>
                  <a:txBody>
                    <a:bodyPr/>
                    <a:lstStyle/>
                    <a:p>
                      <a:pPr algn="l"/>
                      <a:r>
                        <a:rPr lang="en-US" sz="1400" baseline="0" dirty="0" smtClean="0"/>
                        <a:t>10-11 Audit Finding Questioned Costs (TEAM High)</a:t>
                      </a:r>
                      <a:endParaRPr 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($112,000)</a:t>
                      </a:r>
                    </a:p>
                  </a:txBody>
                  <a:tcPr/>
                </a:tc>
              </a:tr>
              <a:tr h="306834">
                <a:tc>
                  <a:txBody>
                    <a:bodyPr/>
                    <a:lstStyle/>
                    <a:p>
                      <a:r>
                        <a:rPr lang="en-US" sz="1400" dirty="0" smtClean="0"/>
                        <a:t>Benefits</a:t>
                      </a:r>
                      <a:r>
                        <a:rPr lang="en-US" sz="1400" baseline="0" dirty="0" smtClean="0"/>
                        <a:t> Budgeted for Capacity</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r>
                        <a:rPr lang="en-US" sz="1400" dirty="0" smtClean="0"/>
                        <a:t>      </a:t>
                      </a:r>
                      <a:r>
                        <a:rPr lang="en-US" sz="1400" dirty="0" smtClean="0"/>
                        <a:t>$140,000</a:t>
                      </a:r>
                    </a:p>
                  </a:txBody>
                  <a:tcPr/>
                </a:tc>
              </a:tr>
              <a:tr h="306834">
                <a:tc>
                  <a:txBody>
                    <a:bodyPr/>
                    <a:lstStyle/>
                    <a:p>
                      <a:r>
                        <a:rPr lang="en-US" sz="1400" dirty="0" smtClean="0"/>
                        <a:t>Taxes Greater than</a:t>
                      </a:r>
                      <a:r>
                        <a:rPr lang="en-US" sz="1400" baseline="0" dirty="0" smtClean="0"/>
                        <a:t> Budgeted</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r>
                        <a:rPr lang="en-US" sz="1400" dirty="0" smtClean="0"/>
                        <a:t>      </a:t>
                      </a:r>
                      <a:r>
                        <a:rPr lang="en-US" sz="1400" dirty="0" smtClean="0"/>
                        <a:t>$  45,000</a:t>
                      </a:r>
                    </a:p>
                  </a:txBody>
                  <a:tcPr/>
                </a:tc>
              </a:tr>
              <a:tr h="306834">
                <a:tc>
                  <a:txBody>
                    <a:bodyPr/>
                    <a:lstStyle/>
                    <a:p>
                      <a:r>
                        <a:rPr lang="en-US" sz="1400" dirty="0" smtClean="0"/>
                        <a:t>Daycare Revenues/</a:t>
                      </a:r>
                      <a:r>
                        <a:rPr lang="en-US" sz="1400" dirty="0" err="1" smtClean="0"/>
                        <a:t>Pcard</a:t>
                      </a:r>
                      <a:r>
                        <a:rPr lang="en-US" sz="1400" dirty="0" smtClean="0"/>
                        <a:t> Rebate Greater than Budgeted</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r>
                        <a:rPr lang="en-US" sz="1400" dirty="0" smtClean="0"/>
                        <a:t>      </a:t>
                      </a:r>
                      <a:r>
                        <a:rPr lang="en-US" sz="1400" dirty="0" smtClean="0"/>
                        <a:t>$  45,000</a:t>
                      </a:r>
                    </a:p>
                  </a:txBody>
                  <a:tcPr/>
                </a:tc>
              </a:tr>
              <a:tr h="306834">
                <a:tc>
                  <a:txBody>
                    <a:bodyPr/>
                    <a:lstStyle/>
                    <a:p>
                      <a:r>
                        <a:rPr lang="en-US" sz="1400" dirty="0" smtClean="0"/>
                        <a:t>Federal Revenues</a:t>
                      </a:r>
                      <a:r>
                        <a:rPr lang="en-US" sz="1400" baseline="0" dirty="0" smtClean="0"/>
                        <a:t> Greater than Budget (w/out offsetting </a:t>
                      </a:r>
                      <a:r>
                        <a:rPr lang="en-US" sz="1400" baseline="0" dirty="0" err="1" smtClean="0"/>
                        <a:t>Exp</a:t>
                      </a:r>
                      <a:r>
                        <a:rPr lang="en-US" sz="1400" baseline="0" dirty="0" smtClean="0"/>
                        <a: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r>
                        <a:rPr lang="en-US" sz="1400" dirty="0" smtClean="0"/>
                        <a:t>      </a:t>
                      </a:r>
                      <a:r>
                        <a:rPr lang="en-US" sz="1400" dirty="0" smtClean="0"/>
                        <a:t>$  40,000</a:t>
                      </a:r>
                    </a:p>
                  </a:txBody>
                  <a:tcPr/>
                </a:tc>
              </a:tr>
              <a:tr h="306834">
                <a:tc>
                  <a:txBody>
                    <a:bodyPr/>
                    <a:lstStyle/>
                    <a:p>
                      <a:r>
                        <a:rPr lang="en-US" sz="1400" dirty="0" smtClean="0"/>
                        <a:t>63 Students Over Budget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r>
                        <a:rPr lang="en-US" sz="1400" dirty="0" smtClean="0"/>
                        <a:t>     $</a:t>
                      </a:r>
                      <a:r>
                        <a:rPr lang="en-US" sz="1400" dirty="0" smtClean="0"/>
                        <a:t>327,000</a:t>
                      </a:r>
                    </a:p>
                  </a:txBody>
                  <a:tcPr/>
                </a:tc>
              </a:tr>
              <a:tr h="306834">
                <a:tc>
                  <a:txBody>
                    <a:bodyPr/>
                    <a:lstStyle/>
                    <a:p>
                      <a:r>
                        <a:rPr lang="en-US" sz="1400" dirty="0" smtClean="0"/>
                        <a:t>13 Special Ed Students Over Budget</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a:t>
                      </a:r>
                      <a:r>
                        <a:rPr lang="en-US" sz="1400" dirty="0" smtClean="0"/>
                        <a:t>     $</a:t>
                      </a:r>
                      <a:r>
                        <a:rPr lang="en-US" sz="1400" dirty="0" smtClean="0"/>
                        <a:t>200,000</a:t>
                      </a:r>
                    </a:p>
                  </a:txBody>
                  <a:tcPr/>
                </a:tc>
              </a:tr>
              <a:tr h="306834">
                <a:tc>
                  <a:txBody>
                    <a:bodyPr/>
                    <a:lstStyle/>
                    <a:p>
                      <a:r>
                        <a:rPr lang="en-US" sz="1600" dirty="0" smtClean="0"/>
                        <a:t>      Total</a:t>
                      </a:r>
                      <a:r>
                        <a:rPr lang="en-US" sz="1600" baseline="0" dirty="0" smtClean="0"/>
                        <a:t> </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mtClean="0"/>
                        <a:t>        </a:t>
                      </a:r>
                      <a:r>
                        <a:rPr lang="en-US" sz="1400" smtClean="0"/>
                        <a:t>     $</a:t>
                      </a:r>
                      <a:r>
                        <a:rPr lang="en-US" sz="1400" dirty="0" smtClean="0"/>
                        <a:t>270,000</a:t>
                      </a:r>
                    </a:p>
                  </a:txBody>
                  <a:tcPr/>
                </a:tc>
              </a:tr>
            </a:tbl>
          </a:graphicData>
        </a:graphic>
      </p:graphicFrame>
    </p:spTree>
    <p:extLst>
      <p:ext uri="{BB962C8B-B14F-4D97-AF65-F5344CB8AC3E}">
        <p14:creationId xmlns:p14="http://schemas.microsoft.com/office/powerpoint/2010/main" val="4266408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Levy Dollars</a:t>
            </a:r>
            <a:endParaRPr lang="en-US" dirty="0"/>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1260115239"/>
              </p:ext>
            </p:extLst>
          </p:nvPr>
        </p:nvGraphicFramePr>
        <p:xfrm>
          <a:off x="533400" y="1905000"/>
          <a:ext cx="6934200" cy="4343400"/>
        </p:xfrm>
        <a:graphic>
          <a:graphicData uri="http://schemas.openxmlformats.org/drawingml/2006/table">
            <a:tbl>
              <a:tblPr firstRow="1" bandRow="1">
                <a:tableStyleId>{5C22544A-7EE6-4342-B048-85BDC9FD1C3A}</a:tableStyleId>
              </a:tblPr>
              <a:tblGrid>
                <a:gridCol w="3733800"/>
                <a:gridCol w="1676400"/>
                <a:gridCol w="1524000"/>
              </a:tblGrid>
              <a:tr h="552450">
                <a:tc>
                  <a:txBody>
                    <a:bodyPr/>
                    <a:lstStyle/>
                    <a:p>
                      <a:r>
                        <a:rPr lang="en-US" baseline="0" dirty="0" smtClean="0">
                          <a:solidFill>
                            <a:schemeClr val="bg1"/>
                          </a:solidFill>
                        </a:rPr>
                        <a:t>Expenditure Type</a:t>
                      </a:r>
                      <a:endParaRPr lang="en-US" baseline="0"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2013-2014</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2012-2013</a:t>
                      </a:r>
                      <a:endParaRPr lang="en-US" dirty="0">
                        <a:solidFill>
                          <a:schemeClr val="bg1"/>
                        </a:solidFill>
                      </a:endParaRPr>
                    </a:p>
                  </a:txBody>
                  <a:tcPr/>
                </a:tc>
              </a:tr>
              <a:tr h="350520">
                <a:tc>
                  <a:txBody>
                    <a:bodyPr/>
                    <a:lstStyle/>
                    <a:p>
                      <a:r>
                        <a:rPr lang="en-US" sz="1400" dirty="0" smtClean="0"/>
                        <a:t>Certificated</a:t>
                      </a:r>
                      <a:r>
                        <a:rPr lang="en-US" sz="1400" baseline="0" dirty="0" smtClean="0"/>
                        <a:t> Salaries</a:t>
                      </a:r>
                    </a:p>
                  </a:txBody>
                  <a:tcPr/>
                </a:tc>
                <a:tc>
                  <a:txBody>
                    <a:bodyPr/>
                    <a:lstStyle/>
                    <a:p>
                      <a:pPr algn="ctr" fontAlgn="b"/>
                      <a:r>
                        <a:rPr lang="en-US" sz="1400" b="0" i="0" u="none" strike="noStrike" baseline="0" dirty="0" smtClean="0">
                          <a:effectLst/>
                          <a:latin typeface="+mj-lt"/>
                        </a:rPr>
                        <a:t>$  532,400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474,199</a:t>
                      </a:r>
                      <a:endParaRPr lang="en-US" sz="1400" b="0" i="0" u="none" strike="noStrike" baseline="0" dirty="0">
                        <a:effectLst/>
                        <a:latin typeface="+mj-lt"/>
                      </a:endParaRPr>
                    </a:p>
                  </a:txBody>
                  <a:tcPr marL="9525" marR="9525" marT="9525" marB="0" anchor="b"/>
                </a:tc>
              </a:tr>
              <a:tr h="304800">
                <a:tc>
                  <a:txBody>
                    <a:bodyPr/>
                    <a:lstStyle/>
                    <a:p>
                      <a:r>
                        <a:rPr lang="en-US" sz="1400" dirty="0" smtClean="0"/>
                        <a:t>Classified Salaries</a:t>
                      </a:r>
                      <a:endParaRPr lang="en-US" sz="1400" dirty="0"/>
                    </a:p>
                  </a:txBody>
                  <a:tcPr/>
                </a:tc>
                <a:tc>
                  <a:txBody>
                    <a:bodyPr/>
                    <a:lstStyle/>
                    <a:p>
                      <a:pPr algn="ctr" fontAlgn="b"/>
                      <a:r>
                        <a:rPr lang="en-US" sz="1400" b="0" i="0" u="none" strike="noStrike" baseline="0" dirty="0" smtClean="0">
                          <a:effectLst/>
                          <a:latin typeface="+mj-lt"/>
                        </a:rPr>
                        <a:t>$  619,700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639,670</a:t>
                      </a:r>
                      <a:endParaRPr lang="en-US" sz="1400" b="0" i="0" u="none" strike="noStrike" baseline="0" dirty="0">
                        <a:effectLst/>
                        <a:latin typeface="+mj-lt"/>
                      </a:endParaRPr>
                    </a:p>
                  </a:txBody>
                  <a:tcPr marL="9525" marR="9525" marT="9525" marB="0" anchor="b"/>
                </a:tc>
              </a:tr>
              <a:tr h="304800">
                <a:tc>
                  <a:txBody>
                    <a:bodyPr/>
                    <a:lstStyle/>
                    <a:p>
                      <a:r>
                        <a:rPr lang="en-US" sz="1400" dirty="0" smtClean="0"/>
                        <a:t>Administrator</a:t>
                      </a:r>
                      <a:r>
                        <a:rPr lang="en-US" sz="1400" baseline="0" dirty="0" smtClean="0"/>
                        <a:t> Salaries</a:t>
                      </a:r>
                      <a:endParaRPr lang="en-US" sz="1400" dirty="0"/>
                    </a:p>
                  </a:txBody>
                  <a:tcPr/>
                </a:tc>
                <a:tc>
                  <a:txBody>
                    <a:bodyPr/>
                    <a:lstStyle/>
                    <a:p>
                      <a:pPr algn="ctr" fontAlgn="b"/>
                      <a:r>
                        <a:rPr lang="en-US" sz="1400" b="0" i="0" u="none" strike="noStrike" baseline="0" dirty="0" smtClean="0">
                          <a:effectLst/>
                          <a:latin typeface="+mj-lt"/>
                        </a:rPr>
                        <a:t>$  269,880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259,802</a:t>
                      </a:r>
                      <a:endParaRPr lang="en-US" sz="1400" b="0" i="0" u="none" strike="noStrike" baseline="0" dirty="0">
                        <a:effectLst/>
                        <a:latin typeface="+mj-lt"/>
                      </a:endParaRPr>
                    </a:p>
                  </a:txBody>
                  <a:tcPr marL="9525" marR="9525" marT="9525" marB="0" anchor="b"/>
                </a:tc>
              </a:tr>
              <a:tr h="304800">
                <a:tc>
                  <a:txBody>
                    <a:bodyPr/>
                    <a:lstStyle/>
                    <a:p>
                      <a:r>
                        <a:rPr lang="en-US" sz="1400" dirty="0" smtClean="0"/>
                        <a:t>Benefits</a:t>
                      </a:r>
                    </a:p>
                  </a:txBody>
                  <a:tcPr/>
                </a:tc>
                <a:tc>
                  <a:txBody>
                    <a:bodyPr/>
                    <a:lstStyle/>
                    <a:p>
                      <a:pPr algn="ctr" fontAlgn="b"/>
                      <a:r>
                        <a:rPr lang="en-US" sz="1400" b="0" i="0" u="none" strike="noStrike" baseline="0" dirty="0" smtClean="0">
                          <a:effectLst/>
                          <a:latin typeface="+mj-lt"/>
                        </a:rPr>
                        <a:t>$  511,125</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499,633</a:t>
                      </a:r>
                      <a:endParaRPr lang="en-US" sz="1400" b="0" i="0" u="none" strike="noStrike" baseline="0" dirty="0">
                        <a:effectLst/>
                        <a:latin typeface="+mj-lt"/>
                      </a:endParaRPr>
                    </a:p>
                  </a:txBody>
                  <a:tcPr marL="9525" marR="9525" marT="9525" marB="0" anchor="b"/>
                </a:tc>
              </a:tr>
              <a:tr h="304800">
                <a:tc>
                  <a:txBody>
                    <a:bodyPr/>
                    <a:lstStyle/>
                    <a:p>
                      <a:r>
                        <a:rPr lang="en-US" sz="1400" dirty="0" smtClean="0"/>
                        <a:t>Supplies/Services/Travel/Utilities/Insurance</a:t>
                      </a:r>
                      <a:endParaRPr lang="en-US" sz="1400" dirty="0"/>
                    </a:p>
                  </a:txBody>
                  <a:tcPr/>
                </a:tc>
                <a:tc>
                  <a:txBody>
                    <a:bodyPr/>
                    <a:lstStyle/>
                    <a:p>
                      <a:pPr algn="ctr" fontAlgn="b"/>
                      <a:r>
                        <a:rPr lang="en-US" sz="1400" b="0" i="0" u="none" strike="noStrike" baseline="0" dirty="0" smtClean="0">
                          <a:effectLst/>
                          <a:latin typeface="+mj-lt"/>
                        </a:rPr>
                        <a:t>$  900,170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$1,065,023</a:t>
                      </a:r>
                      <a:endParaRPr lang="en-US" sz="1400" b="0" i="0" u="none" strike="noStrike" baseline="0" dirty="0">
                        <a:effectLst/>
                        <a:latin typeface="+mj-lt"/>
                      </a:endParaRPr>
                    </a:p>
                  </a:txBody>
                  <a:tcPr marL="9525" marR="9525" marT="9525" marB="0" anchor="b"/>
                </a:tc>
              </a:tr>
              <a:tr h="304800">
                <a:tc>
                  <a:txBody>
                    <a:bodyPr/>
                    <a:lstStyle/>
                    <a:p>
                      <a:r>
                        <a:rPr lang="en-US" sz="1400" baseline="0" dirty="0" smtClean="0"/>
                        <a:t>Substitutes</a:t>
                      </a:r>
                      <a:endParaRPr lang="en-US" sz="1400" dirty="0"/>
                    </a:p>
                  </a:txBody>
                  <a:tcPr/>
                </a:tc>
                <a:tc>
                  <a:txBody>
                    <a:bodyPr/>
                    <a:lstStyle/>
                    <a:p>
                      <a:pPr algn="ctr"/>
                      <a:r>
                        <a:rPr lang="en-US" sz="1400" dirty="0" smtClean="0">
                          <a:latin typeface="+mj-lt"/>
                        </a:rPr>
                        <a:t>$   139,800</a:t>
                      </a:r>
                      <a:endParaRPr lang="en-US" sz="1400" dirty="0">
                        <a:latin typeface="+mj-lt"/>
                      </a:endParaRPr>
                    </a:p>
                  </a:txBody>
                  <a:tcPr/>
                </a:tc>
                <a:tc>
                  <a:txBody>
                    <a:bodyPr/>
                    <a:lstStyle/>
                    <a:p>
                      <a:pPr algn="ctr"/>
                      <a:r>
                        <a:rPr lang="en-US" sz="1400" dirty="0" smtClean="0">
                          <a:latin typeface="+mj-lt"/>
                        </a:rPr>
                        <a:t>$   142,237</a:t>
                      </a:r>
                      <a:endParaRPr lang="en-US" sz="1400" dirty="0">
                        <a:latin typeface="+mj-lt"/>
                      </a:endParaRPr>
                    </a:p>
                  </a:txBody>
                  <a:tcPr/>
                </a:tc>
              </a:tr>
              <a:tr h="304800">
                <a:tc>
                  <a:txBody>
                    <a:bodyPr/>
                    <a:lstStyle/>
                    <a:p>
                      <a:r>
                        <a:rPr lang="en-US" sz="1400" dirty="0" smtClean="0"/>
                        <a:t>Extracurricular</a:t>
                      </a:r>
                      <a:endParaRPr lang="en-US" sz="1400" dirty="0"/>
                    </a:p>
                  </a:txBody>
                  <a:tcPr/>
                </a:tc>
                <a:tc>
                  <a:txBody>
                    <a:bodyPr/>
                    <a:lstStyle/>
                    <a:p>
                      <a:pPr algn="ctr"/>
                      <a:r>
                        <a:rPr lang="en-US" sz="1400" dirty="0" smtClean="0">
                          <a:latin typeface="+mj-lt"/>
                        </a:rPr>
                        <a:t>$   403,015</a:t>
                      </a:r>
                      <a:endParaRPr lang="en-US" sz="1400" dirty="0">
                        <a:latin typeface="+mj-lt"/>
                      </a:endParaRPr>
                    </a:p>
                  </a:txBody>
                  <a:tcPr/>
                </a:tc>
                <a:tc>
                  <a:txBody>
                    <a:bodyPr/>
                    <a:lstStyle/>
                    <a:p>
                      <a:pPr algn="ctr"/>
                      <a:r>
                        <a:rPr lang="en-US" sz="1400" dirty="0" smtClean="0">
                          <a:latin typeface="+mj-lt"/>
                        </a:rPr>
                        <a:t>$   355,388</a:t>
                      </a:r>
                      <a:endParaRPr lang="en-US" sz="1400" dirty="0">
                        <a:latin typeface="+mj-lt"/>
                      </a:endParaRPr>
                    </a:p>
                  </a:txBody>
                  <a:tcPr/>
                </a:tc>
              </a:tr>
              <a:tr h="304800">
                <a:tc>
                  <a:txBody>
                    <a:bodyPr/>
                    <a:lstStyle/>
                    <a:p>
                      <a:r>
                        <a:rPr lang="en-US" sz="1400" dirty="0" smtClean="0"/>
                        <a:t>Special Education</a:t>
                      </a:r>
                      <a:endParaRPr lang="en-US" sz="1400" dirty="0"/>
                    </a:p>
                  </a:txBody>
                  <a:tcPr/>
                </a:tc>
                <a:tc>
                  <a:txBody>
                    <a:bodyPr/>
                    <a:lstStyle/>
                    <a:p>
                      <a:pPr algn="ctr"/>
                      <a:r>
                        <a:rPr lang="en-US" sz="1400" dirty="0" smtClean="0">
                          <a:latin typeface="+mj-lt"/>
                        </a:rPr>
                        <a:t>$     18,000</a:t>
                      </a:r>
                      <a:endParaRPr lang="en-US" sz="1400" dirty="0">
                        <a:latin typeface="+mj-lt"/>
                      </a:endParaRPr>
                    </a:p>
                  </a:txBody>
                  <a:tcPr/>
                </a:tc>
                <a:tc>
                  <a:txBody>
                    <a:bodyPr/>
                    <a:lstStyle/>
                    <a:p>
                      <a:pPr algn="ctr"/>
                      <a:r>
                        <a:rPr lang="en-US" sz="1400" dirty="0" smtClean="0">
                          <a:latin typeface="+mj-lt"/>
                        </a:rPr>
                        <a:t>$   123,445</a:t>
                      </a:r>
                      <a:endParaRPr lang="en-US" sz="1400" dirty="0">
                        <a:latin typeface="+mj-lt"/>
                      </a:endParaRPr>
                    </a:p>
                  </a:txBody>
                  <a:tcPr/>
                </a:tc>
              </a:tr>
              <a:tr h="304800">
                <a:tc>
                  <a:txBody>
                    <a:bodyPr/>
                    <a:lstStyle/>
                    <a:p>
                      <a:r>
                        <a:rPr lang="en-US" sz="1400" dirty="0" smtClean="0"/>
                        <a:t>Highly Capable Program</a:t>
                      </a:r>
                      <a:endParaRPr lang="en-US" sz="1400" dirty="0"/>
                    </a:p>
                  </a:txBody>
                  <a:tcPr/>
                </a:tc>
                <a:tc>
                  <a:txBody>
                    <a:bodyPr/>
                    <a:lstStyle/>
                    <a:p>
                      <a:pPr algn="ctr"/>
                      <a:r>
                        <a:rPr lang="en-US" sz="1400" dirty="0" smtClean="0">
                          <a:latin typeface="+mj-lt"/>
                        </a:rPr>
                        <a:t>$     16,900</a:t>
                      </a:r>
                      <a:endParaRPr lang="en-US" sz="1400" dirty="0">
                        <a:latin typeface="+mj-lt"/>
                      </a:endParaRPr>
                    </a:p>
                  </a:txBody>
                  <a:tcPr/>
                </a:tc>
                <a:tc>
                  <a:txBody>
                    <a:bodyPr/>
                    <a:lstStyle/>
                    <a:p>
                      <a:pPr algn="ctr"/>
                      <a:r>
                        <a:rPr lang="en-US" sz="1400" dirty="0" smtClean="0">
                          <a:latin typeface="+mj-lt"/>
                        </a:rPr>
                        <a:t>$     14,700</a:t>
                      </a:r>
                      <a:endParaRPr lang="en-US" sz="1400" dirty="0">
                        <a:latin typeface="+mj-lt"/>
                      </a:endParaRPr>
                    </a:p>
                  </a:txBody>
                  <a:tcPr/>
                </a:tc>
              </a:tr>
              <a:tr h="304800">
                <a:tc>
                  <a:txBody>
                    <a:bodyPr/>
                    <a:lstStyle/>
                    <a:p>
                      <a:r>
                        <a:rPr lang="en-US" sz="1400" dirty="0" smtClean="0"/>
                        <a:t>Transportation</a:t>
                      </a:r>
                      <a:endParaRPr lang="en-US" sz="1400" dirty="0"/>
                    </a:p>
                  </a:txBody>
                  <a:tcPr/>
                </a:tc>
                <a:tc>
                  <a:txBody>
                    <a:bodyPr/>
                    <a:lstStyle/>
                    <a:p>
                      <a:pPr algn="ctr"/>
                      <a:r>
                        <a:rPr lang="en-US" sz="1400" dirty="0" smtClean="0">
                          <a:latin typeface="+mj-lt"/>
                        </a:rPr>
                        <a:t>$   213,600</a:t>
                      </a:r>
                      <a:endParaRPr lang="en-US" sz="1400" dirty="0">
                        <a:latin typeface="+mj-lt"/>
                      </a:endParaRPr>
                    </a:p>
                  </a:txBody>
                  <a:tcPr/>
                </a:tc>
                <a:tc>
                  <a:txBody>
                    <a:bodyPr/>
                    <a:lstStyle/>
                    <a:p>
                      <a:pPr algn="ctr"/>
                      <a:r>
                        <a:rPr lang="en-US" sz="1400" dirty="0" smtClean="0">
                          <a:latin typeface="+mj-lt"/>
                        </a:rPr>
                        <a:t>$   321,000</a:t>
                      </a:r>
                      <a:endParaRPr lang="en-US" sz="1400" dirty="0">
                        <a:latin typeface="+mj-lt"/>
                      </a:endParaRPr>
                    </a:p>
                  </a:txBody>
                  <a:tcPr/>
                </a:tc>
              </a:tr>
              <a:tr h="304800">
                <a:tc>
                  <a:txBody>
                    <a:bodyPr/>
                    <a:lstStyle/>
                    <a:p>
                      <a:r>
                        <a:rPr lang="en-US" sz="1400" dirty="0" smtClean="0"/>
                        <a:t>KWRL</a:t>
                      </a:r>
                      <a:r>
                        <a:rPr lang="en-US" sz="1400" baseline="0" dirty="0" smtClean="0"/>
                        <a:t> Site/Remodel</a:t>
                      </a:r>
                      <a:endParaRPr lang="en-US" sz="1400" dirty="0"/>
                    </a:p>
                  </a:txBody>
                  <a:tcPr/>
                </a:tc>
                <a:tc>
                  <a:txBody>
                    <a:bodyPr/>
                    <a:lstStyle/>
                    <a:p>
                      <a:pPr algn="ctr"/>
                      <a:r>
                        <a:rPr lang="en-US" sz="1400" dirty="0" smtClean="0">
                          <a:latin typeface="+mj-lt"/>
                        </a:rPr>
                        <a:t>$   109,300</a:t>
                      </a:r>
                      <a:endParaRPr lang="en-US" sz="1400" dirty="0">
                        <a:latin typeface="+mj-lt"/>
                      </a:endParaRPr>
                    </a:p>
                  </a:txBody>
                  <a:tcPr/>
                </a:tc>
                <a:tc>
                  <a:txBody>
                    <a:bodyPr/>
                    <a:lstStyle/>
                    <a:p>
                      <a:pPr algn="ctr"/>
                      <a:r>
                        <a:rPr lang="en-US" sz="1400" dirty="0" smtClean="0">
                          <a:latin typeface="+mj-lt"/>
                        </a:rPr>
                        <a:t>$   160,700</a:t>
                      </a:r>
                      <a:endParaRPr lang="en-US" sz="1400" dirty="0">
                        <a:latin typeface="+mj-lt"/>
                      </a:endParaRPr>
                    </a:p>
                  </a:txBody>
                  <a:tcPr/>
                </a:tc>
              </a:tr>
              <a:tr h="304800">
                <a:tc>
                  <a:txBody>
                    <a:bodyPr/>
                    <a:lstStyle/>
                    <a:p>
                      <a:r>
                        <a:rPr lang="en-US" sz="1400" dirty="0" smtClean="0"/>
                        <a:t>Daycare</a:t>
                      </a:r>
                      <a:endParaRPr lang="en-US" sz="1400" dirty="0"/>
                    </a:p>
                  </a:txBody>
                  <a:tcPr/>
                </a:tc>
                <a:tc>
                  <a:txBody>
                    <a:bodyPr/>
                    <a:lstStyle/>
                    <a:p>
                      <a:pPr algn="ctr"/>
                      <a:r>
                        <a:rPr lang="en-US" sz="1400" dirty="0" smtClean="0">
                          <a:latin typeface="+mj-lt"/>
                        </a:rPr>
                        <a:t>$             0</a:t>
                      </a:r>
                      <a:endParaRPr lang="en-US" sz="1400" dirty="0">
                        <a:latin typeface="+mj-lt"/>
                      </a:endParaRPr>
                    </a:p>
                  </a:txBody>
                  <a:tcPr/>
                </a:tc>
                <a:tc>
                  <a:txBody>
                    <a:bodyPr/>
                    <a:lstStyle/>
                    <a:p>
                      <a:pPr algn="ctr"/>
                      <a:r>
                        <a:rPr lang="en-US" sz="1400" dirty="0" smtClean="0">
                          <a:latin typeface="+mj-lt"/>
                        </a:rPr>
                        <a:t>$     12,200</a:t>
                      </a:r>
                      <a:endParaRPr lang="en-US" sz="1400"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Fund Revenues</a:t>
            </a:r>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43911446"/>
              </p:ext>
            </p:extLst>
          </p:nvPr>
        </p:nvGraphicFramePr>
        <p:xfrm>
          <a:off x="1447800" y="2133600"/>
          <a:ext cx="5612765" cy="3337560"/>
        </p:xfrm>
        <a:graphic>
          <a:graphicData uri="http://schemas.openxmlformats.org/drawingml/2006/table">
            <a:tbl>
              <a:tblPr firstRow="1" bandRow="1">
                <a:tableStyleId>{073A0DAA-6AF3-43AB-8588-CEC1D06C72B9}</a:tableStyleId>
              </a:tblPr>
              <a:tblGrid>
                <a:gridCol w="2775141"/>
                <a:gridCol w="1777263"/>
                <a:gridCol w="1060361"/>
              </a:tblGrid>
              <a:tr h="370840">
                <a:tc>
                  <a:txBody>
                    <a:bodyPr/>
                    <a:lstStyle/>
                    <a:p>
                      <a:r>
                        <a:rPr lang="en-US" dirty="0" smtClean="0"/>
                        <a:t>Source of Funds</a:t>
                      </a:r>
                      <a:endParaRPr lang="en-US" dirty="0"/>
                    </a:p>
                  </a:txBody>
                  <a:tcPr/>
                </a:tc>
                <a:tc>
                  <a:txBody>
                    <a:bodyPr/>
                    <a:lstStyle/>
                    <a:p>
                      <a:pPr algn="r"/>
                      <a:r>
                        <a:rPr lang="en-US" dirty="0" smtClean="0"/>
                        <a:t>Amount</a:t>
                      </a:r>
                      <a:endParaRPr lang="en-US" dirty="0"/>
                    </a:p>
                  </a:txBody>
                  <a:tcPr/>
                </a:tc>
                <a:tc>
                  <a:txBody>
                    <a:bodyPr/>
                    <a:lstStyle/>
                    <a:p>
                      <a:endParaRPr lang="en-US" dirty="0"/>
                    </a:p>
                  </a:txBody>
                  <a:tcPr/>
                </a:tc>
              </a:tr>
              <a:tr h="370840">
                <a:tc>
                  <a:txBody>
                    <a:bodyPr/>
                    <a:lstStyle/>
                    <a:p>
                      <a:r>
                        <a:rPr lang="en-US" dirty="0" smtClean="0"/>
                        <a:t>Local Taxes (Levy)</a:t>
                      </a:r>
                      <a:endParaRPr lang="en-US" dirty="0"/>
                    </a:p>
                  </a:txBody>
                  <a:tcPr/>
                </a:tc>
                <a:tc>
                  <a:txBody>
                    <a:bodyPr/>
                    <a:lstStyle/>
                    <a:p>
                      <a:pPr algn="r"/>
                      <a:r>
                        <a:rPr lang="en-US" dirty="0" smtClean="0"/>
                        <a:t>$   3,296,906</a:t>
                      </a:r>
                      <a:endParaRPr lang="en-US" dirty="0"/>
                    </a:p>
                  </a:txBody>
                  <a:tcPr/>
                </a:tc>
                <a:tc>
                  <a:txBody>
                    <a:bodyPr/>
                    <a:lstStyle/>
                    <a:p>
                      <a:pPr algn="r"/>
                      <a:r>
                        <a:rPr lang="en-US" dirty="0" smtClean="0"/>
                        <a:t>14.0%</a:t>
                      </a:r>
                      <a:endParaRPr lang="en-US" dirty="0"/>
                    </a:p>
                  </a:txBody>
                  <a:tcPr/>
                </a:tc>
              </a:tr>
              <a:tr h="370840">
                <a:tc>
                  <a:txBody>
                    <a:bodyPr/>
                    <a:lstStyle/>
                    <a:p>
                      <a:r>
                        <a:rPr lang="en-US" dirty="0" smtClean="0"/>
                        <a:t>Local Receipts</a:t>
                      </a:r>
                      <a:endParaRPr lang="en-US" dirty="0"/>
                    </a:p>
                  </a:txBody>
                  <a:tcPr/>
                </a:tc>
                <a:tc>
                  <a:txBody>
                    <a:bodyPr/>
                    <a:lstStyle/>
                    <a:p>
                      <a:pPr algn="r"/>
                      <a:r>
                        <a:rPr lang="en-US" dirty="0" smtClean="0"/>
                        <a:t>$      425,837</a:t>
                      </a:r>
                      <a:endParaRPr lang="en-US" dirty="0"/>
                    </a:p>
                  </a:txBody>
                  <a:tcPr/>
                </a:tc>
                <a:tc>
                  <a:txBody>
                    <a:bodyPr/>
                    <a:lstStyle/>
                    <a:p>
                      <a:pPr algn="r"/>
                      <a:r>
                        <a:rPr lang="en-US" dirty="0" smtClean="0"/>
                        <a:t>2.0%</a:t>
                      </a:r>
                      <a:endParaRPr lang="en-US" dirty="0"/>
                    </a:p>
                  </a:txBody>
                  <a:tcPr/>
                </a:tc>
              </a:tr>
              <a:tr h="370840">
                <a:tc>
                  <a:txBody>
                    <a:bodyPr/>
                    <a:lstStyle/>
                    <a:p>
                      <a:r>
                        <a:rPr lang="en-US" dirty="0" smtClean="0"/>
                        <a:t>State</a:t>
                      </a:r>
                      <a:r>
                        <a:rPr lang="en-US" baseline="0" dirty="0" smtClean="0"/>
                        <a:t> Apportionment/LEA</a:t>
                      </a:r>
                      <a:endParaRPr lang="en-US" dirty="0"/>
                    </a:p>
                  </a:txBody>
                  <a:tcPr/>
                </a:tc>
                <a:tc>
                  <a:txBody>
                    <a:bodyPr/>
                    <a:lstStyle/>
                    <a:p>
                      <a:pPr algn="r"/>
                      <a:r>
                        <a:rPr lang="en-US" dirty="0" smtClean="0"/>
                        <a:t>$ 12,764,713</a:t>
                      </a:r>
                      <a:endParaRPr lang="en-US" dirty="0"/>
                    </a:p>
                  </a:txBody>
                  <a:tcPr/>
                </a:tc>
                <a:tc>
                  <a:txBody>
                    <a:bodyPr/>
                    <a:lstStyle/>
                    <a:p>
                      <a:pPr algn="r"/>
                      <a:r>
                        <a:rPr lang="en-US" dirty="0" smtClean="0"/>
                        <a:t>53.5%</a:t>
                      </a:r>
                      <a:endParaRPr lang="en-US" dirty="0"/>
                    </a:p>
                  </a:txBody>
                  <a:tcPr/>
                </a:tc>
              </a:tr>
              <a:tr h="370840">
                <a:tc>
                  <a:txBody>
                    <a:bodyPr/>
                    <a:lstStyle/>
                    <a:p>
                      <a:r>
                        <a:rPr lang="en-US" dirty="0" smtClean="0"/>
                        <a:t>State Special Purpose</a:t>
                      </a:r>
                      <a:endParaRPr lang="en-US" dirty="0"/>
                    </a:p>
                  </a:txBody>
                  <a:tcPr/>
                </a:tc>
                <a:tc>
                  <a:txBody>
                    <a:bodyPr/>
                    <a:lstStyle/>
                    <a:p>
                      <a:pPr algn="r"/>
                      <a:r>
                        <a:rPr lang="en-US" dirty="0" smtClean="0"/>
                        <a:t>$   4,656,807</a:t>
                      </a:r>
                      <a:endParaRPr lang="en-US" dirty="0"/>
                    </a:p>
                  </a:txBody>
                  <a:tcPr/>
                </a:tc>
                <a:tc>
                  <a:txBody>
                    <a:bodyPr/>
                    <a:lstStyle/>
                    <a:p>
                      <a:pPr algn="r"/>
                      <a:r>
                        <a:rPr lang="en-US" dirty="0" smtClean="0"/>
                        <a:t>19.5%</a:t>
                      </a:r>
                      <a:endParaRPr lang="en-US" dirty="0"/>
                    </a:p>
                  </a:txBody>
                  <a:tcPr/>
                </a:tc>
              </a:tr>
              <a:tr h="370840">
                <a:tc>
                  <a:txBody>
                    <a:bodyPr/>
                    <a:lstStyle/>
                    <a:p>
                      <a:r>
                        <a:rPr lang="en-US" dirty="0" smtClean="0"/>
                        <a:t>Federal Funds</a:t>
                      </a:r>
                      <a:endParaRPr lang="en-US" sz="1200" dirty="0"/>
                    </a:p>
                  </a:txBody>
                  <a:tcPr/>
                </a:tc>
                <a:tc>
                  <a:txBody>
                    <a:bodyPr/>
                    <a:lstStyle/>
                    <a:p>
                      <a:pPr algn="r"/>
                      <a:r>
                        <a:rPr lang="en-US" dirty="0" smtClean="0"/>
                        <a:t>$   1,676,435</a:t>
                      </a:r>
                    </a:p>
                  </a:txBody>
                  <a:tcPr/>
                </a:tc>
                <a:tc>
                  <a:txBody>
                    <a:bodyPr/>
                    <a:lstStyle/>
                    <a:p>
                      <a:pPr algn="r"/>
                      <a:r>
                        <a:rPr lang="en-US" dirty="0" smtClean="0"/>
                        <a:t>7.0%</a:t>
                      </a:r>
                    </a:p>
                  </a:txBody>
                  <a:tcPr/>
                </a:tc>
              </a:tr>
              <a:tr h="370840">
                <a:tc>
                  <a:txBody>
                    <a:bodyPr/>
                    <a:lstStyle/>
                    <a:p>
                      <a:r>
                        <a:rPr lang="en-US" sz="1800" dirty="0" smtClean="0">
                          <a:latin typeface="Tw Cen MT" pitchFamily="34" charset="0"/>
                        </a:rPr>
                        <a:t>From</a:t>
                      </a:r>
                      <a:r>
                        <a:rPr lang="en-US" sz="1800" baseline="0" dirty="0" smtClean="0">
                          <a:latin typeface="Tw Cen MT" pitchFamily="34" charset="0"/>
                        </a:rPr>
                        <a:t> Other Districts</a:t>
                      </a:r>
                      <a:endParaRPr lang="en-US" sz="1800" dirty="0">
                        <a:latin typeface="Tw Cen MT" pitchFamily="34" charset="0"/>
                      </a:endParaRPr>
                    </a:p>
                  </a:txBody>
                  <a:tcPr/>
                </a:tc>
                <a:tc>
                  <a:txBody>
                    <a:bodyPr/>
                    <a:lstStyle/>
                    <a:p>
                      <a:pPr algn="r"/>
                      <a:r>
                        <a:rPr lang="en-US" sz="1800" dirty="0" smtClean="0"/>
                        <a:t>$   1,011,311</a:t>
                      </a:r>
                    </a:p>
                  </a:txBody>
                  <a:tcPr/>
                </a:tc>
                <a:tc>
                  <a:txBody>
                    <a:bodyPr/>
                    <a:lstStyle/>
                    <a:p>
                      <a:pPr algn="r"/>
                      <a:r>
                        <a:rPr lang="en-US" sz="1800" smtClean="0"/>
                        <a:t>4.0%</a:t>
                      </a:r>
                      <a:endParaRPr lang="en-US" sz="1800" dirty="0" smtClean="0"/>
                    </a:p>
                  </a:txBody>
                  <a:tcPr/>
                </a:tc>
              </a:tr>
              <a:tr h="370840">
                <a:tc>
                  <a:txBody>
                    <a:bodyPr/>
                    <a:lstStyle/>
                    <a:p>
                      <a:r>
                        <a:rPr lang="en-US" dirty="0" smtClean="0"/>
                        <a:t>Operating</a:t>
                      </a:r>
                      <a:r>
                        <a:rPr lang="en-US" baseline="0" dirty="0" smtClean="0"/>
                        <a:t> Transfer</a:t>
                      </a:r>
                      <a:endParaRPr lang="en-US" dirty="0"/>
                    </a:p>
                  </a:txBody>
                  <a:tcPr/>
                </a:tc>
                <a:tc>
                  <a:txBody>
                    <a:bodyPr/>
                    <a:lstStyle/>
                    <a:p>
                      <a:pPr algn="r"/>
                      <a:r>
                        <a:rPr lang="en-US" dirty="0" smtClean="0"/>
                        <a:t>$                 0</a:t>
                      </a:r>
                    </a:p>
                  </a:txBody>
                  <a:tcPr/>
                </a:tc>
                <a:tc>
                  <a:txBody>
                    <a:bodyPr/>
                    <a:lstStyle/>
                    <a:p>
                      <a:pPr algn="r"/>
                      <a:r>
                        <a:rPr lang="en-US" dirty="0" smtClean="0"/>
                        <a:t>0%</a:t>
                      </a:r>
                      <a:endParaRPr lang="en-US" dirty="0"/>
                    </a:p>
                  </a:txBody>
                  <a:tcPr/>
                </a:tc>
              </a:tr>
              <a:tr h="370840">
                <a:tc>
                  <a:txBody>
                    <a:bodyPr/>
                    <a:lstStyle/>
                    <a:p>
                      <a:r>
                        <a:rPr lang="en-US" dirty="0" smtClean="0"/>
                        <a:t>Total Revenues</a:t>
                      </a:r>
                      <a:endParaRPr lang="en-US" dirty="0"/>
                    </a:p>
                  </a:txBody>
                  <a:tcPr/>
                </a:tc>
                <a:tc>
                  <a:txBody>
                    <a:bodyPr/>
                    <a:lstStyle/>
                    <a:p>
                      <a:pPr algn="r"/>
                      <a:r>
                        <a:rPr lang="en-US" dirty="0" smtClean="0"/>
                        <a:t>$ 23,832,011</a:t>
                      </a:r>
                      <a:endParaRPr lang="en-US" dirty="0"/>
                    </a:p>
                  </a:txBody>
                  <a:tcPr/>
                </a:tc>
                <a:tc>
                  <a:txBody>
                    <a:bodyPr/>
                    <a:lstStyle/>
                    <a:p>
                      <a:pPr algn="r"/>
                      <a:r>
                        <a:rPr lang="en-US" dirty="0" smtClean="0"/>
                        <a:t>100%</a:t>
                      </a:r>
                      <a:endParaRPr lang="en-US"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Total Expenditures by Type</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736207981"/>
              </p:ext>
            </p:extLst>
          </p:nvPr>
        </p:nvGraphicFramePr>
        <p:xfrm>
          <a:off x="533400" y="1524000"/>
          <a:ext cx="75438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114800" y="5867400"/>
            <a:ext cx="4648200"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dirty="0" smtClean="0"/>
              <a:t>Total Expenditures = $23,344,193</a:t>
            </a:r>
            <a:endParaRPr lang="en-US" dirty="0"/>
          </a:p>
        </p:txBody>
      </p:sp>
      <p:sp>
        <p:nvSpPr>
          <p:cNvPr id="11" name="TextBox 10"/>
          <p:cNvSpPr txBox="1"/>
          <p:nvPr/>
        </p:nvSpPr>
        <p:spPr>
          <a:xfrm>
            <a:off x="6400800" y="4648200"/>
            <a:ext cx="1752600" cy="553998"/>
          </a:xfrm>
          <a:prstGeom prst="rect">
            <a:avLst/>
          </a:prstGeom>
          <a:noFill/>
        </p:spPr>
        <p:txBody>
          <a:bodyPr wrap="square" rtlCol="0">
            <a:spAutoFit/>
          </a:bodyPr>
          <a:lstStyle/>
          <a:p>
            <a:r>
              <a:rPr lang="en-US" sz="1000" dirty="0" smtClean="0">
                <a:latin typeface="+mn-lt"/>
              </a:rPr>
              <a:t>Administrative =      3.8%</a:t>
            </a:r>
          </a:p>
          <a:p>
            <a:r>
              <a:rPr lang="en-US" sz="1000" dirty="0" smtClean="0">
                <a:latin typeface="+mn-lt"/>
              </a:rPr>
              <a:t>Certificated      =  33.9%</a:t>
            </a:r>
          </a:p>
          <a:p>
            <a:r>
              <a:rPr lang="en-US" sz="1000" dirty="0" smtClean="0">
                <a:latin typeface="+mn-lt"/>
              </a:rPr>
              <a:t>Classified         =  20.7%</a:t>
            </a:r>
            <a:endParaRPr lang="en-US" sz="1000" dirty="0">
              <a:latin typeface="+mn-lt"/>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Salaries – All Programs</a:t>
            </a:r>
            <a:endParaRPr lang="en-US" dirty="0"/>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4267799006"/>
              </p:ext>
            </p:extLst>
          </p:nvPr>
        </p:nvGraphicFramePr>
        <p:xfrm>
          <a:off x="457200" y="990600"/>
          <a:ext cx="4038600" cy="49999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p:cNvGraphicFramePr>
          <p:nvPr>
            <p:ph sz="quarter" idx="2"/>
            <p:extLst>
              <p:ext uri="{D42A27DB-BD31-4B8C-83A1-F6EECF244321}">
                <p14:modId xmlns:p14="http://schemas.microsoft.com/office/powerpoint/2010/main" val="3488468703"/>
              </p:ext>
            </p:extLst>
          </p:nvPr>
        </p:nvGraphicFramePr>
        <p:xfrm>
          <a:off x="4648200" y="1295400"/>
          <a:ext cx="3581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4572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$8,816,758</a:t>
            </a:r>
          </a:p>
          <a:p>
            <a:endParaRPr lang="en-US" sz="1400" dirty="0" smtClean="0">
              <a:latin typeface="Arial" pitchFamily="34" charset="0"/>
              <a:cs typeface="Arial" pitchFamily="34" charset="0"/>
            </a:endParaRPr>
          </a:p>
          <a:p>
            <a:endParaRPr lang="en-US" sz="1400" dirty="0"/>
          </a:p>
        </p:txBody>
      </p:sp>
      <p:sp>
        <p:nvSpPr>
          <p:cNvPr id="9" name="TextBox 1"/>
          <p:cNvSpPr txBox="1"/>
          <p:nvPr/>
        </p:nvSpPr>
        <p:spPr>
          <a:xfrm>
            <a:off x="47244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$4,833,924</a:t>
            </a:r>
          </a:p>
          <a:p>
            <a:endParaRPr lang="en-US" sz="1400"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Expenditures by Program-Comparison to Prior Year</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4023156005"/>
              </p:ext>
            </p:extLst>
          </p:nvPr>
        </p:nvGraphicFramePr>
        <p:xfrm>
          <a:off x="609600" y="2057400"/>
          <a:ext cx="81534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1295400" y="6474690"/>
            <a:ext cx="228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630218" y="6476999"/>
            <a:ext cx="1371600" cy="276999"/>
          </a:xfrm>
          <a:prstGeom prst="rect">
            <a:avLst/>
          </a:prstGeom>
          <a:noFill/>
        </p:spPr>
        <p:txBody>
          <a:bodyPr wrap="square" rtlCol="0">
            <a:spAutoFit/>
          </a:bodyPr>
          <a:lstStyle/>
          <a:p>
            <a:r>
              <a:rPr lang="en-US" sz="1200" dirty="0" smtClean="0"/>
              <a:t>2013-14</a:t>
            </a:r>
            <a:endParaRPr lang="en-US" sz="1200" dirty="0"/>
          </a:p>
        </p:txBody>
      </p:sp>
      <p:sp>
        <p:nvSpPr>
          <p:cNvPr id="12" name="Rectangle 11"/>
          <p:cNvSpPr/>
          <p:nvPr/>
        </p:nvSpPr>
        <p:spPr>
          <a:xfrm>
            <a:off x="3244273" y="6474690"/>
            <a:ext cx="228600" cy="228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507509" y="6449199"/>
            <a:ext cx="1371600" cy="276999"/>
          </a:xfrm>
          <a:prstGeom prst="rect">
            <a:avLst/>
          </a:prstGeom>
          <a:noFill/>
        </p:spPr>
        <p:txBody>
          <a:bodyPr wrap="square" rtlCol="0">
            <a:spAutoFit/>
          </a:bodyPr>
          <a:lstStyle/>
          <a:p>
            <a:r>
              <a:rPr lang="en-US" sz="1200" dirty="0" smtClean="0"/>
              <a:t>2012-13</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6744</TotalTime>
  <Words>1165</Words>
  <Application>Microsoft Office PowerPoint</Application>
  <PresentationFormat>On-screen Show (4:3)</PresentationFormat>
  <Paragraphs>347</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WOODLAND School District 2013-2014 Year End Financial Summary</vt:lpstr>
      <vt:lpstr>Historical Fund Balance Summary</vt:lpstr>
      <vt:lpstr>Fund Balance/Enrollment</vt:lpstr>
      <vt:lpstr>Unbudgeted Items Directly Affecting Total Fund Balance</vt:lpstr>
      <vt:lpstr>Levy Dollars</vt:lpstr>
      <vt:lpstr>General Fund Revenues</vt:lpstr>
      <vt:lpstr>Total Expenditures by Type</vt:lpstr>
      <vt:lpstr>Salaries – All Programs</vt:lpstr>
      <vt:lpstr>Expenditures by Program-Comparison to Prior Year</vt:lpstr>
      <vt:lpstr>Activities - General Basic Education</vt:lpstr>
      <vt:lpstr>District Wide Support</vt:lpstr>
      <vt:lpstr>Transportation &amp; Food Service </vt:lpstr>
      <vt:lpstr>Before and After School Care</vt:lpstr>
      <vt:lpstr>Other Funds</vt:lpstr>
      <vt:lpstr>Capital Projects Fund</vt:lpstr>
      <vt:lpstr>PowerPoint Presentation</vt:lpstr>
      <vt:lpstr>ASB FUND</vt:lpstr>
      <vt:lpstr>TRANSPORTATION VEHICLE FUND</vt:lpstr>
    </vt:vector>
  </TitlesOfParts>
  <Company>Camas School District #117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486</cp:revision>
  <cp:lastPrinted>2014-11-20T22:39:06Z</cp:lastPrinted>
  <dcterms:created xsi:type="dcterms:W3CDTF">2010-10-18T22:51:52Z</dcterms:created>
  <dcterms:modified xsi:type="dcterms:W3CDTF">2014-11-20T22:49:09Z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