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9"/>
  </p:notesMasterIdLst>
  <p:sldIdLst>
    <p:sldId id="256" r:id="rId2"/>
    <p:sldId id="298" r:id="rId3"/>
    <p:sldId id="293" r:id="rId4"/>
    <p:sldId id="296" r:id="rId5"/>
    <p:sldId id="300" r:id="rId6"/>
    <p:sldId id="301" r:id="rId7"/>
    <p:sldId id="29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BDD54CFB-7C83-4BAA-8425-D7C4A9FE5C27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DB2E8F0-BB63-4578-A771-E4F0E0865F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4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606" y="1737510"/>
            <a:ext cx="2992582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3003077" y="1737510"/>
            <a:ext cx="3136466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6151418" y="1737510"/>
            <a:ext cx="2992582" cy="230346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/>
          </p:nvPr>
        </p:nvSpPr>
        <p:spPr>
          <a:xfrm>
            <a:off x="0" y="4013199"/>
            <a:ext cx="9144000" cy="677863"/>
          </a:xfrm>
          <a:solidFill>
            <a:srgbClr val="417199"/>
          </a:solidFill>
        </p:spPr>
        <p:txBody>
          <a:bodyPr anchor="ctr" anchorCtr="0">
            <a:noAutofit/>
          </a:bodyPr>
          <a:lstStyle>
            <a:lvl1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2pPr>
            <a:lvl3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3pPr>
            <a:lvl4pPr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4pPr>
            <a:lvl5pPr marL="3175" indent="-3175"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Font typeface="Wingdings" pitchFamily="2" charset="2"/>
              <a:buNone/>
              <a:defRPr lang="en-US" sz="3200" b="0" u="none" kern="1200" cap="all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  <a:solidFill>
            <a:srgbClr val="2D50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none" dirty="0"/>
          </a:p>
        </p:txBody>
      </p:sp>
      <p:pic>
        <p:nvPicPr>
          <p:cNvPr id="16" name="Picture 15" descr="PFM Logo_No Text_White.BMP"/>
          <p:cNvPicPr>
            <a:picLocks noChangeAspect="1"/>
          </p:cNvPicPr>
          <p:nvPr/>
        </p:nvPicPr>
        <p:blipFill>
          <a:blip r:embed="rId2" cstate="print"/>
          <a:srcRect l="20761" t="1861" b="7202"/>
          <a:stretch>
            <a:fillRect/>
          </a:stretch>
        </p:blipFill>
        <p:spPr>
          <a:xfrm>
            <a:off x="1" y="1"/>
            <a:ext cx="1582641" cy="1733107"/>
          </a:xfrm>
          <a:prstGeom prst="rect">
            <a:avLst/>
          </a:prstGeom>
        </p:spPr>
      </p:pic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" y="0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16925" y="642257"/>
            <a:ext cx="7184571" cy="901535"/>
          </a:xfrm>
        </p:spPr>
        <p:txBody>
          <a:bodyPr anchor="b">
            <a:normAutofit/>
          </a:bodyPr>
          <a:lstStyle>
            <a:lvl1pPr algn="r">
              <a:defRPr lang="en-US" sz="3600" b="0" u="none" kern="1200" cap="all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 algn="ctr" rtl="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Font typeface="Wingdings" pitchFamily="2" charset="2"/>
              <a:buNone/>
              <a:defRPr/>
            </a:pPr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9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9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9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9" y="144463"/>
            <a:ext cx="533400" cy="244476"/>
          </a:xfrm>
        </p:spPr>
        <p:txBody>
          <a:bodyPr/>
          <a:lstStyle/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33" y="0"/>
            <a:ext cx="79835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1" y="1056815"/>
            <a:ext cx="3619500" cy="5118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05301" y="1066800"/>
            <a:ext cx="3619500" cy="2630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05301" y="3849689"/>
            <a:ext cx="3619500" cy="232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31200" y="6305550"/>
            <a:ext cx="482600" cy="476250"/>
          </a:xfrm>
        </p:spPr>
        <p:txBody>
          <a:bodyPr>
            <a:normAutofit/>
          </a:bodyPr>
          <a:lstStyle>
            <a:lvl1pPr>
              <a:defRPr sz="1200" u="none"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32" y="0"/>
            <a:ext cx="6766867" cy="754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1" y="1066801"/>
            <a:ext cx="3619500" cy="5108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05301" y="1066801"/>
            <a:ext cx="3619500" cy="5108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239125" y="6229350"/>
            <a:ext cx="685800" cy="476250"/>
          </a:xfrm>
        </p:spPr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28625" y="1143000"/>
            <a:ext cx="8686800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415925" y="1143000"/>
            <a:ext cx="0" cy="5303838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61325" y="6340476"/>
            <a:ext cx="0" cy="201613"/>
          </a:xfrm>
          <a:prstGeom prst="line">
            <a:avLst/>
          </a:prstGeom>
          <a:noFill/>
          <a:ln w="635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7039" y="6446838"/>
            <a:ext cx="6399212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14" descr="pfm group - 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9988" y="6291263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41" y="317500"/>
            <a:ext cx="8224131" cy="598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 noChangeAspect="1"/>
          </p:cNvSpPr>
          <p:nvPr>
            <p:ph sz="quarter" idx="2"/>
          </p:nvPr>
        </p:nvSpPr>
        <p:spPr>
          <a:xfrm>
            <a:off x="493486" y="1226008"/>
            <a:ext cx="8215085" cy="23821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3"/>
          </p:nvPr>
        </p:nvSpPr>
        <p:spPr>
          <a:xfrm>
            <a:off x="537030" y="3767590"/>
            <a:ext cx="8157028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12126" y="6264276"/>
            <a:ext cx="484188" cy="373063"/>
          </a:xfrm>
          <a:prstGeom prst="rect">
            <a:avLst/>
          </a:prstGeom>
        </p:spPr>
        <p:txBody>
          <a:bodyPr/>
          <a:lstStyle>
            <a:lvl1pPr algn="l" eaLnBrk="0" hangingPunct="0">
              <a:spcBef>
                <a:spcPct val="0"/>
              </a:spcBef>
              <a:defRPr u="none">
                <a:solidFill>
                  <a:srgbClr val="002060"/>
                </a:solidFill>
                <a:latin typeface="Garamond" pitchFamily="18" charset="0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428625" y="1143000"/>
            <a:ext cx="8686800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415925" y="1143000"/>
            <a:ext cx="0" cy="5303838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61325" y="6340476"/>
            <a:ext cx="0" cy="201613"/>
          </a:xfrm>
          <a:prstGeom prst="line">
            <a:avLst/>
          </a:prstGeom>
          <a:noFill/>
          <a:ln w="635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lIns="82048" tIns="41025" rIns="82048" bIns="4102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27039" y="6446838"/>
            <a:ext cx="6399212" cy="0"/>
          </a:xfrm>
          <a:prstGeom prst="line">
            <a:avLst/>
          </a:prstGeom>
          <a:noFill/>
          <a:ln w="12700">
            <a:solidFill>
              <a:srgbClr val="99CCFF"/>
            </a:solidFill>
            <a:round/>
            <a:headEnd/>
            <a:tailEnd/>
          </a:ln>
          <a:effectLst/>
        </p:spPr>
        <p:txBody>
          <a:bodyPr lIns="82048" tIns="41025" rIns="82048" bIns="41025"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13" descr="pfm group - 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9988" y="6291263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41" y="317500"/>
            <a:ext cx="8224131" cy="598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 noChangeAspect="1"/>
          </p:cNvSpPr>
          <p:nvPr>
            <p:ph sz="quarter" idx="2"/>
          </p:nvPr>
        </p:nvSpPr>
        <p:spPr>
          <a:xfrm>
            <a:off x="482854" y="1215375"/>
            <a:ext cx="8215085" cy="23821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3"/>
          </p:nvPr>
        </p:nvSpPr>
        <p:spPr>
          <a:xfrm>
            <a:off x="482855" y="3703793"/>
            <a:ext cx="4049484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 noChangeAspect="1"/>
          </p:cNvSpPr>
          <p:nvPr>
            <p:ph sz="quarter" idx="11"/>
          </p:nvPr>
        </p:nvSpPr>
        <p:spPr>
          <a:xfrm>
            <a:off x="4673600" y="3696538"/>
            <a:ext cx="4042227" cy="23839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12126" y="6264276"/>
            <a:ext cx="484188" cy="373063"/>
          </a:xfrm>
          <a:prstGeom prst="rect">
            <a:avLst/>
          </a:prstGeom>
        </p:spPr>
        <p:txBody>
          <a:bodyPr/>
          <a:lstStyle>
            <a:lvl1pPr algn="l" eaLnBrk="0" hangingPunct="0">
              <a:spcBef>
                <a:spcPct val="0"/>
              </a:spcBef>
              <a:defRPr u="none">
                <a:solidFill>
                  <a:srgbClr val="002060"/>
                </a:solidFill>
                <a:latin typeface="Garamond" pitchFamily="18" charset="0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D3883B-B732-4503-9944-A72DE178D5AD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9" y="1"/>
            <a:ext cx="6723817" cy="77617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24600"/>
            <a:ext cx="533400" cy="244476"/>
          </a:xfrm>
        </p:spPr>
        <p:txBody>
          <a:bodyPr>
            <a:noAutofit/>
          </a:bodyPr>
          <a:lstStyle>
            <a:lvl1pPr>
              <a:defRPr sz="1200" u="none">
                <a:solidFill>
                  <a:schemeClr val="tx1"/>
                </a:solidFill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990600"/>
            <a:ext cx="815340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2672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343400"/>
            <a:ext cx="12954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43434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343400"/>
            <a:ext cx="76200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l">
              <a:buNone/>
              <a:defRPr sz="4000" b="0" strike="noStrike" cap="none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chemeClr val="bg1">
                      <a:lumMod val="65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14" name="Picture 13" descr="PFM Logo_No Text_White.BMP"/>
          <p:cNvPicPr>
            <a:picLocks noChangeAspect="1"/>
          </p:cNvPicPr>
          <p:nvPr/>
        </p:nvPicPr>
        <p:blipFill>
          <a:blip r:embed="rId2" cstate="print"/>
          <a:srcRect l="20761" t="1861" b="7202"/>
          <a:stretch>
            <a:fillRect/>
          </a:stretch>
        </p:blipFill>
        <p:spPr>
          <a:xfrm>
            <a:off x="1" y="4314825"/>
            <a:ext cx="939391" cy="10287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990601"/>
            <a:ext cx="3886200" cy="5170967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990601"/>
            <a:ext cx="3886200" cy="5170967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0"/>
            <a:ext cx="6803065" cy="76554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4191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4191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12776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12776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u="none"/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6813699" cy="744279"/>
          </a:xfrm>
        </p:spPr>
        <p:txBody>
          <a:bodyPr anchor="ctr">
            <a:normAutofit/>
          </a:bodyPr>
          <a:lstStyle>
            <a:lvl1pPr algn="l">
              <a:buNone/>
              <a:defRPr sz="32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solidFill>
                  <a:srgbClr val="FFFFFF"/>
                </a:solidFill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003738"/>
            <a:ext cx="1600200" cy="5092262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990600"/>
            <a:ext cx="6400800" cy="5181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1" y="0"/>
            <a:ext cx="6934200" cy="75491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7" y="855719"/>
            <a:ext cx="8169845" cy="541445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533400" cy="76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49" y="762000"/>
            <a:ext cx="8553451" cy="76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05800" y="6303334"/>
            <a:ext cx="533400" cy="244476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200" b="1" u="none">
                <a:solidFill>
                  <a:schemeClr val="tx1"/>
                </a:solidFill>
                <a:latin typeface="+mj-lt"/>
              </a:defRPr>
            </a:lvl1pPr>
          </a:lstStyle>
          <a:p>
            <a:fld id="{78A1B20B-00EC-4E5C-A82B-0814FF4038C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24"/>
          <p:cNvPicPr>
            <a:picLocks noChangeAspect="1" noChangeArrowheads="1"/>
          </p:cNvPicPr>
          <p:nvPr/>
        </p:nvPicPr>
        <p:blipFill>
          <a:blip r:embed="rId18" cstate="print"/>
          <a:srcRect l="3373"/>
          <a:stretch>
            <a:fillRect/>
          </a:stretch>
        </p:blipFill>
        <p:spPr bwMode="auto">
          <a:xfrm>
            <a:off x="180769" y="6216747"/>
            <a:ext cx="401123" cy="3880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554" name="Picture 2" descr="http://www.woodland.wednet.edu/themes/wsd/logo.png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-388938"/>
            <a:ext cx="3333750" cy="809626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240" y="76200"/>
            <a:ext cx="488315" cy="685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Calibri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Edu_RA_Pres-9.jp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/>
          <a:srcRect t="22422" r="1136" b="22422"/>
          <a:stretch>
            <a:fillRect/>
          </a:stretch>
        </p:blipFill>
        <p:spPr>
          <a:xfrm>
            <a:off x="6043550" y="1728850"/>
            <a:ext cx="3100840" cy="2303463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Bond Sale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Woodland public schools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November 19,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2013</a:t>
            </a:r>
            <a:endParaRPr kumimoji="0"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4833055"/>
            <a:ext cx="33528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tabLst>
                <a:tab pos="0" algn="l"/>
                <a:tab pos="4114800" algn="ctr"/>
              </a:tabLst>
            </a:pPr>
            <a:r>
              <a:rPr lang="en-US" sz="140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Prepared by:</a:t>
            </a:r>
            <a:br>
              <a:rPr lang="en-US" sz="140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</a:br>
            <a:endParaRPr lang="en-US" sz="1000" u="none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Mark Prussing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1400" i="1" u="none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Senior Managing Consultant</a:t>
            </a:r>
            <a:endParaRPr lang="en-US" sz="1400" b="0" i="1" u="none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  <a:tabLst>
                <a:tab pos="0" algn="l"/>
              </a:tabLst>
            </a:pPr>
            <a:endParaRPr lang="en-US" sz="11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50761" y="4833055"/>
            <a:ext cx="2743211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  <a:tabLst>
                <a:tab pos="0" algn="l"/>
                <a:tab pos="4114800" algn="ctr"/>
              </a:tabLst>
            </a:pPr>
            <a:r>
              <a:rPr lang="en-US" sz="140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Public Financial Management, Inc.</a:t>
            </a:r>
          </a:p>
          <a:p>
            <a:pPr lvl="0" algn="ctr">
              <a:spcBef>
                <a:spcPts val="0"/>
              </a:spcBef>
              <a:buNone/>
              <a:tabLst>
                <a:tab pos="0" algn="l"/>
                <a:tab pos="4114800" algn="ctr"/>
              </a:tabLst>
            </a:pPr>
            <a:endParaRPr lang="en-US" sz="600" b="0" u="none" dirty="0" smtClean="0">
              <a:solidFill>
                <a:srgbClr val="968C8C">
                  <a:lumMod val="75000"/>
                </a:srgbClr>
              </a:solidFill>
              <a:latin typeface="Calibri" pitchFamily="34" charset="0"/>
            </a:endParaRPr>
          </a:p>
          <a:p>
            <a:pPr lvl="0"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1200 Fifth Avenue, Suite 1220</a:t>
            </a:r>
          </a:p>
          <a:p>
            <a:pPr lvl="0" algn="ctr">
              <a:buNone/>
              <a:tabLst>
                <a:tab pos="0" algn="l"/>
              </a:tabLst>
            </a:pPr>
            <a:r>
              <a:rPr lang="en-US" sz="14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Seattle, WA 98101</a:t>
            </a:r>
          </a:p>
          <a:p>
            <a:pPr lvl="0" algn="ctr">
              <a:buNone/>
              <a:tabLst>
                <a:tab pos="0" algn="l"/>
              </a:tabLst>
            </a:pPr>
            <a:r>
              <a:rPr lang="en-US" sz="1100" b="0" u="none" dirty="0" smtClean="0">
                <a:solidFill>
                  <a:srgbClr val="968C8C">
                    <a:lumMod val="75000"/>
                  </a:srgbClr>
                </a:solidFill>
                <a:latin typeface="Calibri" pitchFamily="34" charset="0"/>
              </a:rPr>
              <a:t>(206) 264-8900   (206) 264-9699 fax</a:t>
            </a:r>
            <a:endParaRPr lang="en-US" sz="1100" b="0" u="none" dirty="0">
              <a:solidFill>
                <a:srgbClr val="968C8C">
                  <a:lumMod val="75000"/>
                </a:srgbClr>
              </a:solidFill>
              <a:latin typeface="Calibri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726476" y="1733108"/>
            <a:ext cx="3716565" cy="2296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Placeholder 16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/>
          <a:srcRect l="1284" r="128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Interest Rates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543800" cy="304800"/>
          </a:xfrm>
          <a:prstGeom prst="rect">
            <a:avLst/>
          </a:prstGeom>
          <a:noFill/>
        </p:spPr>
        <p:txBody>
          <a:bodyPr wrap="square" lIns="45720" tIns="45720" rIns="45720" bIns="45720" rtlCol="0">
            <a:noAutofit/>
          </a:bodyPr>
          <a:lstStyle/>
          <a:p>
            <a:pPr algn="l"/>
            <a:r>
              <a:rPr lang="en-US" sz="1600" b="0" u="none" dirty="0" smtClean="0">
                <a:latin typeface="Calibri" pitchFamily="34" charset="0"/>
              </a:rPr>
              <a:t>While still relatively low, bond interest rates have been volatile over the past year due to economic, political. and fiscal policy uncertainty.</a:t>
            </a:r>
            <a:endParaRPr lang="en-US" sz="1600" b="0" u="none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30119"/>
            <a:ext cx="7743825" cy="5082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Issue Goals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14608" cy="5341410"/>
          </a:xfrm>
        </p:spPr>
        <p:txBody>
          <a:bodyPr/>
          <a:lstStyle/>
          <a:p>
            <a:pPr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Provide funds to meet construction cash flow needs</a:t>
            </a:r>
          </a:p>
          <a:p>
            <a:pPr lvl="1">
              <a:spcBef>
                <a:spcPts val="0"/>
              </a:spcBef>
              <a:buSzPct val="150000"/>
              <a:buFont typeface="Wingdings" panose="05000000000000000000" pitchFamily="2" charset="2"/>
              <a:buChar char="ü"/>
            </a:pPr>
            <a:r>
              <a:rPr lang="en-US" sz="1600" dirty="0"/>
              <a:t>Issue </a:t>
            </a:r>
            <a:r>
              <a:rPr lang="en-US" sz="1600" dirty="0" smtClean="0"/>
              <a:t>unlimited </a:t>
            </a:r>
            <a:r>
              <a:rPr lang="en-US" sz="1600" dirty="0"/>
              <a:t>tax general obligation bonds to provide the remaining funding of the District’s 2012 voter authorization and pay the costs related to the sale, issuance, and delivery of the </a:t>
            </a:r>
            <a:r>
              <a:rPr lang="en-US" sz="1600" dirty="0" smtClean="0"/>
              <a:t>Bonds</a:t>
            </a:r>
            <a:endParaRPr lang="en-US" sz="1400" dirty="0" smtClean="0"/>
          </a:p>
          <a:p>
            <a:pPr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Maintain </a:t>
            </a:r>
            <a:r>
              <a:rPr lang="en-US" sz="1600" b="1" dirty="0" smtClean="0"/>
              <a:t>property tax rates which meet taxpayer expectations</a:t>
            </a:r>
          </a:p>
          <a:p>
            <a:pPr lvl="1">
              <a:spcBef>
                <a:spcPts val="0"/>
              </a:spcBef>
              <a:buSzPct val="150000"/>
              <a:buFont typeface="Wingdings" panose="05000000000000000000" pitchFamily="2" charset="2"/>
              <a:buChar char="ü"/>
            </a:pPr>
            <a:r>
              <a:rPr lang="en-US" sz="1600" dirty="0" smtClean="0"/>
              <a:t>$16.00 per month </a:t>
            </a:r>
            <a:r>
              <a:rPr lang="en-US" sz="1600" dirty="0" smtClean="0"/>
              <a:t>projected tax </a:t>
            </a:r>
            <a:r>
              <a:rPr lang="en-US" sz="1600" dirty="0" smtClean="0"/>
              <a:t>increase for bonds for a $200,000 </a:t>
            </a:r>
            <a:r>
              <a:rPr lang="en-US" sz="1600" dirty="0" smtClean="0"/>
              <a:t>home</a:t>
            </a:r>
            <a:endParaRPr lang="en-US" sz="1600" dirty="0" smtClean="0"/>
          </a:p>
          <a:p>
            <a:pPr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Lock in current low interest </a:t>
            </a:r>
            <a:r>
              <a:rPr lang="en-US" sz="1600" b="1" dirty="0" smtClean="0"/>
              <a:t>rates</a:t>
            </a:r>
            <a:r>
              <a:rPr lang="en-US" sz="1600" dirty="0" smtClean="0"/>
              <a:t>, </a:t>
            </a:r>
            <a:r>
              <a:rPr lang="en-US" sz="1600" dirty="0" smtClean="0"/>
              <a:t>thus </a:t>
            </a:r>
            <a:r>
              <a:rPr lang="en-US" sz="1600" dirty="0"/>
              <a:t>removing interest rate risk from the District’s capital facilities plan</a:t>
            </a:r>
            <a:endParaRPr lang="en-US" sz="16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buSzPct val="150000"/>
              <a:buFont typeface="Wingdings" panose="05000000000000000000" pitchFamily="2" charset="2"/>
              <a:buChar char="ü"/>
            </a:pPr>
            <a:r>
              <a:rPr lang="en-US" sz="1600" dirty="0" smtClean="0"/>
              <a:t>True interest cost – 4.25%</a:t>
            </a:r>
            <a:endParaRPr lang="en-US" sz="1600" dirty="0" smtClean="0"/>
          </a:p>
          <a:p>
            <a:pPr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Maximize </a:t>
            </a:r>
            <a:r>
              <a:rPr lang="en-US" sz="1600" b="1" dirty="0" smtClean="0"/>
              <a:t>funds available for projects</a:t>
            </a:r>
          </a:p>
          <a:p>
            <a:pPr lvl="1">
              <a:buSzPct val="150000"/>
              <a:buFont typeface="Wingdings" panose="05000000000000000000" pitchFamily="2" charset="2"/>
              <a:buChar char="ü"/>
            </a:pPr>
            <a:r>
              <a:rPr lang="en-US" sz="1600" dirty="0" smtClean="0"/>
              <a:t>Deposit $26,835,000 into the Capital Projects Fund</a:t>
            </a:r>
            <a:endParaRPr lang="en-US" sz="1800" dirty="0" smtClean="0"/>
          </a:p>
          <a:p>
            <a:pPr>
              <a:lnSpc>
                <a:spcPct val="150000"/>
              </a:lnSpc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Maintain an appropriate balance in the Debt Service Fund</a:t>
            </a:r>
            <a:endParaRPr lang="en-US" sz="1200" b="1" dirty="0" smtClean="0"/>
          </a:p>
          <a:p>
            <a:pPr>
              <a:lnSpc>
                <a:spcPct val="150000"/>
              </a:lnSpc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Maintain the current “A1” bond rating from Moody’s Investors </a:t>
            </a:r>
            <a:r>
              <a:rPr lang="en-US" sz="1600" b="1" dirty="0" smtClean="0"/>
              <a:t>Service</a:t>
            </a:r>
          </a:p>
          <a:p>
            <a:pPr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/>
              <a:t>Utilize the Washington School Bond Credit Enhancement Program </a:t>
            </a:r>
            <a:r>
              <a:rPr lang="en-US" sz="1600" dirty="0"/>
              <a:t>to additionally lower interest rates (Aa1</a:t>
            </a:r>
            <a:r>
              <a:rPr lang="en-US" sz="1600" dirty="0" smtClean="0"/>
              <a:t>)</a:t>
            </a:r>
          </a:p>
          <a:p>
            <a:pPr>
              <a:lnSpc>
                <a:spcPct val="150000"/>
              </a:lnSpc>
              <a:buSzPct val="150000"/>
              <a:buFont typeface="Wingdings" panose="05000000000000000000" pitchFamily="2" charset="2"/>
              <a:buChar char="ü"/>
            </a:pPr>
            <a:r>
              <a:rPr lang="en-US" sz="1600" b="1" dirty="0" smtClean="0"/>
              <a:t>25 </a:t>
            </a:r>
            <a:r>
              <a:rPr lang="en-US" sz="1600" b="1" dirty="0" smtClean="0"/>
              <a:t>year maximum term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Method of Sale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14608" cy="5341410"/>
          </a:xfrm>
        </p:spPr>
        <p:txBody>
          <a:bodyPr/>
          <a:lstStyle/>
          <a:p>
            <a:r>
              <a:rPr lang="en-US" sz="1800" dirty="0" smtClean="0"/>
              <a:t>After an </a:t>
            </a:r>
            <a:r>
              <a:rPr lang="en-US" sz="1800" dirty="0" smtClean="0"/>
              <a:t>evaluation of the market and this issue specifics, PFM recommended a negotiated sale for this bond issue.  </a:t>
            </a:r>
            <a:r>
              <a:rPr lang="en-US" sz="1800" dirty="0" smtClean="0"/>
              <a:t>Piper Jaffray &amp; Co. was </a:t>
            </a:r>
            <a:r>
              <a:rPr lang="en-US" sz="1800" dirty="0"/>
              <a:t>selected through a request for proposal process to </a:t>
            </a:r>
            <a:r>
              <a:rPr lang="en-US" sz="1800" dirty="0" smtClean="0"/>
              <a:t>serve as underwriter.  The distri</a:t>
            </a:r>
            <a:r>
              <a:rPr lang="en-US" sz="1800" dirty="0" smtClean="0"/>
              <a:t>ct received proposals from seven firms and Piper Jaffray was determined to have the proposal which was the best match for the Districts financing goals.</a:t>
            </a:r>
          </a:p>
          <a:p>
            <a:r>
              <a:rPr lang="en-US" sz="1800" dirty="0" smtClean="0"/>
              <a:t>Proposals were received from</a:t>
            </a:r>
          </a:p>
          <a:p>
            <a:pPr lvl="1"/>
            <a:r>
              <a:rPr lang="en-US" sz="1600" dirty="0" smtClean="0"/>
              <a:t>R.W. Baird &amp; Co.</a:t>
            </a:r>
          </a:p>
          <a:p>
            <a:pPr lvl="1"/>
            <a:r>
              <a:rPr lang="en-US" sz="1600" dirty="0" smtClean="0"/>
              <a:t>D.A. Davidson &amp; Co.</a:t>
            </a:r>
          </a:p>
          <a:p>
            <a:pPr lvl="1"/>
            <a:r>
              <a:rPr lang="en-US" sz="1600" dirty="0" smtClean="0"/>
              <a:t>De La Rosa &amp; Co.</a:t>
            </a:r>
          </a:p>
          <a:p>
            <a:pPr lvl="1"/>
            <a:r>
              <a:rPr lang="en-US" sz="1600" dirty="0" err="1" smtClean="0"/>
              <a:t>KeyBanc</a:t>
            </a:r>
            <a:r>
              <a:rPr lang="en-US" sz="1600" dirty="0" smtClean="0"/>
              <a:t> Capital Markets</a:t>
            </a:r>
          </a:p>
          <a:p>
            <a:pPr lvl="1"/>
            <a:r>
              <a:rPr lang="en-US" sz="1600" dirty="0" smtClean="0"/>
              <a:t>Martin Nelson  &amp; Company</a:t>
            </a:r>
          </a:p>
          <a:p>
            <a:pPr lvl="1"/>
            <a:r>
              <a:rPr lang="en-US" sz="1600" dirty="0" smtClean="0"/>
              <a:t>Piper Jaffray &amp; Co.</a:t>
            </a:r>
          </a:p>
          <a:p>
            <a:pPr lvl="1"/>
            <a:r>
              <a:rPr lang="en-US" sz="1600" dirty="0" smtClean="0"/>
              <a:t>RBC Capital Markets</a:t>
            </a:r>
          </a:p>
          <a:p>
            <a:r>
              <a:rPr lang="en-US" sz="1800" dirty="0" smtClean="0"/>
              <a:t>The sale was approved through a delegation of authority, as authorized by the Board on November 12, 2013.</a:t>
            </a:r>
          </a:p>
          <a:p>
            <a:pPr marL="0" indent="0">
              <a:buNone/>
            </a:pPr>
            <a:endParaRPr lang="en-US" sz="1900" dirty="0" smtClean="0"/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Projected Tax Rates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64575"/>
            <a:ext cx="7924800" cy="568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91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Projected Tax Rates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B20B-00EC-4E5C-A82B-0814FF4038C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16926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68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789474" y="6439439"/>
            <a:ext cx="4085105" cy="32533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F721BB2-1069-4CE6-97C0-D775AEE9695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39882"/>
              </p:ext>
            </p:extLst>
          </p:nvPr>
        </p:nvGraphicFramePr>
        <p:xfrm>
          <a:off x="1411281" y="2781175"/>
          <a:ext cx="6132519" cy="2773294"/>
        </p:xfrm>
        <a:graphic>
          <a:graphicData uri="http://schemas.openxmlformats.org/drawingml/2006/table">
            <a:tbl>
              <a:tblPr/>
              <a:tblGrid>
                <a:gridCol w="1891948"/>
                <a:gridCol w="4240571"/>
              </a:tblGrid>
              <a:tr h="27635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b="1" dirty="0">
                          <a:latin typeface="Garamond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b="1" dirty="0">
                          <a:latin typeface="Garamond"/>
                          <a:ea typeface="Times New Roman"/>
                          <a:cs typeface="Times New Roman"/>
                        </a:rPr>
                        <a:t>Event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2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tabLst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October 28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2577" marR="62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Regular Board Meeting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Review of 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financing plans </a:t>
                      </a:r>
                    </a:p>
                  </a:txBody>
                  <a:tcPr marL="62577" marR="62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November 4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Rating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 agency presentation</a:t>
                      </a:r>
                      <a:endParaRPr lang="en-US" sz="1400" dirty="0" smtClean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November 6-7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  <a:defRPr/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Underwriter selection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 through RFP</a:t>
                      </a:r>
                      <a:endParaRPr lang="en-US" sz="1400" dirty="0" smtClean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November 12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Regular Board Meeting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Board Considers Bond Resolution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 for sale of bonds</a:t>
                      </a:r>
                      <a:endParaRPr lang="en-US" sz="1400" dirty="0" smtClean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Week of November 18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17170" algn="l"/>
                          <a:tab pos="1943100" algn="l"/>
                          <a:tab pos="32004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Sale of voted bonds by negotiated sale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and approval by delegation</a:t>
                      </a:r>
                      <a:r>
                        <a:rPr lang="en-US" sz="1400" baseline="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 of authority</a:t>
                      </a:r>
                      <a:endParaRPr lang="en-US" sz="1400" dirty="0" smtClean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90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November 25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Regular Board Meeting </a:t>
                      </a:r>
                    </a:p>
                    <a:p>
                      <a:pPr marL="4572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60"/>
                        </a:spcAft>
                        <a:buSzPct val="75000"/>
                        <a:buFont typeface="Wingdings" pitchFamily="2" charset="2"/>
                        <a:buChar char="Ø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Review of bond sale results</a:t>
                      </a:r>
                      <a:endParaRPr lang="en-US" sz="1400" dirty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1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smtClean="0">
                          <a:latin typeface="Garamond"/>
                          <a:ea typeface="Times New Roman"/>
                          <a:cs typeface="Times New Roman"/>
                        </a:rPr>
                        <a:t>December 10</a:t>
                      </a:r>
                      <a:endParaRPr lang="en-US" sz="14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en-US" sz="1400" dirty="0" smtClean="0">
                          <a:latin typeface="Garamond" panose="02020404030301010803" pitchFamily="18" charset="0"/>
                          <a:ea typeface="Times New Roman"/>
                          <a:cs typeface="Times New Roman"/>
                        </a:rPr>
                        <a:t>Bond closing</a:t>
                      </a:r>
                      <a:endParaRPr lang="en-US" sz="1400" dirty="0">
                        <a:latin typeface="Garamond" panose="020204040303010108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41718" marR="41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90600"/>
            <a:ext cx="6172200" cy="152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45720" tIns="45720" rIns="45720" bIns="45720" rtlCol="0">
        <a:noAutofit/>
      </a:bodyPr>
      <a:lstStyle>
        <a:defPPr algn="l">
          <a:defRPr sz="1600" b="0" u="none" dirty="0">
            <a:latin typeface="Calibr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1973</TotalTime>
  <Words>419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Theme</vt:lpstr>
      <vt:lpstr>Woodland public schools</vt:lpstr>
      <vt:lpstr>Bond Interest Rates</vt:lpstr>
      <vt:lpstr>Bond Issue Goals</vt:lpstr>
      <vt:lpstr>Method of Sale</vt:lpstr>
      <vt:lpstr>Projected Tax Rates</vt:lpstr>
      <vt:lpstr>Projected Tax Rates</vt:lpstr>
      <vt:lpstr>Next Steps</vt:lpstr>
    </vt:vector>
  </TitlesOfParts>
  <Company>Public Financial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 Planning</dc:title>
  <dc:creator>Mark Prussing</dc:creator>
  <cp:lastModifiedBy>Mark Prussing</cp:lastModifiedBy>
  <cp:revision>50</cp:revision>
  <dcterms:created xsi:type="dcterms:W3CDTF">2011-01-12T00:14:10Z</dcterms:created>
  <dcterms:modified xsi:type="dcterms:W3CDTF">2013-11-19T19:11:52Z</dcterms:modified>
</cp:coreProperties>
</file>