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b92de8250_1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b92de825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b92de8250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b92de825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c465ac04b_0_9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c465ac04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6f73a04f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6f73a0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6f73a04f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6f73a04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c465ac04b_0_10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c465ac04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bec045171_0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bec04517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bec045171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bec0451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6f73a04f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6f73a0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c465ac04b_0_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c465ac04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c465ac04b_0_1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c465ac04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c465ac04b_0_1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c465ac04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c465ac04b_0_1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c465ac04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bec045171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bec04517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c465ac04b_0_1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c465ac04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c465ac04b_0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c465ac04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bec04517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bec0451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c465ac04b_0_8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c465ac04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c465ac04b_0_8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c465ac04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847075" y="630225"/>
            <a:ext cx="78561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KWRL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 Cooperative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Presentation 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October 2023</a:t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800"/>
            <a:ext cx="4479800" cy="505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4533000" y="1221000"/>
            <a:ext cx="4073700" cy="26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Lato"/>
                <a:ea typeface="Lato"/>
                <a:cs typeface="Lato"/>
                <a:sym typeface="Lato"/>
              </a:rPr>
              <a:t>OSPI</a:t>
            </a:r>
            <a:endParaRPr b="1" sz="2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Lato"/>
                <a:ea typeface="Lato"/>
                <a:cs typeface="Lato"/>
                <a:sym typeface="Lato"/>
              </a:rPr>
              <a:t>Operation Allocation Detail Report</a:t>
            </a:r>
            <a:endParaRPr b="1" sz="2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“The 1026A”</a:t>
            </a:r>
            <a:endParaRPr sz="35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4479575" y="1232400"/>
            <a:ext cx="4073700" cy="26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100" y="564500"/>
            <a:ext cx="7288125" cy="39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13" y="480550"/>
            <a:ext cx="6372374" cy="40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406425" y="274725"/>
            <a:ext cx="8296800" cy="439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2"/>
                </a:solidFill>
              </a:rPr>
              <a:t>Transportation Vehicle Fund</a:t>
            </a:r>
            <a:endParaRPr sz="4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“The TVF Fund”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Also known as the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depreciation</a:t>
            </a:r>
            <a:r>
              <a:rPr lang="en" sz="4000"/>
              <a:t> program.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Current balance is </a:t>
            </a:r>
            <a:r>
              <a:rPr lang="en" sz="40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$3,854,000</a:t>
            </a:r>
            <a:endParaRPr sz="40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36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00" y="3066453"/>
            <a:ext cx="8839198" cy="126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3550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4536825" y="1358375"/>
            <a:ext cx="41133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13 Year Projection Model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Four Primary Objectives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Projects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anticipated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revenue cycle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Anticipates market prices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Monitor manufacturing markets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Prepares district liability for liability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0" name="Google Shape;150;p27"/>
          <p:cNvCxnSpPr/>
          <p:nvPr/>
        </p:nvCxnSpPr>
        <p:spPr>
          <a:xfrm>
            <a:off x="4563525" y="1205750"/>
            <a:ext cx="40599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7"/>
          <p:cNvCxnSpPr/>
          <p:nvPr/>
        </p:nvCxnSpPr>
        <p:spPr>
          <a:xfrm>
            <a:off x="4563525" y="3754700"/>
            <a:ext cx="40599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06425" y="442625"/>
            <a:ext cx="8296800" cy="4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2"/>
                </a:solidFill>
              </a:rPr>
              <a:t>“KWRL OPERATIONS”</a:t>
            </a:r>
            <a:endParaRPr sz="46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What are some of KWRL’s current operational goals or </a:t>
            </a:r>
            <a:r>
              <a:rPr lang="en" sz="3500"/>
              <a:t>achievements?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406425" y="442625"/>
            <a:ext cx="8296800" cy="4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2"/>
                </a:solidFill>
              </a:rPr>
              <a:t>“KWRL OPERATIONS”</a:t>
            </a:r>
            <a:endParaRPr sz="4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2"/>
                </a:solidFill>
              </a:rPr>
              <a:t>Customer Service</a:t>
            </a:r>
            <a:endParaRPr sz="4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Constantly seek out ways to improve customer service across all four districts through:</a:t>
            </a:r>
            <a:endParaRPr sz="2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Accurate, timely and proactive communications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Consistent and accountable student management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Assess and evaluate operational consistency 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406425" y="442625"/>
            <a:ext cx="8296800" cy="4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dk2"/>
                </a:solidFill>
              </a:rPr>
              <a:t>“KWRL OPERATIONS”</a:t>
            </a:r>
            <a:endParaRPr sz="46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How do you train to </a:t>
            </a:r>
            <a:r>
              <a:rPr lang="en" sz="3500"/>
              <a:t>succeed</a:t>
            </a:r>
            <a:r>
              <a:rPr lang="en" sz="3500"/>
              <a:t>, and how do we measure achievement?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Points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“Training”</a:t>
            </a:r>
            <a:endParaRPr/>
          </a:p>
        </p:txBody>
      </p:sp>
      <p:sp>
        <p:nvSpPr>
          <p:cNvPr id="172" name="Google Shape;172;p3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the vision which is the “what and why”</a:t>
            </a:r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175" y="152400"/>
            <a:ext cx="397393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06425" y="442625"/>
            <a:ext cx="8296800" cy="4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Transportation Cooperative?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Finer Points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“Training”</a:t>
            </a:r>
            <a:endParaRPr/>
          </a:p>
        </p:txBody>
      </p:sp>
      <p:sp>
        <p:nvSpPr>
          <p:cNvPr id="179" name="Google Shape;179;p3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the “how and when” short, sweet, simple and easy to communicate and remember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825" y="152400"/>
            <a:ext cx="377482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265500" y="579975"/>
            <a:ext cx="4045200" cy="18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effective tools for accountability</a:t>
            </a:r>
            <a:endParaRPr/>
          </a:p>
        </p:txBody>
      </p:sp>
      <p:sp>
        <p:nvSpPr>
          <p:cNvPr id="186" name="Google Shape;186;p33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you have an A=B=C formula for success then make sure you have tools to show and score your work! </a:t>
            </a:r>
            <a:endParaRPr sz="2400"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750" y="1808325"/>
            <a:ext cx="4528499" cy="3199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/>
          <p:nvPr>
            <p:ph idx="2" type="body"/>
          </p:nvPr>
        </p:nvSpPr>
        <p:spPr>
          <a:xfrm>
            <a:off x="4736400" y="129725"/>
            <a:ext cx="4243200" cy="14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A= </a:t>
            </a:r>
            <a:r>
              <a:rPr lang="en"/>
              <a:t>The</a:t>
            </a:r>
            <a:r>
              <a:rPr lang="en"/>
              <a:t> route model we develop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B= What we communicate to customers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C= The service we actually provide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76325" y="717325"/>
            <a:ext cx="4433700" cy="28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Effectively develop, train and utilize consistent student </a:t>
            </a:r>
            <a:r>
              <a:rPr lang="en" sz="3100"/>
              <a:t>management</a:t>
            </a:r>
            <a:r>
              <a:rPr lang="en" sz="3100"/>
              <a:t> systems</a:t>
            </a:r>
            <a:endParaRPr sz="3100"/>
          </a:p>
        </p:txBody>
      </p:sp>
      <p:sp>
        <p:nvSpPr>
          <p:cNvPr id="194" name="Google Shape;194;p34"/>
          <p:cNvSpPr txBox="1"/>
          <p:nvPr>
            <p:ph idx="2" type="body"/>
          </p:nvPr>
        </p:nvSpPr>
        <p:spPr>
          <a:xfrm>
            <a:off x="4655100" y="45800"/>
            <a:ext cx="4433700" cy="4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“KWRL Student Managment”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 have </a:t>
            </a:r>
            <a:r>
              <a:rPr lang="en" sz="1500"/>
              <a:t>developed</a:t>
            </a:r>
            <a:r>
              <a:rPr lang="en" sz="1500"/>
              <a:t> a student </a:t>
            </a:r>
            <a:r>
              <a:rPr lang="en" sz="1500"/>
              <a:t>management</a:t>
            </a:r>
            <a:r>
              <a:rPr lang="en" sz="1500"/>
              <a:t> system that improves and supports </a:t>
            </a:r>
            <a:r>
              <a:rPr lang="en" sz="1500"/>
              <a:t>healthy</a:t>
            </a:r>
            <a:r>
              <a:rPr lang="en" sz="1500"/>
              <a:t> student </a:t>
            </a:r>
            <a:r>
              <a:rPr lang="en" sz="1500"/>
              <a:t>management</a:t>
            </a:r>
            <a:r>
              <a:rPr lang="en" sz="1500"/>
              <a:t> 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Changed KWRL systems from being  responsive only, to a program that is </a:t>
            </a:r>
            <a:r>
              <a:rPr lang="en" sz="1500"/>
              <a:t> preventative, responsive and restorative.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Bridges gaps between drivers, buildings and districts to reconstitute the philosophy that the bus is an extension of the classroom.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Coordinates PBIS models to either change behavior or remove behavior in the interests of healthy climate and culture on KWRL school buses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Transparent HIB tracking and documentation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76325" y="717325"/>
            <a:ext cx="4433700" cy="317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evelop and utilize technology that improves efficient operations</a:t>
            </a:r>
            <a:endParaRPr/>
          </a:p>
        </p:txBody>
      </p:sp>
      <p:sp>
        <p:nvSpPr>
          <p:cNvPr id="200" name="Google Shape;200;p35"/>
          <p:cNvSpPr txBox="1"/>
          <p:nvPr>
            <p:ph idx="2" type="body"/>
          </p:nvPr>
        </p:nvSpPr>
        <p:spPr>
          <a:xfrm>
            <a:off x="4736400" y="129725"/>
            <a:ext cx="4243200" cy="4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“The KWRL Portal”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Far and away the sharpest tool in the shed! The portal has been the most effective tool KWRL has to improve:</a:t>
            </a:r>
            <a:endParaRPr sz="15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Timely communications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Payroll</a:t>
            </a:r>
            <a:r>
              <a:rPr lang="en" sz="1400">
                <a:solidFill>
                  <a:srgbClr val="FF0000"/>
                </a:solidFill>
              </a:rPr>
              <a:t>**</a:t>
            </a:r>
            <a:endParaRPr sz="1400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Coordination of extracurricular trips</a:t>
            </a:r>
            <a:r>
              <a:rPr lang="en" sz="1400">
                <a:solidFill>
                  <a:srgbClr val="FF0000"/>
                </a:solidFill>
              </a:rPr>
              <a:t>**</a:t>
            </a:r>
            <a:endParaRPr sz="1400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Routing</a:t>
            </a:r>
            <a:r>
              <a:rPr lang="en" sz="1400">
                <a:solidFill>
                  <a:srgbClr val="FF0000"/>
                </a:solidFill>
              </a:rPr>
              <a:t>**</a:t>
            </a:r>
            <a:endParaRPr sz="1400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STARS Reporting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SPED enrollment/registration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Maintenance</a:t>
            </a:r>
            <a:r>
              <a:rPr lang="en" sz="1400">
                <a:solidFill>
                  <a:srgbClr val="FF0000"/>
                </a:solidFill>
              </a:rPr>
              <a:t>**</a:t>
            </a:r>
            <a:endParaRPr sz="1400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Regulatory compliance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HIB tracking and coordination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Oversight and accountability</a:t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FF0000"/>
                </a:solidFill>
              </a:rPr>
              <a:t>**(</a:t>
            </a:r>
            <a:r>
              <a:rPr lang="en" sz="1100">
                <a:solidFill>
                  <a:srgbClr val="FF0000"/>
                </a:solidFill>
              </a:rPr>
              <a:t>reduced staffing or elimination of contracted services)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0" y="2571750"/>
            <a:ext cx="4045200" cy="199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four KWRL member districts </a:t>
            </a:r>
            <a:r>
              <a:rPr lang="en">
                <a:solidFill>
                  <a:schemeClr val="dk2"/>
                </a:solidFill>
              </a:rPr>
              <a:t>consistently</a:t>
            </a:r>
            <a:r>
              <a:rPr lang="en">
                <a:solidFill>
                  <a:schemeClr val="dk2"/>
                </a:solidFill>
              </a:rPr>
              <a:t> provide KWRL with the support and tools needed for the job, and for success!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6"/>
          <p:cNvSpPr txBox="1"/>
          <p:nvPr>
            <p:ph idx="2" type="body"/>
          </p:nvPr>
        </p:nvSpPr>
        <p:spPr>
          <a:xfrm>
            <a:off x="4744025" y="175525"/>
            <a:ext cx="4243200" cy="4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The four districts provide to KWRL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b</a:t>
            </a:r>
            <a:r>
              <a:rPr lang="en" sz="2000"/>
              <a:t>est buses for the job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Staffing needed 5am to 5pm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Resources </a:t>
            </a:r>
            <a:r>
              <a:rPr lang="en" sz="1400"/>
              <a:t>(example: Behavior Specialist)</a:t>
            </a:r>
            <a:endParaRPr sz="14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Preventative collaboration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Reactive investigations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Restorative plans and coaching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Technology needed for success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 assess  operations efficiency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 evaluate performance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 measure progress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 communicate accurately/timely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Consistent trust and support</a:t>
            </a:r>
            <a:endParaRPr sz="2000"/>
          </a:p>
          <a:p>
            <a:pPr indent="0" lvl="0" marL="1371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33">
                <a:solidFill>
                  <a:schemeClr val="dk2"/>
                </a:solidFill>
              </a:rPr>
              <a:t>KWRL Transportation Cooperative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55"/>
              <a:t>Is an i</a:t>
            </a:r>
            <a:r>
              <a:rPr lang="en" sz="4355"/>
              <a:t>nteragency agreement between the Kalama, Woodland, Ridgefield and LaCenter Schools created in 1979. </a:t>
            </a:r>
            <a:endParaRPr sz="435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19725" y="575950"/>
            <a:ext cx="8302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2"/>
              <a:t>RCW 28A.160.010 / Operation of a student transportation program</a:t>
            </a:r>
            <a:endParaRPr sz="2222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8839198" cy="318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19725" y="575950"/>
            <a:ext cx="8302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2"/>
              <a:t>392-346-015 Interdistrict transportation cooperative members</a:t>
            </a:r>
            <a:r>
              <a:rPr lang="en" sz="2222"/>
              <a:t> </a:t>
            </a:r>
            <a:endParaRPr sz="2222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8839201" cy="234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06425" y="442625"/>
            <a:ext cx="8468700" cy="4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would a school district create or join a cooperative?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06425" y="442625"/>
            <a:ext cx="8296800" cy="4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“Efficiency”</a:t>
            </a:r>
            <a:endParaRPr sz="3600">
              <a:solidFill>
                <a:schemeClr val="dk2"/>
              </a:solidFill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Shared </a:t>
            </a:r>
            <a:r>
              <a:rPr lang="en" sz="2600"/>
              <a:t>Administrative</a:t>
            </a:r>
            <a:r>
              <a:rPr lang="en" sz="2600"/>
              <a:t> expenses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Shared Maintenance (facility, equipment, labor)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Collaborative</a:t>
            </a:r>
            <a:r>
              <a:rPr lang="en" sz="2600"/>
              <a:t> access to larger fleet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Collaborative access to larger staffing pool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Reduced capital outlay(two instead of four)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Collaborative</a:t>
            </a:r>
            <a:r>
              <a:rPr lang="en" sz="2600"/>
              <a:t> emergency response ability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Collaborative general operations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06425" y="442625"/>
            <a:ext cx="8296800" cy="4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“Funding?”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cooperatives funded in Washington?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808" y="152400"/>
            <a:ext cx="678438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