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3" r:id="rId2"/>
  </p:sldMasterIdLst>
  <p:notesMasterIdLst>
    <p:notesMasterId r:id="rId24"/>
  </p:notesMasterIdLst>
  <p:handoutMasterIdLst>
    <p:handoutMasterId r:id="rId25"/>
  </p:handoutMasterIdLst>
  <p:sldIdLst>
    <p:sldId id="256" r:id="rId3"/>
    <p:sldId id="268" r:id="rId4"/>
    <p:sldId id="292" r:id="rId5"/>
    <p:sldId id="289" r:id="rId6"/>
    <p:sldId id="278" r:id="rId7"/>
    <p:sldId id="294" r:id="rId8"/>
    <p:sldId id="273" r:id="rId9"/>
    <p:sldId id="298" r:id="rId10"/>
    <p:sldId id="291" r:id="rId11"/>
    <p:sldId id="296" r:id="rId12"/>
    <p:sldId id="297" r:id="rId13"/>
    <p:sldId id="299" r:id="rId14"/>
    <p:sldId id="260" r:id="rId15"/>
    <p:sldId id="265" r:id="rId16"/>
    <p:sldId id="266" r:id="rId17"/>
    <p:sldId id="275" r:id="rId18"/>
    <p:sldId id="264" r:id="rId19"/>
    <p:sldId id="267" r:id="rId20"/>
    <p:sldId id="274" r:id="rId21"/>
    <p:sldId id="270" r:id="rId22"/>
    <p:sldId id="271" r:id="rId2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reen" initials="MG" lastIdx="12" clrIdx="0">
    <p:extLst>
      <p:ext uri="{19B8F6BF-5375-455C-9EA6-DF929625EA0E}">
        <p15:presenceInfo xmlns:p15="http://schemas.microsoft.com/office/powerpoint/2012/main" userId="Michael Gr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21" autoAdjust="0"/>
    <p:restoredTop sz="94376" autoAdjust="0"/>
  </p:normalViewPr>
  <p:slideViewPr>
    <p:cSldViewPr>
      <p:cViewPr varScale="1">
        <p:scale>
          <a:sx n="81" d="100"/>
          <a:sy n="81"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ENROLLMENT HISTORY</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Sheet1!$A$2</c:f>
              <c:strCache>
                <c:ptCount val="1"/>
                <c:pt idx="0">
                  <c:v>BUDGETED</c:v>
                </c:pt>
              </c:strCache>
            </c:strRef>
          </c:tx>
          <c:spPr>
            <a:solidFill>
              <a:schemeClr val="accent1">
                <a:tint val="77000"/>
              </a:schemeClr>
            </a:solidFill>
            <a:ln>
              <a:noFill/>
            </a:ln>
            <a:effectLst/>
          </c:spPr>
          <c:invertIfNegative val="0"/>
          <c:cat>
            <c:strRef>
              <c:f>Sheet1!$B$1:$I$1</c:f>
              <c:strCache>
                <c:ptCount val="8"/>
                <c:pt idx="0">
                  <c:v>15-16</c:v>
                </c:pt>
                <c:pt idx="1">
                  <c:v>16-17</c:v>
                </c:pt>
                <c:pt idx="2">
                  <c:v>17-18</c:v>
                </c:pt>
                <c:pt idx="3">
                  <c:v>18-19</c:v>
                </c:pt>
                <c:pt idx="4">
                  <c:v>19-20</c:v>
                </c:pt>
                <c:pt idx="5">
                  <c:v>20-21</c:v>
                </c:pt>
                <c:pt idx="6">
                  <c:v>21-22</c:v>
                </c:pt>
                <c:pt idx="7">
                  <c:v>22-23</c:v>
                </c:pt>
              </c:strCache>
            </c:strRef>
          </c:cat>
          <c:val>
            <c:numRef>
              <c:f>Sheet1!$B$2:$I$2</c:f>
              <c:numCache>
                <c:formatCode>_(* #,##0_);_(* \(#,##0\);_(* "-"??_);_(@_)</c:formatCode>
                <c:ptCount val="8"/>
                <c:pt idx="0">
                  <c:v>2175</c:v>
                </c:pt>
                <c:pt idx="1">
                  <c:v>2273</c:v>
                </c:pt>
                <c:pt idx="2">
                  <c:v>2389</c:v>
                </c:pt>
                <c:pt idx="3" formatCode="General">
                  <c:v>2460</c:v>
                </c:pt>
                <c:pt idx="4" formatCode="General">
                  <c:v>2474</c:v>
                </c:pt>
                <c:pt idx="5" formatCode="General">
                  <c:v>2438</c:v>
                </c:pt>
                <c:pt idx="6" formatCode="General">
                  <c:v>2370</c:v>
                </c:pt>
                <c:pt idx="7" formatCode="General">
                  <c:v>2361</c:v>
                </c:pt>
              </c:numCache>
            </c:numRef>
          </c:val>
          <c:extLst>
            <c:ext xmlns:c16="http://schemas.microsoft.com/office/drawing/2014/chart" uri="{C3380CC4-5D6E-409C-BE32-E72D297353CC}">
              <c16:uniqueId val="{00000000-B08C-487F-B0D3-509CDD63BC7C}"/>
            </c:ext>
          </c:extLst>
        </c:ser>
        <c:ser>
          <c:idx val="1"/>
          <c:order val="1"/>
          <c:tx>
            <c:strRef>
              <c:f>Sheet1!$A$3</c:f>
              <c:strCache>
                <c:ptCount val="1"/>
                <c:pt idx="0">
                  <c:v>ACTUAL</c:v>
                </c:pt>
              </c:strCache>
            </c:strRef>
          </c:tx>
          <c:spPr>
            <a:solidFill>
              <a:schemeClr val="accent1">
                <a:shade val="76000"/>
              </a:schemeClr>
            </a:solidFill>
            <a:ln>
              <a:noFill/>
            </a:ln>
            <a:effectLst/>
          </c:spPr>
          <c:invertIfNegative val="0"/>
          <c:cat>
            <c:strRef>
              <c:f>Sheet1!$B$1:$I$1</c:f>
              <c:strCache>
                <c:ptCount val="8"/>
                <c:pt idx="0">
                  <c:v>15-16</c:v>
                </c:pt>
                <c:pt idx="1">
                  <c:v>16-17</c:v>
                </c:pt>
                <c:pt idx="2">
                  <c:v>17-18</c:v>
                </c:pt>
                <c:pt idx="3">
                  <c:v>18-19</c:v>
                </c:pt>
                <c:pt idx="4">
                  <c:v>19-20</c:v>
                </c:pt>
                <c:pt idx="5">
                  <c:v>20-21</c:v>
                </c:pt>
                <c:pt idx="6">
                  <c:v>21-22</c:v>
                </c:pt>
                <c:pt idx="7">
                  <c:v>22-23</c:v>
                </c:pt>
              </c:strCache>
            </c:strRef>
          </c:cat>
          <c:val>
            <c:numRef>
              <c:f>Sheet1!$B$3:$I$3</c:f>
              <c:numCache>
                <c:formatCode>_(* #,##0_);_(* \(#,##0\);_(* "-"??_);_(@_)</c:formatCode>
                <c:ptCount val="8"/>
                <c:pt idx="0">
                  <c:v>2279.38</c:v>
                </c:pt>
                <c:pt idx="1">
                  <c:v>2317</c:v>
                </c:pt>
                <c:pt idx="2" formatCode="General">
                  <c:v>2420</c:v>
                </c:pt>
                <c:pt idx="3" formatCode="General">
                  <c:v>2461</c:v>
                </c:pt>
                <c:pt idx="4" formatCode="General">
                  <c:v>2477</c:v>
                </c:pt>
                <c:pt idx="5" formatCode="General">
                  <c:v>2356</c:v>
                </c:pt>
                <c:pt idx="6" formatCode="General">
                  <c:v>2334.56</c:v>
                </c:pt>
              </c:numCache>
            </c:numRef>
          </c:val>
          <c:extLst>
            <c:ext xmlns:c16="http://schemas.microsoft.com/office/drawing/2014/chart" uri="{C3380CC4-5D6E-409C-BE32-E72D297353CC}">
              <c16:uniqueId val="{00000001-B08C-487F-B0D3-509CDD63BC7C}"/>
            </c:ext>
          </c:extLst>
        </c:ser>
        <c:dLbls>
          <c:showLegendKey val="0"/>
          <c:showVal val="0"/>
          <c:showCatName val="0"/>
          <c:showSerName val="0"/>
          <c:showPercent val="0"/>
          <c:showBubbleSize val="0"/>
        </c:dLbls>
        <c:gapWidth val="267"/>
        <c:overlap val="-43"/>
        <c:axId val="344567816"/>
        <c:axId val="411245552"/>
      </c:barChart>
      <c:catAx>
        <c:axId val="3445678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11245552"/>
        <c:crosses val="autoZero"/>
        <c:auto val="1"/>
        <c:lblAlgn val="ctr"/>
        <c:lblOffset val="100"/>
        <c:noMultiLvlLbl val="0"/>
      </c:catAx>
      <c:valAx>
        <c:axId val="411245552"/>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44567816"/>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legend>
      <c:legendPos val="t"/>
      <c:layout>
        <c:manualLayout>
          <c:xMode val="edge"/>
          <c:yMode val="edge"/>
          <c:x val="0.16808039784500622"/>
          <c:y val="0.16911048228346456"/>
          <c:w val="0.21471631466627419"/>
          <c:h val="0.11867975700752066"/>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918512726057415"/>
          <c:y val="3.7689547126502521E-2"/>
          <c:w val="0.76295099459277227"/>
          <c:h val="0.80551869935720033"/>
        </c:manualLayout>
      </c:layout>
      <c:barChart>
        <c:barDir val="bar"/>
        <c:grouping val="clustered"/>
        <c:varyColors val="0"/>
        <c:ser>
          <c:idx val="0"/>
          <c:order val="0"/>
          <c:tx>
            <c:strRef>
              <c:f>Sheet1!$B$1</c:f>
              <c:strCache>
                <c:ptCount val="1"/>
                <c:pt idx="0">
                  <c:v>Revenues</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overflow" horzOverflow="overflow"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22-23</c:v>
                </c:pt>
                <c:pt idx="1">
                  <c:v>21-22</c:v>
                </c:pt>
                <c:pt idx="2">
                  <c:v>20-21</c:v>
                </c:pt>
                <c:pt idx="3">
                  <c:v>19-20</c:v>
                </c:pt>
              </c:strCache>
            </c:strRef>
          </c:cat>
          <c:val>
            <c:numRef>
              <c:f>Sheet1!$B$2:$B$5</c:f>
              <c:numCache>
                <c:formatCode>_("$"* #,##0_);_("$"* \(#,##0\);_("$"* "-"??_);_(@_)</c:formatCode>
                <c:ptCount val="4"/>
                <c:pt idx="0">
                  <c:v>6156000</c:v>
                </c:pt>
                <c:pt idx="1">
                  <c:v>5925924</c:v>
                </c:pt>
                <c:pt idx="2">
                  <c:v>5650000</c:v>
                </c:pt>
                <c:pt idx="3">
                  <c:v>5400000</c:v>
                </c:pt>
              </c:numCache>
            </c:numRef>
          </c:val>
          <c:extLst>
            <c:ext xmlns:c16="http://schemas.microsoft.com/office/drawing/2014/chart" uri="{C3380CC4-5D6E-409C-BE32-E72D297353CC}">
              <c16:uniqueId val="{00000000-D7CC-41E7-A2F4-64E76670DF6B}"/>
            </c:ext>
          </c:extLst>
        </c:ser>
        <c:ser>
          <c:idx val="1"/>
          <c:order val="1"/>
          <c:tx>
            <c:strRef>
              <c:f>Sheet1!$C$1</c:f>
              <c:strCache>
                <c:ptCount val="1"/>
                <c:pt idx="0">
                  <c:v>Expenditures</c:v>
                </c:pt>
              </c:strCache>
            </c:strRef>
          </c:tx>
          <c:spPr>
            <a:solidFill>
              <a:schemeClr val="accent5"/>
            </a:solidFill>
            <a:ln>
              <a:noFill/>
            </a:ln>
            <a:effectLst/>
          </c:spPr>
          <c:invertIfNegative val="0"/>
          <c:dLbls>
            <c:dLbl>
              <c:idx val="3"/>
              <c:layout>
                <c:manualLayout>
                  <c:x val="-0.4565928674289349"/>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7-4A2D-8CB8-85160D3C3D9F}"/>
                </c:ext>
              </c:extLst>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22-23</c:v>
                </c:pt>
                <c:pt idx="1">
                  <c:v>21-22</c:v>
                </c:pt>
                <c:pt idx="2">
                  <c:v>20-21</c:v>
                </c:pt>
                <c:pt idx="3">
                  <c:v>19-20</c:v>
                </c:pt>
              </c:strCache>
            </c:strRef>
          </c:cat>
          <c:val>
            <c:numRef>
              <c:f>Sheet1!$C$2:$C$5</c:f>
              <c:numCache>
                <c:formatCode>_("$"* #,##0_);_("$"* \(#,##0\);_("$"* "-"??_);_(@_)</c:formatCode>
                <c:ptCount val="4"/>
                <c:pt idx="0">
                  <c:v>7570619</c:v>
                </c:pt>
                <c:pt idx="1">
                  <c:v>6790973</c:v>
                </c:pt>
                <c:pt idx="2">
                  <c:v>6681874</c:v>
                </c:pt>
                <c:pt idx="3">
                  <c:v>5938732</c:v>
                </c:pt>
              </c:numCache>
            </c:numRef>
          </c:val>
          <c:extLst>
            <c:ext xmlns:c16="http://schemas.microsoft.com/office/drawing/2014/chart" uri="{C3380CC4-5D6E-409C-BE32-E72D297353CC}">
              <c16:uniqueId val="{00000001-D7CC-41E7-A2F4-64E76670DF6B}"/>
            </c:ext>
          </c:extLst>
        </c:ser>
        <c:dLbls>
          <c:dLblPos val="inEnd"/>
          <c:showLegendKey val="0"/>
          <c:showVal val="1"/>
          <c:showCatName val="0"/>
          <c:showSerName val="0"/>
          <c:showPercent val="0"/>
          <c:showBubbleSize val="0"/>
        </c:dLbls>
        <c:gapWidth val="182"/>
        <c:axId val="412301144"/>
        <c:axId val="412301536"/>
      </c:barChart>
      <c:catAx>
        <c:axId val="412301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301536"/>
        <c:crosses val="autoZero"/>
        <c:auto val="1"/>
        <c:lblAlgn val="ctr"/>
        <c:lblOffset val="100"/>
        <c:noMultiLvlLbl val="0"/>
      </c:catAx>
      <c:valAx>
        <c:axId val="412301536"/>
        <c:scaling>
          <c:orientation val="minMax"/>
        </c:scaling>
        <c:delete val="1"/>
        <c:axPos val="b"/>
        <c:majorGridlines>
          <c:spPr>
            <a:ln w="9525" cap="flat" cmpd="sng" algn="ctr">
              <a:solidFill>
                <a:schemeClr val="tx1">
                  <a:lumMod val="15000"/>
                  <a:lumOff val="85000"/>
                </a:schemeClr>
              </a:solidFill>
              <a:prstDash val="solid"/>
              <a:round/>
            </a:ln>
            <a:effectLst/>
          </c:spPr>
        </c:majorGridlines>
        <c:numFmt formatCode="_(&quot;$&quot;* #,##0_);_(&quot;$&quot;* \(#,##0\);_(&quot;$&quot;* &quot;-&quot;??_);_(@_)" sourceLinked="1"/>
        <c:majorTickMark val="none"/>
        <c:minorTickMark val="none"/>
        <c:tickLblPos val="nextTo"/>
        <c:crossAx val="412301144"/>
        <c:crosses val="autoZero"/>
        <c:crossBetween val="between"/>
      </c:valAx>
      <c:spPr>
        <a:gradFill>
          <a:gsLst>
            <a:gs pos="0">
              <a:schemeClr val="lt1"/>
            </a:gs>
            <a:gs pos="39000">
              <a:schemeClr val="lt1"/>
            </a:gs>
            <a:gs pos="100000">
              <a:schemeClr val="lt1">
                <a:lumMod val="75000"/>
              </a:schemeClr>
            </a:gs>
          </a:gsLst>
          <a:path path="circle">
            <a:fillToRect l="50000" t="-80000" r="50000" b="180000"/>
          </a:path>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lt1"/>
        </a:gs>
        <a:gs pos="39000">
          <a:schemeClr val="lt1"/>
        </a:gs>
        <a:gs pos="100000">
          <a:schemeClr val="lt1">
            <a:lumMod val="75000"/>
          </a:schemeClr>
        </a:gs>
      </a:gsLst>
      <a:path path="circle">
        <a:fillToRect l="50000" t="-80000" r="50000" b="180000"/>
      </a:path>
    </a:gradFill>
    <a:ln w="9525" cap="rnd" cmpd="sng" algn="ctr">
      <a:noFill/>
      <a:prstDash val="soli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239472600370835"/>
          <c:y val="6.902504032801569E-3"/>
          <c:w val="0.62694787831100895"/>
          <c:h val="0.77686215427694372"/>
        </c:manualLayout>
      </c:layout>
      <c:barChart>
        <c:barDir val="bar"/>
        <c:grouping val="clustered"/>
        <c:varyColors val="0"/>
        <c:ser>
          <c:idx val="0"/>
          <c:order val="0"/>
          <c:tx>
            <c:strRef>
              <c:f>Sheet1!$B$1</c:f>
              <c:strCache>
                <c:ptCount val="1"/>
                <c:pt idx="0">
                  <c:v>Revenues</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rnd" cmpd="sng" algn="ctr">
                      <a:solidFill>
                        <a:schemeClr val="dk1">
                          <a:lumMod val="50000"/>
                          <a:lumOff val="50000"/>
                        </a:schemeClr>
                      </a:solidFill>
                      <a:prstDash val="solid"/>
                      <a:round/>
                    </a:ln>
                    <a:effectLst/>
                  </c:spPr>
                </c15:leaderLines>
              </c:ext>
            </c:extLst>
          </c:dLbls>
          <c:cat>
            <c:strRef>
              <c:f>Sheet1!$A$2:$A$5</c:f>
              <c:strCache>
                <c:ptCount val="4"/>
                <c:pt idx="0">
                  <c:v>22-23</c:v>
                </c:pt>
                <c:pt idx="1">
                  <c:v>21-22</c:v>
                </c:pt>
                <c:pt idx="2">
                  <c:v>20-21</c:v>
                </c:pt>
                <c:pt idx="3">
                  <c:v>19-20</c:v>
                </c:pt>
              </c:strCache>
            </c:strRef>
          </c:cat>
          <c:val>
            <c:numRef>
              <c:f>Sheet1!$B$2:$B$5</c:f>
              <c:numCache>
                <c:formatCode>_("$"* #,##0_);_("$"* \(#,##0\);_("$"* "-"??_);_(@_)</c:formatCode>
                <c:ptCount val="4"/>
                <c:pt idx="0">
                  <c:v>1308378</c:v>
                </c:pt>
                <c:pt idx="1">
                  <c:v>1037887</c:v>
                </c:pt>
                <c:pt idx="2">
                  <c:v>958266</c:v>
                </c:pt>
                <c:pt idx="3">
                  <c:v>938263</c:v>
                </c:pt>
              </c:numCache>
            </c:numRef>
          </c:val>
          <c:extLst>
            <c:ext xmlns:c16="http://schemas.microsoft.com/office/drawing/2014/chart" uri="{C3380CC4-5D6E-409C-BE32-E72D297353CC}">
              <c16:uniqueId val="{00000000-F7A3-423E-9CD1-40386DE8A5E9}"/>
            </c:ext>
          </c:extLst>
        </c:ser>
        <c:ser>
          <c:idx val="1"/>
          <c:order val="1"/>
          <c:tx>
            <c:strRef>
              <c:f>Sheet1!$C$1</c:f>
              <c:strCache>
                <c:ptCount val="1"/>
                <c:pt idx="0">
                  <c:v>Expenditures</c:v>
                </c:pt>
              </c:strCache>
            </c:strRef>
          </c:tx>
          <c:spPr>
            <a:solidFill>
              <a:schemeClr val="accent5"/>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rnd" cmpd="sng" algn="ctr">
                      <a:solidFill>
                        <a:schemeClr val="dk1">
                          <a:lumMod val="50000"/>
                          <a:lumOff val="50000"/>
                        </a:schemeClr>
                      </a:solidFill>
                      <a:prstDash val="solid"/>
                      <a:round/>
                    </a:ln>
                    <a:effectLst/>
                  </c:spPr>
                </c15:leaderLines>
              </c:ext>
            </c:extLst>
          </c:dLbls>
          <c:cat>
            <c:strRef>
              <c:f>Sheet1!$A$2:$A$5</c:f>
              <c:strCache>
                <c:ptCount val="4"/>
                <c:pt idx="0">
                  <c:v>22-23</c:v>
                </c:pt>
                <c:pt idx="1">
                  <c:v>21-22</c:v>
                </c:pt>
                <c:pt idx="2">
                  <c:v>20-21</c:v>
                </c:pt>
                <c:pt idx="3">
                  <c:v>19-20</c:v>
                </c:pt>
              </c:strCache>
            </c:strRef>
          </c:cat>
          <c:val>
            <c:numRef>
              <c:f>Sheet1!$C$2:$C$5</c:f>
              <c:numCache>
                <c:formatCode>_("$"* #,##0_);_("$"* \(#,##0\);_("$"* "-"??_);_(@_)</c:formatCode>
                <c:ptCount val="4"/>
                <c:pt idx="0">
                  <c:v>1344584</c:v>
                </c:pt>
                <c:pt idx="1">
                  <c:v>1167822</c:v>
                </c:pt>
                <c:pt idx="2">
                  <c:v>1208654</c:v>
                </c:pt>
                <c:pt idx="3">
                  <c:v>1162981</c:v>
                </c:pt>
              </c:numCache>
            </c:numRef>
          </c:val>
          <c:extLst>
            <c:ext xmlns:c16="http://schemas.microsoft.com/office/drawing/2014/chart" uri="{C3380CC4-5D6E-409C-BE32-E72D297353CC}">
              <c16:uniqueId val="{00000001-F7A3-423E-9CD1-40386DE8A5E9}"/>
            </c:ext>
          </c:extLst>
        </c:ser>
        <c:dLbls>
          <c:dLblPos val="inEnd"/>
          <c:showLegendKey val="0"/>
          <c:showVal val="1"/>
          <c:showCatName val="0"/>
          <c:showSerName val="0"/>
          <c:showPercent val="0"/>
          <c:showBubbleSize val="0"/>
        </c:dLbls>
        <c:gapWidth val="65"/>
        <c:axId val="412302320"/>
        <c:axId val="344567032"/>
      </c:barChart>
      <c:catAx>
        <c:axId val="4123023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44567032"/>
        <c:crosses val="autoZero"/>
        <c:auto val="1"/>
        <c:lblAlgn val="ctr"/>
        <c:lblOffset val="100"/>
        <c:noMultiLvlLbl val="0"/>
      </c:catAx>
      <c:valAx>
        <c:axId val="34456703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_(&quot;$&quot;* #,##0_);_(&quot;$&quot;* \(#,##0\);_(&quot;$&quot;* &quot;-&quot;??_);_(@_)" sourceLinked="1"/>
        <c:majorTickMark val="none"/>
        <c:minorTickMark val="none"/>
        <c:tickLblPos val="nextTo"/>
        <c:crossAx val="4123023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District</a:t>
            </a:r>
            <a:r>
              <a:rPr lang="en-US" baseline="0" dirty="0"/>
              <a:t> Staff</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87630881615473E-2"/>
          <c:y val="0.15812949640287771"/>
          <c:w val="0.89309967569380377"/>
          <c:h val="0.64536905908344189"/>
        </c:manualLayout>
      </c:layout>
      <c:barChart>
        <c:barDir val="col"/>
        <c:grouping val="clustered"/>
        <c:varyColors val="0"/>
        <c:ser>
          <c:idx val="0"/>
          <c:order val="0"/>
          <c:tx>
            <c:strRef>
              <c:f>Sheet1!$B$1</c:f>
              <c:strCache>
                <c:ptCount val="1"/>
                <c:pt idx="0">
                  <c:v>21-22 Budget</c:v>
                </c:pt>
              </c:strCache>
            </c:strRef>
          </c:tx>
          <c:spPr>
            <a:solidFill>
              <a:schemeClr val="accent1">
                <a:shade val="65000"/>
              </a:schemeClr>
            </a:solidFill>
            <a:ln>
              <a:noFill/>
            </a:ln>
            <a:effectLst/>
          </c:spPr>
          <c:invertIfNegative val="0"/>
          <c:cat>
            <c:strRef>
              <c:f>Sheet1!$A$2:$A$4</c:f>
              <c:strCache>
                <c:ptCount val="3"/>
                <c:pt idx="0">
                  <c:v>Admin</c:v>
                </c:pt>
                <c:pt idx="1">
                  <c:v>Certificated</c:v>
                </c:pt>
                <c:pt idx="2">
                  <c:v>Classified</c:v>
                </c:pt>
              </c:strCache>
            </c:strRef>
          </c:cat>
          <c:val>
            <c:numRef>
              <c:f>Sheet1!$B$2:$B$4</c:f>
              <c:numCache>
                <c:formatCode>General</c:formatCode>
                <c:ptCount val="3"/>
                <c:pt idx="0">
                  <c:v>10.199999999999999</c:v>
                </c:pt>
                <c:pt idx="1">
                  <c:v>155.30000000000001</c:v>
                </c:pt>
                <c:pt idx="2">
                  <c:v>183.36</c:v>
                </c:pt>
              </c:numCache>
            </c:numRef>
          </c:val>
          <c:extLst>
            <c:ext xmlns:c16="http://schemas.microsoft.com/office/drawing/2014/chart" uri="{C3380CC4-5D6E-409C-BE32-E72D297353CC}">
              <c16:uniqueId val="{00000000-A0CF-4BEB-B57F-9E32D09A5650}"/>
            </c:ext>
          </c:extLst>
        </c:ser>
        <c:ser>
          <c:idx val="1"/>
          <c:order val="1"/>
          <c:tx>
            <c:strRef>
              <c:f>Sheet1!$C$1</c:f>
              <c:strCache>
                <c:ptCount val="1"/>
                <c:pt idx="0">
                  <c:v>21-22 Actual</c:v>
                </c:pt>
              </c:strCache>
            </c:strRef>
          </c:tx>
          <c:spPr>
            <a:solidFill>
              <a:schemeClr val="accent1"/>
            </a:solidFill>
            <a:ln>
              <a:noFill/>
            </a:ln>
            <a:effectLst/>
          </c:spPr>
          <c:invertIfNegative val="0"/>
          <c:cat>
            <c:strRef>
              <c:f>Sheet1!$A$2:$A$4</c:f>
              <c:strCache>
                <c:ptCount val="3"/>
                <c:pt idx="0">
                  <c:v>Admin</c:v>
                </c:pt>
                <c:pt idx="1">
                  <c:v>Certificated</c:v>
                </c:pt>
                <c:pt idx="2">
                  <c:v>Classified</c:v>
                </c:pt>
              </c:strCache>
            </c:strRef>
          </c:cat>
          <c:val>
            <c:numRef>
              <c:f>Sheet1!$C$2:$C$4</c:f>
              <c:numCache>
                <c:formatCode>General</c:formatCode>
                <c:ptCount val="3"/>
                <c:pt idx="0">
                  <c:v>10</c:v>
                </c:pt>
                <c:pt idx="1">
                  <c:v>156.9</c:v>
                </c:pt>
                <c:pt idx="2">
                  <c:v>163.59</c:v>
                </c:pt>
              </c:numCache>
            </c:numRef>
          </c:val>
          <c:extLst>
            <c:ext xmlns:c16="http://schemas.microsoft.com/office/drawing/2014/chart" uri="{C3380CC4-5D6E-409C-BE32-E72D297353CC}">
              <c16:uniqueId val="{00000001-A0CF-4BEB-B57F-9E32D09A5650}"/>
            </c:ext>
          </c:extLst>
        </c:ser>
        <c:ser>
          <c:idx val="2"/>
          <c:order val="2"/>
          <c:tx>
            <c:strRef>
              <c:f>Sheet1!$D$1</c:f>
              <c:strCache>
                <c:ptCount val="1"/>
                <c:pt idx="0">
                  <c:v>22-23 Budget</c:v>
                </c:pt>
              </c:strCache>
            </c:strRef>
          </c:tx>
          <c:spPr>
            <a:solidFill>
              <a:schemeClr val="accent1">
                <a:tint val="65000"/>
              </a:schemeClr>
            </a:solidFill>
            <a:ln>
              <a:noFill/>
            </a:ln>
            <a:effectLst/>
          </c:spPr>
          <c:invertIfNegative val="0"/>
          <c:cat>
            <c:strRef>
              <c:f>Sheet1!$A$2:$A$4</c:f>
              <c:strCache>
                <c:ptCount val="3"/>
                <c:pt idx="0">
                  <c:v>Admin</c:v>
                </c:pt>
                <c:pt idx="1">
                  <c:v>Certificated</c:v>
                </c:pt>
                <c:pt idx="2">
                  <c:v>Classified</c:v>
                </c:pt>
              </c:strCache>
            </c:strRef>
          </c:cat>
          <c:val>
            <c:numRef>
              <c:f>Sheet1!$D$2:$D$4</c:f>
              <c:numCache>
                <c:formatCode>General</c:formatCode>
                <c:ptCount val="3"/>
                <c:pt idx="0">
                  <c:v>9.1999999999999993</c:v>
                </c:pt>
                <c:pt idx="1">
                  <c:v>168.87</c:v>
                </c:pt>
                <c:pt idx="2">
                  <c:v>191.16</c:v>
                </c:pt>
              </c:numCache>
            </c:numRef>
          </c:val>
          <c:extLst>
            <c:ext xmlns:c16="http://schemas.microsoft.com/office/drawing/2014/chart" uri="{C3380CC4-5D6E-409C-BE32-E72D297353CC}">
              <c16:uniqueId val="{00000002-A0CF-4BEB-B57F-9E32D09A5650}"/>
            </c:ext>
          </c:extLst>
        </c:ser>
        <c:dLbls>
          <c:showLegendKey val="0"/>
          <c:showVal val="0"/>
          <c:showCatName val="0"/>
          <c:showSerName val="0"/>
          <c:showPercent val="0"/>
          <c:showBubbleSize val="0"/>
        </c:dLbls>
        <c:gapWidth val="219"/>
        <c:axId val="710496160"/>
        <c:axId val="623847824"/>
      </c:barChart>
      <c:catAx>
        <c:axId val="710496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847824"/>
        <c:crosses val="autoZero"/>
        <c:auto val="1"/>
        <c:lblAlgn val="ctr"/>
        <c:lblOffset val="100"/>
        <c:noMultiLvlLbl val="0"/>
      </c:catAx>
      <c:valAx>
        <c:axId val="62384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496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8-07T07:55:00.263" idx="8">
    <p:pos x="10" y="10"/>
    <p:text>Consider changing scale so it starts at 1750</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7T07:53:15.589" idx="6">
    <p:pos x="10" y="10"/>
    <p:text>Change title to "Uses of Levy Dollars"</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0.76471</cdr:x>
      <cdr:y>0.14894</cdr:y>
    </cdr:from>
    <cdr:to>
      <cdr:x>1</cdr:x>
      <cdr:y>0.21277</cdr:y>
    </cdr:to>
    <cdr:sp macro="" textlink="">
      <cdr:nvSpPr>
        <cdr:cNvPr id="2" name="TextBox 1"/>
        <cdr:cNvSpPr txBox="1"/>
      </cdr:nvSpPr>
      <cdr:spPr>
        <a:xfrm xmlns:a="http://schemas.openxmlformats.org/drawingml/2006/main">
          <a:off x="2971800" y="5334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32" y="0"/>
            <a:ext cx="2972421" cy="465138"/>
          </a:xfrm>
          <a:prstGeom prst="rect">
            <a:avLst/>
          </a:prstGeom>
        </p:spPr>
        <p:txBody>
          <a:bodyPr vert="horz" lIns="91440" tIns="45720" rIns="91440" bIns="45720" rtlCol="0"/>
          <a:lstStyle>
            <a:lvl1pPr algn="r">
              <a:defRPr sz="1200"/>
            </a:lvl1pPr>
          </a:lstStyle>
          <a:p>
            <a:fld id="{D64E2401-7F29-4645-8E4E-D90ACACA5CD5}" type="datetimeFigureOut">
              <a:rPr lang="en-US" smtClean="0"/>
              <a:t>8/15/2022</a:t>
            </a:fld>
            <a:endParaRPr lang="en-US"/>
          </a:p>
        </p:txBody>
      </p:sp>
      <p:sp>
        <p:nvSpPr>
          <p:cNvPr id="4" name="Footer Placeholder 3"/>
          <p:cNvSpPr>
            <a:spLocks noGrp="1"/>
          </p:cNvSpPr>
          <p:nvPr>
            <p:ph type="ftr" sz="quarter" idx="2"/>
          </p:nvPr>
        </p:nvSpPr>
        <p:spPr>
          <a:xfrm>
            <a:off x="5"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32" y="8829675"/>
            <a:ext cx="2972421" cy="465138"/>
          </a:xfrm>
          <a:prstGeom prst="rect">
            <a:avLst/>
          </a:prstGeom>
        </p:spPr>
        <p:txBody>
          <a:bodyPr vert="horz" lIns="91440" tIns="45720" rIns="91440" bIns="45720" rtlCol="0" anchor="b"/>
          <a:lstStyle>
            <a:lvl1pPr algn="r">
              <a:defRPr sz="1200"/>
            </a:lvl1pPr>
          </a:lstStyle>
          <a:p>
            <a:fld id="{8BF6E418-46D1-43A0-B2CF-C6D18CB2C554}" type="slidenum">
              <a:rPr lang="en-US" smtClean="0"/>
              <a:t>‹#›</a:t>
            </a:fld>
            <a:endParaRPr lang="en-US"/>
          </a:p>
        </p:txBody>
      </p:sp>
    </p:spTree>
    <p:extLst>
      <p:ext uri="{BB962C8B-B14F-4D97-AF65-F5344CB8AC3E}">
        <p14:creationId xmlns:p14="http://schemas.microsoft.com/office/powerpoint/2010/main" val="864783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744" tIns="46872" rIns="93744" bIns="46872"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3744" tIns="46872" rIns="93744" bIns="46872" rtlCol="0"/>
          <a:lstStyle>
            <a:lvl1pPr algn="r" fontAlgn="auto">
              <a:spcBef>
                <a:spcPts val="0"/>
              </a:spcBef>
              <a:spcAft>
                <a:spcPts val="0"/>
              </a:spcAft>
              <a:defRPr sz="1200" smtClean="0">
                <a:latin typeface="+mn-lt"/>
              </a:defRPr>
            </a:lvl1pPr>
          </a:lstStyle>
          <a:p>
            <a:pPr>
              <a:defRPr/>
            </a:pPr>
            <a:fld id="{93A7E935-795E-47D6-AA3E-B049C2EAD326}" type="datetimeFigureOut">
              <a:rPr lang="en-US"/>
              <a:pPr>
                <a:defRPr/>
              </a:pPr>
              <a:t>8/15/2022</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3744" tIns="46872" rIns="93744" bIns="46872"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744" tIns="46872" rIns="93744" bIns="4687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744" tIns="46872" rIns="93744" bIns="46872"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744" tIns="46872" rIns="93744" bIns="46872" rtlCol="0" anchor="b"/>
          <a:lstStyle>
            <a:lvl1pPr algn="r" fontAlgn="auto">
              <a:spcBef>
                <a:spcPts val="0"/>
              </a:spcBef>
              <a:spcAft>
                <a:spcPts val="0"/>
              </a:spcAft>
              <a:defRPr sz="12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6970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11</a:t>
            </a:fld>
            <a:endParaRPr lang="en-US"/>
          </a:p>
        </p:txBody>
      </p:sp>
    </p:spTree>
    <p:extLst>
      <p:ext uri="{BB962C8B-B14F-4D97-AF65-F5344CB8AC3E}">
        <p14:creationId xmlns:p14="http://schemas.microsoft.com/office/powerpoint/2010/main" val="141357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14</a:t>
            </a:fld>
            <a:endParaRPr lang="en-US"/>
          </a:p>
        </p:txBody>
      </p:sp>
    </p:spTree>
    <p:extLst>
      <p:ext uri="{BB962C8B-B14F-4D97-AF65-F5344CB8AC3E}">
        <p14:creationId xmlns:p14="http://schemas.microsoft.com/office/powerpoint/2010/main" val="219482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15</a:t>
            </a:fld>
            <a:endParaRPr lang="en-US"/>
          </a:p>
        </p:txBody>
      </p:sp>
    </p:spTree>
    <p:extLst>
      <p:ext uri="{BB962C8B-B14F-4D97-AF65-F5344CB8AC3E}">
        <p14:creationId xmlns:p14="http://schemas.microsoft.com/office/powerpoint/2010/main" val="294665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16</a:t>
            </a:fld>
            <a:endParaRPr lang="en-US"/>
          </a:p>
        </p:txBody>
      </p:sp>
    </p:spTree>
    <p:extLst>
      <p:ext uri="{BB962C8B-B14F-4D97-AF65-F5344CB8AC3E}">
        <p14:creationId xmlns:p14="http://schemas.microsoft.com/office/powerpoint/2010/main" val="255785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17</a:t>
            </a:fld>
            <a:endParaRPr lang="en-US"/>
          </a:p>
        </p:txBody>
      </p:sp>
    </p:spTree>
    <p:extLst>
      <p:ext uri="{BB962C8B-B14F-4D97-AF65-F5344CB8AC3E}">
        <p14:creationId xmlns:p14="http://schemas.microsoft.com/office/powerpoint/2010/main" val="250042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18</a:t>
            </a:fld>
            <a:endParaRPr lang="en-US"/>
          </a:p>
        </p:txBody>
      </p:sp>
    </p:spTree>
    <p:extLst>
      <p:ext uri="{BB962C8B-B14F-4D97-AF65-F5344CB8AC3E}">
        <p14:creationId xmlns:p14="http://schemas.microsoft.com/office/powerpoint/2010/main" val="1975591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19</a:t>
            </a:fld>
            <a:endParaRPr lang="en-US"/>
          </a:p>
        </p:txBody>
      </p:sp>
    </p:spTree>
    <p:extLst>
      <p:ext uri="{BB962C8B-B14F-4D97-AF65-F5344CB8AC3E}">
        <p14:creationId xmlns:p14="http://schemas.microsoft.com/office/powerpoint/2010/main" val="52776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20</a:t>
            </a:fld>
            <a:endParaRPr lang="en-US"/>
          </a:p>
        </p:txBody>
      </p:sp>
    </p:spTree>
    <p:extLst>
      <p:ext uri="{BB962C8B-B14F-4D97-AF65-F5344CB8AC3E}">
        <p14:creationId xmlns:p14="http://schemas.microsoft.com/office/powerpoint/2010/main" val="71907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21</a:t>
            </a:fld>
            <a:endParaRPr lang="en-US"/>
          </a:p>
        </p:txBody>
      </p:sp>
    </p:spTree>
    <p:extLst>
      <p:ext uri="{BB962C8B-B14F-4D97-AF65-F5344CB8AC3E}">
        <p14:creationId xmlns:p14="http://schemas.microsoft.com/office/powerpoint/2010/main" val="211149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a:t>
            </a:fld>
            <a:endParaRPr lang="en-US"/>
          </a:p>
        </p:txBody>
      </p:sp>
    </p:spTree>
    <p:extLst>
      <p:ext uri="{BB962C8B-B14F-4D97-AF65-F5344CB8AC3E}">
        <p14:creationId xmlns:p14="http://schemas.microsoft.com/office/powerpoint/2010/main" val="93152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3</a:t>
            </a:fld>
            <a:endParaRPr lang="en-US"/>
          </a:p>
        </p:txBody>
      </p:sp>
    </p:spTree>
    <p:extLst>
      <p:ext uri="{BB962C8B-B14F-4D97-AF65-F5344CB8AC3E}">
        <p14:creationId xmlns:p14="http://schemas.microsoft.com/office/powerpoint/2010/main" val="95542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4</a:t>
            </a:fld>
            <a:endParaRPr lang="en-US"/>
          </a:p>
        </p:txBody>
      </p:sp>
    </p:spTree>
    <p:extLst>
      <p:ext uri="{BB962C8B-B14F-4D97-AF65-F5344CB8AC3E}">
        <p14:creationId xmlns:p14="http://schemas.microsoft.com/office/powerpoint/2010/main" val="323086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5</a:t>
            </a:fld>
            <a:endParaRPr lang="en-US"/>
          </a:p>
        </p:txBody>
      </p:sp>
    </p:spTree>
    <p:extLst>
      <p:ext uri="{BB962C8B-B14F-4D97-AF65-F5344CB8AC3E}">
        <p14:creationId xmlns:p14="http://schemas.microsoft.com/office/powerpoint/2010/main" val="81374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6</a:t>
            </a:fld>
            <a:endParaRPr lang="en-US"/>
          </a:p>
        </p:txBody>
      </p:sp>
    </p:spTree>
    <p:extLst>
      <p:ext uri="{BB962C8B-B14F-4D97-AF65-F5344CB8AC3E}">
        <p14:creationId xmlns:p14="http://schemas.microsoft.com/office/powerpoint/2010/main" val="335474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7</a:t>
            </a:fld>
            <a:endParaRPr lang="en-US"/>
          </a:p>
        </p:txBody>
      </p:sp>
    </p:spTree>
    <p:extLst>
      <p:ext uri="{BB962C8B-B14F-4D97-AF65-F5344CB8AC3E}">
        <p14:creationId xmlns:p14="http://schemas.microsoft.com/office/powerpoint/2010/main" val="209264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9</a:t>
            </a:fld>
            <a:endParaRPr lang="en-US"/>
          </a:p>
        </p:txBody>
      </p:sp>
    </p:spTree>
    <p:extLst>
      <p:ext uri="{BB962C8B-B14F-4D97-AF65-F5344CB8AC3E}">
        <p14:creationId xmlns:p14="http://schemas.microsoft.com/office/powerpoint/2010/main" val="2253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10</a:t>
            </a:fld>
            <a:endParaRPr lang="en-US"/>
          </a:p>
        </p:txBody>
      </p:sp>
    </p:spTree>
    <p:extLst>
      <p:ext uri="{BB962C8B-B14F-4D97-AF65-F5344CB8AC3E}">
        <p14:creationId xmlns:p14="http://schemas.microsoft.com/office/powerpoint/2010/main" val="2992435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15942040-786F-48B9-85DF-2F38A900C966}" type="datetimeFigureOut">
              <a:rPr lang="en-US" smtClean="0"/>
              <a:pPr>
                <a:defRPr/>
              </a:pPr>
              <a:t>8/15/2022</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80123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94786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45398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39042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89863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804159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252065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15942040-786F-48B9-85DF-2F38A900C966}" type="datetimeFigureOut">
              <a:rPr lang="en-US" smtClean="0"/>
              <a:pPr>
                <a:defRPr/>
              </a:pPr>
              <a:t>8/15/2022</a:t>
            </a:fld>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608906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64278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94789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62890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16203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70873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53050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19997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25056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8/15/2022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39092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15942040-786F-48B9-85DF-2F38A900C966}" type="datetimeFigureOut">
              <a:rPr lang="en-US" smtClean="0"/>
              <a:pPr>
                <a:defRPr/>
              </a:pPr>
              <a:t>8/15/2022</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770244087"/>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 id="2147484658" r:id="rId15"/>
    <p:sldLayoutId id="2147484659" r:id="rId16"/>
    <p:sldLayoutId id="2147484660"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914400" y="838200"/>
            <a:ext cx="8229600" cy="1470025"/>
          </a:xfrm>
        </p:spPr>
        <p:txBody>
          <a:bodyPr>
            <a:normAutofit/>
          </a:bodyPr>
          <a:lstStyle/>
          <a:p>
            <a:pPr algn="l"/>
            <a:r>
              <a:rPr lang="en-US" sz="4000" dirty="0"/>
              <a:t>Woodland School District</a:t>
            </a:r>
            <a:br>
              <a:rPr lang="en-US" sz="4000" dirty="0"/>
            </a:br>
            <a:r>
              <a:rPr lang="en-US" sz="4000" dirty="0"/>
              <a:t>2022-23 BUDGET Summary</a:t>
            </a:r>
          </a:p>
        </p:txBody>
      </p:sp>
      <p:sp>
        <p:nvSpPr>
          <p:cNvPr id="3" name="Subtitle 2"/>
          <p:cNvSpPr>
            <a:spLocks noGrp="1"/>
          </p:cNvSpPr>
          <p:nvPr>
            <p:ph type="subTitle" idx="1"/>
          </p:nvPr>
        </p:nvSpPr>
        <p:spPr>
          <a:xfrm>
            <a:off x="2590800" y="3733800"/>
            <a:ext cx="4648200" cy="1752600"/>
          </a:xfrm>
        </p:spPr>
        <p:txBody>
          <a:bodyPr rtlCol="0">
            <a:normAutofit lnSpcReduction="10000"/>
          </a:bodyPr>
          <a:lstStyle/>
          <a:p>
            <a:pPr fontAlgn="auto">
              <a:spcAft>
                <a:spcPts val="0"/>
              </a:spcAft>
              <a:buFont typeface="Arial" pitchFamily="34" charset="0"/>
              <a:buNone/>
              <a:defRPr/>
            </a:pPr>
            <a:r>
              <a:rPr lang="en-US" dirty="0"/>
              <a:t>Presented by:</a:t>
            </a:r>
          </a:p>
          <a:p>
            <a:pPr fontAlgn="auto">
              <a:spcAft>
                <a:spcPts val="0"/>
              </a:spcAft>
              <a:buFont typeface="Arial" pitchFamily="34" charset="0"/>
              <a:buNone/>
              <a:defRPr/>
            </a:pPr>
            <a:r>
              <a:rPr lang="en-US" dirty="0"/>
              <a:t>Stacy Brown</a:t>
            </a:r>
          </a:p>
          <a:p>
            <a:pPr fontAlgn="auto">
              <a:spcAft>
                <a:spcPts val="0"/>
              </a:spcAft>
              <a:buFont typeface="Arial" pitchFamily="34" charset="0"/>
              <a:buNone/>
              <a:defRPr/>
            </a:pPr>
            <a:r>
              <a:rPr lang="en-US" dirty="0"/>
              <a:t>Executive Director of Business Services</a:t>
            </a:r>
          </a:p>
          <a:p>
            <a:pPr fontAlgn="auto">
              <a:spcAft>
                <a:spcPts val="0"/>
              </a:spcAft>
              <a:buFont typeface="Arial" pitchFamily="34" charset="0"/>
              <a:buNone/>
              <a:defRPr/>
            </a:pPr>
            <a:r>
              <a:rPr lang="en-US" dirty="0"/>
              <a:t>August 11,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BE9B-2D20-4EBD-A269-25CEBDE89F30}"/>
              </a:ext>
            </a:extLst>
          </p:cNvPr>
          <p:cNvSpPr>
            <a:spLocks noGrp="1"/>
          </p:cNvSpPr>
          <p:nvPr>
            <p:ph type="title"/>
          </p:nvPr>
        </p:nvSpPr>
        <p:spPr/>
        <p:txBody>
          <a:bodyPr/>
          <a:lstStyle/>
          <a:p>
            <a:pPr algn="ctr"/>
            <a:r>
              <a:rPr lang="en-US" sz="1600" dirty="0">
                <a:solidFill>
                  <a:prstClr val="white"/>
                </a:solidFill>
              </a:rPr>
              <a:t>22-23 Budget</a:t>
            </a:r>
            <a:br>
              <a:rPr lang="en-US" sz="1600" dirty="0">
                <a:solidFill>
                  <a:prstClr val="white"/>
                </a:solidFill>
              </a:rPr>
            </a:br>
            <a:r>
              <a:rPr lang="en-US" sz="1600" dirty="0">
                <a:solidFill>
                  <a:prstClr val="white"/>
                </a:solidFill>
              </a:rPr>
              <a:t>20-21 Actual, 21-221 Budget and 22-23 Budget Comparison – By Object</a:t>
            </a:r>
            <a:endParaRPr lang="en-US" dirty="0"/>
          </a:p>
        </p:txBody>
      </p:sp>
      <p:sp>
        <p:nvSpPr>
          <p:cNvPr id="5" name="TextBox 4">
            <a:extLst>
              <a:ext uri="{FF2B5EF4-FFF2-40B4-BE49-F238E27FC236}">
                <a16:creationId xmlns:a16="http://schemas.microsoft.com/office/drawing/2014/main" id="{81953F7A-21CC-4180-97B5-32808CF26910}"/>
              </a:ext>
            </a:extLst>
          </p:cNvPr>
          <p:cNvSpPr txBox="1"/>
          <p:nvPr/>
        </p:nvSpPr>
        <p:spPr>
          <a:xfrm>
            <a:off x="762000" y="5334000"/>
            <a:ext cx="8001000" cy="707886"/>
          </a:xfrm>
          <a:prstGeom prst="rect">
            <a:avLst/>
          </a:prstGeom>
          <a:noFill/>
        </p:spPr>
        <p:txBody>
          <a:bodyPr wrap="square" rtlCol="0">
            <a:spAutoFit/>
          </a:bodyPr>
          <a:lstStyle/>
          <a:p>
            <a:r>
              <a:rPr lang="en-US" sz="800" dirty="0"/>
              <a:t>Slide shows increases from budget year to budget year.  Increases in Salaries include negotiated increases, larger than usual cost of living adjustments and certificated and classified staffing increases.  The Benefit increase is larger than normal, as the SEBB monthly fee  increased by 6% and we added a number of staff, which increased the benefits.  Double digit increase in supplies due mainly to the increase to fuel prices (Budget increased from $700,000 to $1.2M).  Purchased Services decreased  as we are sending less special educations students out of district (decrease of $400,000) compared to last year.   Travel budgets are back up to pre-pandemic levels.</a:t>
            </a:r>
          </a:p>
        </p:txBody>
      </p:sp>
      <p:pic>
        <p:nvPicPr>
          <p:cNvPr id="6" name="Content Placeholder 5">
            <a:extLst>
              <a:ext uri="{FF2B5EF4-FFF2-40B4-BE49-F238E27FC236}">
                <a16:creationId xmlns:a16="http://schemas.microsoft.com/office/drawing/2014/main" id="{9A89BE7A-AF3F-4A02-A36D-1E49293A24DB}"/>
              </a:ext>
            </a:extLst>
          </p:cNvPr>
          <p:cNvPicPr>
            <a:picLocks noGrp="1" noChangeAspect="1"/>
          </p:cNvPicPr>
          <p:nvPr>
            <p:ph idx="1"/>
          </p:nvPr>
        </p:nvPicPr>
        <p:blipFill>
          <a:blip r:embed="rId3"/>
          <a:stretch>
            <a:fillRect/>
          </a:stretch>
        </p:blipFill>
        <p:spPr>
          <a:xfrm>
            <a:off x="762000" y="2438400"/>
            <a:ext cx="7086600" cy="2743200"/>
          </a:xfrm>
          <a:prstGeom prst="rect">
            <a:avLst/>
          </a:prstGeom>
        </p:spPr>
      </p:pic>
    </p:spTree>
    <p:extLst>
      <p:ext uri="{BB962C8B-B14F-4D97-AF65-F5344CB8AC3E}">
        <p14:creationId xmlns:p14="http://schemas.microsoft.com/office/powerpoint/2010/main" val="57349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73F4-57C3-4D40-ACEB-486E8A5C32EF}"/>
              </a:ext>
            </a:extLst>
          </p:cNvPr>
          <p:cNvSpPr>
            <a:spLocks noGrp="1"/>
          </p:cNvSpPr>
          <p:nvPr>
            <p:ph type="title"/>
          </p:nvPr>
        </p:nvSpPr>
        <p:spPr/>
        <p:txBody>
          <a:bodyPr/>
          <a:lstStyle/>
          <a:p>
            <a:pPr algn="ctr"/>
            <a:r>
              <a:rPr lang="en-US" sz="1600" dirty="0">
                <a:solidFill>
                  <a:prstClr val="white"/>
                </a:solidFill>
              </a:rPr>
              <a:t>22-23 Budget</a:t>
            </a:r>
            <a:br>
              <a:rPr lang="en-US" sz="1600" dirty="0">
                <a:solidFill>
                  <a:prstClr val="white"/>
                </a:solidFill>
              </a:rPr>
            </a:br>
            <a:r>
              <a:rPr lang="en-US" sz="1600" dirty="0">
                <a:solidFill>
                  <a:prstClr val="white"/>
                </a:solidFill>
              </a:rPr>
              <a:t>20-21 Actual, 21-22 Budget and 22-23 Budget Comparison – By Program</a:t>
            </a:r>
            <a:endParaRPr lang="en-US" dirty="0"/>
          </a:p>
        </p:txBody>
      </p:sp>
      <p:sp>
        <p:nvSpPr>
          <p:cNvPr id="5" name="TextBox 4">
            <a:extLst>
              <a:ext uri="{FF2B5EF4-FFF2-40B4-BE49-F238E27FC236}">
                <a16:creationId xmlns:a16="http://schemas.microsoft.com/office/drawing/2014/main" id="{F78D6119-C028-4811-A149-0450F2FC9C87}"/>
              </a:ext>
            </a:extLst>
          </p:cNvPr>
          <p:cNvSpPr txBox="1"/>
          <p:nvPr/>
        </p:nvSpPr>
        <p:spPr>
          <a:xfrm>
            <a:off x="762000" y="5257800"/>
            <a:ext cx="7696200" cy="954107"/>
          </a:xfrm>
          <a:prstGeom prst="rect">
            <a:avLst/>
          </a:prstGeom>
          <a:noFill/>
        </p:spPr>
        <p:txBody>
          <a:bodyPr wrap="square" rtlCol="0">
            <a:spAutoFit/>
          </a:bodyPr>
          <a:lstStyle/>
          <a:p>
            <a:r>
              <a:rPr lang="en-US" sz="800" dirty="0"/>
              <a:t>Almost all programs are increased due to increased salaries and benefits districtwide. The ESSER funds are the reason for the large increase in Federal Special Purpose funding.  These funds continue to fund COVID testing and tracking, technology staff to maintain the increased number of devices, additional mental health services, curriculum and technology supplies and additional academic supports, professional development for staff , support for the Dual Language Program and a position hired specifically to support our Unaccompanied Youth.  These funds will also be used for additional Special Education staff in the most severe classrooms at WMS and WHS (Diverse Support Program also referred to as DSP), the Deans that have been added all of the brick and mortal schools (except Yale),and additional professional development for staff.  In addition to the COLA increases, Special Education increases due to increased classified staffing</a:t>
            </a:r>
          </a:p>
        </p:txBody>
      </p:sp>
      <p:pic>
        <p:nvPicPr>
          <p:cNvPr id="6" name="Content Placeholder 5">
            <a:extLst>
              <a:ext uri="{FF2B5EF4-FFF2-40B4-BE49-F238E27FC236}">
                <a16:creationId xmlns:a16="http://schemas.microsoft.com/office/drawing/2014/main" id="{6CEDCF7D-61A4-4FCF-9217-A1A2535962F5}"/>
              </a:ext>
            </a:extLst>
          </p:cNvPr>
          <p:cNvPicPr>
            <a:picLocks noGrp="1" noChangeAspect="1"/>
          </p:cNvPicPr>
          <p:nvPr>
            <p:ph idx="1"/>
          </p:nvPr>
        </p:nvPicPr>
        <p:blipFill>
          <a:blip r:embed="rId3"/>
          <a:stretch>
            <a:fillRect/>
          </a:stretch>
        </p:blipFill>
        <p:spPr>
          <a:xfrm>
            <a:off x="609600" y="2286000"/>
            <a:ext cx="7848600" cy="2819400"/>
          </a:xfrm>
          <a:prstGeom prst="rect">
            <a:avLst/>
          </a:prstGeom>
        </p:spPr>
      </p:pic>
    </p:spTree>
    <p:extLst>
      <p:ext uri="{BB962C8B-B14F-4D97-AF65-F5344CB8AC3E}">
        <p14:creationId xmlns:p14="http://schemas.microsoft.com/office/powerpoint/2010/main" val="368863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4F3B-C6C7-42D3-829D-790F7F1F4922}"/>
              </a:ext>
            </a:extLst>
          </p:cNvPr>
          <p:cNvSpPr>
            <a:spLocks noGrp="1"/>
          </p:cNvSpPr>
          <p:nvPr>
            <p:ph type="title"/>
          </p:nvPr>
        </p:nvSpPr>
        <p:spPr/>
        <p:txBody>
          <a:bodyPr/>
          <a:lstStyle/>
          <a:p>
            <a:r>
              <a:rPr lang="en-US" sz="2400" dirty="0"/>
              <a:t>22-23 Budget – Expenditures by Activity</a:t>
            </a:r>
          </a:p>
        </p:txBody>
      </p:sp>
      <p:pic>
        <p:nvPicPr>
          <p:cNvPr id="5" name="Content Placeholder 4">
            <a:extLst>
              <a:ext uri="{FF2B5EF4-FFF2-40B4-BE49-F238E27FC236}">
                <a16:creationId xmlns:a16="http://schemas.microsoft.com/office/drawing/2014/main" id="{39D6BD0C-FFFA-49CB-897F-FB25B7AC51A8}"/>
              </a:ext>
            </a:extLst>
          </p:cNvPr>
          <p:cNvPicPr>
            <a:picLocks noGrp="1" noChangeAspect="1"/>
          </p:cNvPicPr>
          <p:nvPr>
            <p:ph idx="1"/>
          </p:nvPr>
        </p:nvPicPr>
        <p:blipFill>
          <a:blip r:embed="rId2"/>
          <a:stretch>
            <a:fillRect/>
          </a:stretch>
        </p:blipFill>
        <p:spPr>
          <a:xfrm>
            <a:off x="1143000" y="1636963"/>
            <a:ext cx="6172200" cy="4916237"/>
          </a:xfrm>
          <a:prstGeom prst="rect">
            <a:avLst/>
          </a:prstGeom>
        </p:spPr>
      </p:pic>
    </p:spTree>
    <p:extLst>
      <p:ext uri="{BB962C8B-B14F-4D97-AF65-F5344CB8AC3E}">
        <p14:creationId xmlns:p14="http://schemas.microsoft.com/office/powerpoint/2010/main" val="177986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Levy/Enrichment Funds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9198269"/>
              </p:ext>
            </p:extLst>
          </p:nvPr>
        </p:nvGraphicFramePr>
        <p:xfrm>
          <a:off x="990600" y="2057400"/>
          <a:ext cx="7010400" cy="4294991"/>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3"/>
                    </a:ext>
                  </a:extLst>
                </a:gridCol>
              </a:tblGrid>
              <a:tr h="685800">
                <a:tc>
                  <a:txBody>
                    <a:bodyPr/>
                    <a:lstStyle/>
                    <a:p>
                      <a:r>
                        <a:rPr lang="en-US" baseline="0" dirty="0">
                          <a:solidFill>
                            <a:schemeClr val="bg1"/>
                          </a:solidFill>
                        </a:rPr>
                        <a:t>Expenditure Type</a:t>
                      </a:r>
                    </a:p>
                  </a:txBody>
                  <a:tcPr/>
                </a:tc>
                <a:tc>
                  <a:txBody>
                    <a:bodyPr/>
                    <a:lstStyle/>
                    <a:p>
                      <a:r>
                        <a:rPr lang="en-US" dirty="0">
                          <a:solidFill>
                            <a:schemeClr val="bg1"/>
                          </a:solidFill>
                        </a:rPr>
                        <a:t>Enrichment Funds</a:t>
                      </a:r>
                    </a:p>
                    <a:p>
                      <a:r>
                        <a:rPr lang="en-US" dirty="0">
                          <a:solidFill>
                            <a:schemeClr val="bg1"/>
                          </a:solidFill>
                        </a:rPr>
                        <a:t>2022-2023</a:t>
                      </a:r>
                    </a:p>
                  </a:txBody>
                  <a:tcPr/>
                </a:tc>
                <a:extLst>
                  <a:ext uri="{0D108BD9-81ED-4DB2-BD59-A6C34878D82A}">
                    <a16:rowId xmlns:a16="http://schemas.microsoft.com/office/drawing/2014/main" val="10000"/>
                  </a:ext>
                </a:extLst>
              </a:tr>
              <a:tr h="308986">
                <a:tc>
                  <a:txBody>
                    <a:bodyPr/>
                    <a:lstStyle/>
                    <a:p>
                      <a:r>
                        <a:rPr lang="en-US" sz="1400" dirty="0"/>
                        <a:t>Certificated</a:t>
                      </a:r>
                      <a:r>
                        <a:rPr lang="en-US" sz="1400" baseline="0" dirty="0"/>
                        <a:t> Salaries</a:t>
                      </a:r>
                    </a:p>
                  </a:txBody>
                  <a:tcPr/>
                </a:tc>
                <a:tc>
                  <a:txBody>
                    <a:bodyPr/>
                    <a:lstStyle/>
                    <a:p>
                      <a:pPr algn="ctr" fontAlgn="b"/>
                      <a:r>
                        <a:rPr lang="en-US" sz="1400" b="0" i="0" u="none" strike="noStrike" baseline="0" dirty="0">
                          <a:effectLst/>
                          <a:latin typeface="+mj-lt"/>
                        </a:rPr>
                        <a:t>$   518,000</a:t>
                      </a:r>
                    </a:p>
                  </a:txBody>
                  <a:tcPr marL="9525" marR="9525" marT="9525" marB="0" anchor="b"/>
                </a:tc>
                <a:extLst>
                  <a:ext uri="{0D108BD9-81ED-4DB2-BD59-A6C34878D82A}">
                    <a16:rowId xmlns:a16="http://schemas.microsoft.com/office/drawing/2014/main" val="10001"/>
                  </a:ext>
                </a:extLst>
              </a:tr>
              <a:tr h="308986">
                <a:tc>
                  <a:txBody>
                    <a:bodyPr/>
                    <a:lstStyle/>
                    <a:p>
                      <a:r>
                        <a:rPr lang="en-US" sz="1400" dirty="0"/>
                        <a:t>Classified Salaries</a:t>
                      </a:r>
                    </a:p>
                  </a:txBody>
                  <a:tcPr/>
                </a:tc>
                <a:tc>
                  <a:txBody>
                    <a:bodyPr/>
                    <a:lstStyle/>
                    <a:p>
                      <a:pPr algn="ctr" fontAlgn="b"/>
                      <a:r>
                        <a:rPr lang="en-US" sz="1400" b="0" i="0" u="none" strike="noStrike" baseline="0" dirty="0">
                          <a:effectLst/>
                          <a:latin typeface="+mj-lt"/>
                        </a:rPr>
                        <a:t>$1,422,000</a:t>
                      </a:r>
                    </a:p>
                  </a:txBody>
                  <a:tcPr marL="9525" marR="9525" marT="9525" marB="0" anchor="b"/>
                </a:tc>
                <a:extLst>
                  <a:ext uri="{0D108BD9-81ED-4DB2-BD59-A6C34878D82A}">
                    <a16:rowId xmlns:a16="http://schemas.microsoft.com/office/drawing/2014/main" val="10002"/>
                  </a:ext>
                </a:extLst>
              </a:tr>
              <a:tr h="308986">
                <a:tc>
                  <a:txBody>
                    <a:bodyPr/>
                    <a:lstStyle/>
                    <a:p>
                      <a:r>
                        <a:rPr lang="en-US" sz="1400" dirty="0"/>
                        <a:t>Administrator</a:t>
                      </a:r>
                      <a:r>
                        <a:rPr lang="en-US" sz="1400" baseline="0" dirty="0"/>
                        <a:t> Salaries</a:t>
                      </a:r>
                      <a:endParaRPr lang="en-US" sz="1400" dirty="0"/>
                    </a:p>
                  </a:txBody>
                  <a:tcPr/>
                </a:tc>
                <a:tc>
                  <a:txBody>
                    <a:bodyPr/>
                    <a:lstStyle/>
                    <a:p>
                      <a:pPr algn="ctr" fontAlgn="b"/>
                      <a:r>
                        <a:rPr lang="en-US" sz="1400" b="0" i="0" u="none" strike="noStrike" baseline="0" dirty="0">
                          <a:effectLst/>
                          <a:latin typeface="+mj-lt"/>
                        </a:rPr>
                        <a:t>$   454,000</a:t>
                      </a:r>
                    </a:p>
                  </a:txBody>
                  <a:tcPr marL="9525" marR="9525" marT="9525" marB="0" anchor="b"/>
                </a:tc>
                <a:extLst>
                  <a:ext uri="{0D108BD9-81ED-4DB2-BD59-A6C34878D82A}">
                    <a16:rowId xmlns:a16="http://schemas.microsoft.com/office/drawing/2014/main" val="10003"/>
                  </a:ext>
                </a:extLst>
              </a:tr>
              <a:tr h="308986">
                <a:tc>
                  <a:txBody>
                    <a:bodyPr/>
                    <a:lstStyle/>
                    <a:p>
                      <a:r>
                        <a:rPr lang="en-US" sz="1400" dirty="0"/>
                        <a:t>Benefits</a:t>
                      </a:r>
                    </a:p>
                  </a:txBody>
                  <a:tcPr/>
                </a:tc>
                <a:tc>
                  <a:txBody>
                    <a:bodyPr/>
                    <a:lstStyle/>
                    <a:p>
                      <a:pPr algn="ctr" fontAlgn="b"/>
                      <a:r>
                        <a:rPr lang="en-US" sz="1400" b="0" i="0" u="none" strike="noStrike" baseline="0" dirty="0">
                          <a:effectLst/>
                          <a:latin typeface="+mj-lt"/>
                        </a:rPr>
                        <a:t>$1,125,000</a:t>
                      </a:r>
                    </a:p>
                  </a:txBody>
                  <a:tcPr marL="9525" marR="9525" marT="9525" marB="0" anchor="b"/>
                </a:tc>
                <a:extLst>
                  <a:ext uri="{0D108BD9-81ED-4DB2-BD59-A6C34878D82A}">
                    <a16:rowId xmlns:a16="http://schemas.microsoft.com/office/drawing/2014/main" val="10004"/>
                  </a:ext>
                </a:extLst>
              </a:tr>
              <a:tr h="519331">
                <a:tc>
                  <a:txBody>
                    <a:bodyPr/>
                    <a:lstStyle/>
                    <a:p>
                      <a:r>
                        <a:rPr lang="en-US" sz="1400" dirty="0"/>
                        <a:t>MSOCS (</a:t>
                      </a:r>
                      <a:r>
                        <a:rPr lang="en-US" sz="1400" dirty="0" err="1"/>
                        <a:t>Maerials</a:t>
                      </a:r>
                      <a:r>
                        <a:rPr lang="en-US" sz="1400" dirty="0"/>
                        <a:t>/Supplies/Operating</a:t>
                      </a:r>
                      <a:r>
                        <a:rPr lang="en-US" sz="1400" baseline="0" dirty="0"/>
                        <a:t> Costs)</a:t>
                      </a:r>
                      <a:endParaRPr lang="en-US" sz="1400" dirty="0"/>
                    </a:p>
                  </a:txBody>
                  <a:tcPr/>
                </a:tc>
                <a:tc>
                  <a:txBody>
                    <a:bodyPr/>
                    <a:lstStyle/>
                    <a:p>
                      <a:pPr algn="ctr" fontAlgn="b"/>
                      <a:r>
                        <a:rPr lang="en-US" sz="1400" b="0" i="0" u="none" strike="noStrike" baseline="0" dirty="0">
                          <a:effectLst/>
                          <a:latin typeface="+mj-lt"/>
                        </a:rPr>
                        <a:t>$   250,000</a:t>
                      </a:r>
                    </a:p>
                  </a:txBody>
                  <a:tcPr marL="9525" marR="9525" marT="9525" marB="0" anchor="b"/>
                </a:tc>
                <a:extLst>
                  <a:ext uri="{0D108BD9-81ED-4DB2-BD59-A6C34878D82A}">
                    <a16:rowId xmlns:a16="http://schemas.microsoft.com/office/drawing/2014/main" val="10005"/>
                  </a:ext>
                </a:extLst>
              </a:tr>
              <a:tr h="308986">
                <a:tc>
                  <a:txBody>
                    <a:bodyPr/>
                    <a:lstStyle/>
                    <a:p>
                      <a:r>
                        <a:rPr lang="en-US" sz="1400" dirty="0"/>
                        <a:t>Extracurricular</a:t>
                      </a:r>
                    </a:p>
                  </a:txBody>
                  <a:tcPr/>
                </a:tc>
                <a:tc>
                  <a:txBody>
                    <a:bodyPr/>
                    <a:lstStyle/>
                    <a:p>
                      <a:pPr algn="ctr"/>
                      <a:r>
                        <a:rPr lang="en-US" sz="1400" dirty="0">
                          <a:latin typeface="+mj-lt"/>
                        </a:rPr>
                        <a:t>$   703,000</a:t>
                      </a:r>
                    </a:p>
                  </a:txBody>
                  <a:tcPr/>
                </a:tc>
                <a:extLst>
                  <a:ext uri="{0D108BD9-81ED-4DB2-BD59-A6C34878D82A}">
                    <a16:rowId xmlns:a16="http://schemas.microsoft.com/office/drawing/2014/main" val="10006"/>
                  </a:ext>
                </a:extLst>
              </a:tr>
              <a:tr h="308986">
                <a:tc>
                  <a:txBody>
                    <a:bodyPr/>
                    <a:lstStyle/>
                    <a:p>
                      <a:r>
                        <a:rPr lang="en-US" sz="1400" dirty="0"/>
                        <a:t>Special Education</a:t>
                      </a:r>
                    </a:p>
                  </a:txBody>
                  <a:tcPr/>
                </a:tc>
                <a:tc>
                  <a:txBody>
                    <a:bodyPr/>
                    <a:lstStyle/>
                    <a:p>
                      <a:pPr algn="ctr"/>
                      <a:r>
                        <a:rPr lang="en-US" sz="1400" dirty="0">
                          <a:latin typeface="+mj-lt"/>
                        </a:rPr>
                        <a:t>$   970,000</a:t>
                      </a:r>
                    </a:p>
                  </a:txBody>
                  <a:tcPr/>
                </a:tc>
                <a:extLst>
                  <a:ext uri="{0D108BD9-81ED-4DB2-BD59-A6C34878D82A}">
                    <a16:rowId xmlns:a16="http://schemas.microsoft.com/office/drawing/2014/main" val="10007"/>
                  </a:ext>
                </a:extLst>
              </a:tr>
              <a:tr h="308986">
                <a:tc>
                  <a:txBody>
                    <a:bodyPr/>
                    <a:lstStyle/>
                    <a:p>
                      <a:r>
                        <a:rPr lang="en-US" sz="1400" dirty="0"/>
                        <a:t>WCC</a:t>
                      </a:r>
                    </a:p>
                  </a:txBody>
                  <a:tcPr/>
                </a:tc>
                <a:tc>
                  <a:txBody>
                    <a:bodyPr/>
                    <a:lstStyle/>
                    <a:p>
                      <a:pPr algn="ctr"/>
                      <a:r>
                        <a:rPr lang="en-US" sz="1400" dirty="0">
                          <a:latin typeface="+mj-lt"/>
                        </a:rPr>
                        <a:t>$   74,000</a:t>
                      </a:r>
                    </a:p>
                  </a:txBody>
                  <a:tcPr/>
                </a:tc>
                <a:extLst>
                  <a:ext uri="{0D108BD9-81ED-4DB2-BD59-A6C34878D82A}">
                    <a16:rowId xmlns:a16="http://schemas.microsoft.com/office/drawing/2014/main" val="10008"/>
                  </a:ext>
                </a:extLst>
              </a:tr>
              <a:tr h="308986">
                <a:tc>
                  <a:txBody>
                    <a:bodyPr/>
                    <a:lstStyle/>
                    <a:p>
                      <a:r>
                        <a:rPr lang="en-US" sz="1400" dirty="0"/>
                        <a:t>Family</a:t>
                      </a:r>
                      <a:r>
                        <a:rPr lang="en-US" sz="1400" baseline="0" dirty="0"/>
                        <a:t> Resource Coordinator</a:t>
                      </a:r>
                      <a:endParaRPr lang="en-US" sz="1400" dirty="0"/>
                    </a:p>
                  </a:txBody>
                  <a:tcPr/>
                </a:tc>
                <a:tc>
                  <a:txBody>
                    <a:bodyPr/>
                    <a:lstStyle/>
                    <a:p>
                      <a:pPr algn="ctr"/>
                      <a:r>
                        <a:rPr lang="en-US" sz="1400" dirty="0">
                          <a:latin typeface="+mj-lt"/>
                        </a:rPr>
                        <a:t>$     15,000</a:t>
                      </a:r>
                    </a:p>
                  </a:txBody>
                  <a:tcPr/>
                </a:tc>
                <a:extLst>
                  <a:ext uri="{0D108BD9-81ED-4DB2-BD59-A6C34878D82A}">
                    <a16:rowId xmlns:a16="http://schemas.microsoft.com/office/drawing/2014/main" val="10009"/>
                  </a:ext>
                </a:extLst>
              </a:tr>
              <a:tr h="308986">
                <a:tc>
                  <a:txBody>
                    <a:bodyPr/>
                    <a:lstStyle/>
                    <a:p>
                      <a:r>
                        <a:rPr lang="en-US" sz="1400" dirty="0"/>
                        <a:t>To/From Transportation</a:t>
                      </a:r>
                    </a:p>
                  </a:txBody>
                  <a:tcPr/>
                </a:tc>
                <a:tc>
                  <a:txBody>
                    <a:bodyPr/>
                    <a:lstStyle/>
                    <a:p>
                      <a:pPr algn="ctr"/>
                      <a:r>
                        <a:rPr lang="en-US" sz="1400" dirty="0">
                          <a:latin typeface="+mj-lt"/>
                        </a:rPr>
                        <a:t>$   470,000</a:t>
                      </a:r>
                    </a:p>
                  </a:txBody>
                  <a:tcPr/>
                </a:tc>
                <a:extLst>
                  <a:ext uri="{0D108BD9-81ED-4DB2-BD59-A6C34878D82A}">
                    <a16:rowId xmlns:a16="http://schemas.microsoft.com/office/drawing/2014/main" val="10010"/>
                  </a:ext>
                </a:extLst>
              </a:tr>
              <a:tr h="308986">
                <a:tc>
                  <a:txBody>
                    <a:bodyPr/>
                    <a:lstStyle/>
                    <a:p>
                      <a:r>
                        <a:rPr lang="en-US" sz="1400" dirty="0"/>
                        <a:t>KWRL</a:t>
                      </a:r>
                      <a:r>
                        <a:rPr lang="en-US" sz="1400" baseline="0" dirty="0"/>
                        <a:t> Bus Purchase/Capital Allocation</a:t>
                      </a:r>
                      <a:endParaRPr lang="en-US" sz="1400" dirty="0"/>
                    </a:p>
                  </a:txBody>
                  <a:tcPr/>
                </a:tc>
                <a:tc>
                  <a:txBody>
                    <a:bodyPr/>
                    <a:lstStyle/>
                    <a:p>
                      <a:pPr algn="ctr"/>
                      <a:r>
                        <a:rPr lang="en-US" sz="1400" dirty="0">
                          <a:latin typeface="+mj-lt"/>
                        </a:rPr>
                        <a:t>$   118,000</a:t>
                      </a:r>
                    </a:p>
                  </a:txBody>
                  <a:tcPr/>
                </a:tc>
                <a:extLst>
                  <a:ext uri="{0D108BD9-81ED-4DB2-BD59-A6C34878D82A}">
                    <a16:rowId xmlns:a16="http://schemas.microsoft.com/office/drawing/2014/main" val="10011"/>
                  </a:ext>
                </a:extLst>
              </a:tr>
            </a:tbl>
          </a:graphicData>
        </a:graphic>
      </p:graphicFrame>
      <p:sp>
        <p:nvSpPr>
          <p:cNvPr id="5" name="TextBox 1"/>
          <p:cNvSpPr txBox="1"/>
          <p:nvPr/>
        </p:nvSpPr>
        <p:spPr>
          <a:xfrm>
            <a:off x="5181600" y="5715000"/>
            <a:ext cx="3657600" cy="990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1"/>
            <a:ext cx="6347713" cy="609600"/>
          </a:xfrm>
        </p:spPr>
        <p:txBody>
          <a:bodyPr>
            <a:noAutofit/>
          </a:bodyPr>
          <a:lstStyle/>
          <a:p>
            <a:pPr algn="ctr"/>
            <a:r>
              <a:rPr lang="en-US" sz="2000" dirty="0"/>
              <a:t>22-23 Budget</a:t>
            </a:r>
            <a:br>
              <a:rPr lang="en-US" sz="2000" dirty="0"/>
            </a:br>
            <a:r>
              <a:rPr lang="en-US" sz="2000" dirty="0"/>
              <a:t>Transportation &amp; Food Service </a:t>
            </a:r>
          </a:p>
        </p:txBody>
      </p:sp>
      <p:sp>
        <p:nvSpPr>
          <p:cNvPr id="5" name="Text Placeholder 4"/>
          <p:cNvSpPr>
            <a:spLocks noGrp="1"/>
          </p:cNvSpPr>
          <p:nvPr>
            <p:ph type="body" idx="1"/>
          </p:nvPr>
        </p:nvSpPr>
        <p:spPr>
          <a:xfrm>
            <a:off x="381000" y="1219201"/>
            <a:ext cx="4040188" cy="487999"/>
          </a:xfrm>
        </p:spPr>
        <p:style>
          <a:lnRef idx="1">
            <a:schemeClr val="dk1"/>
          </a:lnRef>
          <a:fillRef idx="2">
            <a:schemeClr val="dk1"/>
          </a:fillRef>
          <a:effectRef idx="1">
            <a:schemeClr val="dk1"/>
          </a:effectRef>
          <a:fontRef idx="minor">
            <a:schemeClr val="dk1"/>
          </a:fontRef>
        </p:style>
        <p:txBody>
          <a:bodyPr>
            <a:normAutofit fontScale="92500"/>
          </a:bodyPr>
          <a:lstStyle/>
          <a:p>
            <a:r>
              <a:rPr lang="en-US" sz="2000" dirty="0">
                <a:solidFill>
                  <a:schemeClr val="bg1"/>
                </a:solidFill>
              </a:rPr>
              <a:t>Transportation Revenues/Expend</a:t>
            </a:r>
            <a:endParaRPr lang="en-US" sz="20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735317995"/>
              </p:ext>
            </p:extLst>
          </p:nvPr>
        </p:nvGraphicFramePr>
        <p:xfrm>
          <a:off x="609599" y="1905000"/>
          <a:ext cx="3090863" cy="3733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
          </p:nvPr>
        </p:nvSpPr>
        <p:spPr>
          <a:xfrm>
            <a:off x="4800600" y="1219201"/>
            <a:ext cx="3886200" cy="487999"/>
          </a:xfrm>
        </p:spPr>
        <p:style>
          <a:lnRef idx="1">
            <a:schemeClr val="dk1"/>
          </a:lnRef>
          <a:fillRef idx="2">
            <a:schemeClr val="dk1"/>
          </a:fillRef>
          <a:effectRef idx="1">
            <a:schemeClr val="dk1"/>
          </a:effectRef>
          <a:fontRef idx="minor">
            <a:schemeClr val="dk1"/>
          </a:fontRef>
        </p:style>
        <p:txBody>
          <a:bodyPr>
            <a:normAutofit fontScale="92500"/>
          </a:bodyPr>
          <a:lstStyle/>
          <a:p>
            <a:r>
              <a:rPr lang="en-US" sz="2000" dirty="0">
                <a:solidFill>
                  <a:schemeClr val="bg1"/>
                </a:solidFill>
              </a:rPr>
              <a:t>Food Service Revenues/Expend</a:t>
            </a:r>
          </a:p>
        </p:txBody>
      </p:sp>
      <p:graphicFrame>
        <p:nvGraphicFramePr>
          <p:cNvPr id="16" name="Content Placeholder 15"/>
          <p:cNvGraphicFramePr>
            <a:graphicFrameLocks noGrp="1"/>
          </p:cNvGraphicFramePr>
          <p:nvPr>
            <p:ph sz="quarter" idx="4"/>
            <p:extLst>
              <p:ext uri="{D42A27DB-BD31-4B8C-83A1-F6EECF244321}">
                <p14:modId xmlns:p14="http://schemas.microsoft.com/office/powerpoint/2010/main" val="1277251266"/>
              </p:ext>
            </p:extLst>
          </p:nvPr>
        </p:nvGraphicFramePr>
        <p:xfrm>
          <a:off x="5198268" y="1905002"/>
          <a:ext cx="3090863" cy="37337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FBAD171-83F0-4679-A814-2A2DCB13CEE5}"/>
              </a:ext>
            </a:extLst>
          </p:cNvPr>
          <p:cNvSpPr txBox="1"/>
          <p:nvPr/>
        </p:nvSpPr>
        <p:spPr>
          <a:xfrm>
            <a:off x="609599" y="5715000"/>
            <a:ext cx="3090863" cy="938719"/>
          </a:xfrm>
          <a:prstGeom prst="rect">
            <a:avLst/>
          </a:prstGeom>
          <a:noFill/>
        </p:spPr>
        <p:txBody>
          <a:bodyPr wrap="square" rtlCol="0">
            <a:spAutoFit/>
          </a:bodyPr>
          <a:lstStyle/>
          <a:p>
            <a:r>
              <a:rPr lang="en-US" sz="1100" dirty="0"/>
              <a:t>Revenues only include the state-funded revenues.  We also receive payments from the other districts.  Woodland’s portion of KWRL for 22-23 is $500,102 plus $118,265 for bus purchases</a:t>
            </a:r>
          </a:p>
        </p:txBody>
      </p:sp>
      <p:sp>
        <p:nvSpPr>
          <p:cNvPr id="8" name="TextBox 7">
            <a:extLst>
              <a:ext uri="{FF2B5EF4-FFF2-40B4-BE49-F238E27FC236}">
                <a16:creationId xmlns:a16="http://schemas.microsoft.com/office/drawing/2014/main" id="{2749500C-7181-4CD1-8C79-ADCAF2D17C0B}"/>
              </a:ext>
            </a:extLst>
          </p:cNvPr>
          <p:cNvSpPr txBox="1"/>
          <p:nvPr/>
        </p:nvSpPr>
        <p:spPr>
          <a:xfrm>
            <a:off x="4953000" y="5836602"/>
            <a:ext cx="4343400" cy="938719"/>
          </a:xfrm>
          <a:prstGeom prst="rect">
            <a:avLst/>
          </a:prstGeom>
          <a:noFill/>
        </p:spPr>
        <p:txBody>
          <a:bodyPr wrap="square" rtlCol="0">
            <a:spAutoFit/>
          </a:bodyPr>
          <a:lstStyle/>
          <a:p>
            <a:r>
              <a:rPr lang="en-US" sz="1100" dirty="0"/>
              <a:t>22-23 Food Service cost is approximately $36,000 in comparison with the previous year budgeted cost of $129,000.  It was time to rebid and our current vendor decreased our per meal cost by $.10 and we are getting approx. $35,000 in Supply Chain Assistance funds.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22-23 Budget</a:t>
            </a:r>
            <a:br>
              <a:rPr lang="en-US" sz="2000" dirty="0"/>
            </a:br>
            <a:r>
              <a:rPr lang="en-US" sz="2000" dirty="0"/>
              <a:t>Before and After School Care</a:t>
            </a:r>
          </a:p>
        </p:txBody>
      </p:sp>
      <p:sp>
        <p:nvSpPr>
          <p:cNvPr id="7" name="Content Placeholder 6"/>
          <p:cNvSpPr>
            <a:spLocks noGrp="1"/>
          </p:cNvSpPr>
          <p:nvPr>
            <p:ph idx="1"/>
          </p:nvPr>
        </p:nvSpPr>
        <p:spPr>
          <a:xfrm>
            <a:off x="685800" y="2209800"/>
            <a:ext cx="8077200" cy="4343400"/>
          </a:xfrm>
        </p:spPr>
        <p:txBody>
          <a:bodyPr>
            <a:normAutofit/>
          </a:bodyPr>
          <a:lstStyle/>
          <a:p>
            <a:r>
              <a:rPr lang="en-US" dirty="0"/>
              <a:t>For many years, the WCC programs have provided opportunities for parents and students in a small community without many daycare options for families.</a:t>
            </a:r>
          </a:p>
          <a:p>
            <a:r>
              <a:rPr lang="en-US" dirty="0"/>
              <a:t>The programs served about 120 families throughout the year at Columbia and North Fork.  They also provide summer care at Columbia.</a:t>
            </a:r>
          </a:p>
          <a:p>
            <a:r>
              <a:rPr lang="en-US" dirty="0"/>
              <a:t>The WCC program is licensed by the state and able to provide options for low-income families.</a:t>
            </a:r>
          </a:p>
          <a:p>
            <a:r>
              <a:rPr lang="en-US" dirty="0"/>
              <a:t>Daycare programs are budgeted to run at a loss of $74,000 for 22-23 (in comparison with $104,000 in 21-22).  Opening NFES added one additional staff and the full benefits for that staff member.  Missy has applied for a received a number of grants from DSHS and the Cowlitz Tribe and if any grants are awarded this number will decrease.</a:t>
            </a:r>
          </a:p>
          <a:p>
            <a:pPr>
              <a:buNone/>
            </a:pPr>
            <a:endParaRPr lang="en-US" dirty="0"/>
          </a:p>
          <a:p>
            <a:endParaRPr lang="en-US" dirty="0"/>
          </a:p>
          <a:p>
            <a:endParaRPr lang="en-US" dirty="0"/>
          </a:p>
          <a:p>
            <a:endParaRPr lang="en-US" dirty="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22-23 Budget</a:t>
            </a:r>
            <a:br>
              <a:rPr lang="en-US" sz="2000" dirty="0"/>
            </a:br>
            <a:r>
              <a:rPr lang="en-US" sz="2000" dirty="0"/>
              <a:t>Staff Changes</a:t>
            </a:r>
          </a:p>
        </p:txBody>
      </p:sp>
      <p:graphicFrame>
        <p:nvGraphicFramePr>
          <p:cNvPr id="9" name="Content Placeholder 8">
            <a:extLst>
              <a:ext uri="{FF2B5EF4-FFF2-40B4-BE49-F238E27FC236}">
                <a16:creationId xmlns:a16="http://schemas.microsoft.com/office/drawing/2014/main" id="{0C29FE0B-ACF5-46B3-8111-F3A3B8760A22}"/>
              </a:ext>
            </a:extLst>
          </p:cNvPr>
          <p:cNvGraphicFramePr>
            <a:graphicFrameLocks noGrp="1"/>
          </p:cNvGraphicFramePr>
          <p:nvPr>
            <p:ph idx="1"/>
            <p:extLst>
              <p:ext uri="{D42A27DB-BD31-4B8C-83A1-F6EECF244321}">
                <p14:modId xmlns:p14="http://schemas.microsoft.com/office/powerpoint/2010/main" val="2998154394"/>
              </p:ext>
            </p:extLst>
          </p:nvPr>
        </p:nvGraphicFramePr>
        <p:xfrm>
          <a:off x="866775" y="2266122"/>
          <a:ext cx="6345238" cy="405847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AE2FC2F-6513-45DD-B698-7ACFFEC6D05E}"/>
              </a:ext>
            </a:extLst>
          </p:cNvPr>
          <p:cNvSpPr txBox="1"/>
          <p:nvPr/>
        </p:nvSpPr>
        <p:spPr>
          <a:xfrm>
            <a:off x="7211701" y="2266122"/>
            <a:ext cx="1779899" cy="4524315"/>
          </a:xfrm>
          <a:prstGeom prst="rect">
            <a:avLst/>
          </a:prstGeom>
          <a:noFill/>
        </p:spPr>
        <p:txBody>
          <a:bodyPr wrap="square" rtlCol="0">
            <a:spAutoFit/>
          </a:bodyPr>
          <a:lstStyle/>
          <a:p>
            <a:r>
              <a:rPr lang="en-US" sz="900" dirty="0"/>
              <a:t>Admin Staff decreased as the K-4 shared Asst Principal was not effective. </a:t>
            </a:r>
          </a:p>
          <a:p>
            <a:endParaRPr lang="en-US" sz="900" dirty="0"/>
          </a:p>
          <a:p>
            <a:r>
              <a:rPr lang="en-US" sz="900" dirty="0"/>
              <a:t>Certificated Staffing changes include increases in school Deans (4), Sped PK, RR and DSP (4), ELL (2), CES Classroom (1), TEAM High, CTE (Early Childhood and Careers in Ed .8) and Transitional KG (1).  We did have a decrease in the LRA staff as one of the teachers is taking a leave and we did not replace the position.</a:t>
            </a:r>
          </a:p>
          <a:p>
            <a:endParaRPr lang="en-US" sz="900" dirty="0"/>
          </a:p>
          <a:p>
            <a:r>
              <a:rPr lang="en-US" sz="900" dirty="0"/>
              <a:t>Classified 21-22 budget vs actual shows approximately 20 FTE budgeted, but not filled.  This was almost all in Special Education paras and bus drivers.  The positions are included in the budget for 22-23, including additional positions (2 for the new NFES PK, for example).  There is also an additional maintenance position and a Tech position (added in 21-22, but not in the budget) in the 22-23 budget. </a:t>
            </a:r>
          </a:p>
        </p:txBody>
      </p:sp>
    </p:spTree>
    <p:extLst>
      <p:ext uri="{BB962C8B-B14F-4D97-AF65-F5344CB8AC3E}">
        <p14:creationId xmlns:p14="http://schemas.microsoft.com/office/powerpoint/2010/main" val="330764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858000" cy="1362075"/>
          </a:xfrm>
        </p:spPr>
        <p:txBody>
          <a:bodyPr/>
          <a:lstStyle/>
          <a:p>
            <a:r>
              <a:rPr lang="en-US" dirty="0">
                <a:solidFill>
                  <a:schemeClr val="tx2">
                    <a:lumMod val="20000"/>
                    <a:lumOff val="80000"/>
                  </a:schemeClr>
                </a:solidFill>
                <a:effectLst>
                  <a:reflection blurRad="6350" stA="55000" endA="300" endPos="45500" dir="5400000" sy="-100000" algn="bl" rotWithShape="0"/>
                </a:effectLst>
              </a:rPr>
              <a:t>Other Funds</a:t>
            </a:r>
          </a:p>
        </p:txBody>
      </p:sp>
      <p:sp>
        <p:nvSpPr>
          <p:cNvPr id="3" name="Text Placeholder 2"/>
          <p:cNvSpPr>
            <a:spLocks noGrp="1"/>
          </p:cNvSpPr>
          <p:nvPr>
            <p:ph type="body" idx="1"/>
          </p:nvPr>
        </p:nvSpPr>
        <p:spPr>
          <a:xfrm>
            <a:off x="1600200" y="2895600"/>
            <a:ext cx="6858000" cy="2133600"/>
          </a:xfrm>
        </p:spPr>
        <p:txBody>
          <a:bodyPr>
            <a:normAutofit/>
          </a:bodyPr>
          <a:lstStyle/>
          <a:p>
            <a:r>
              <a:rPr lang="en-US" dirty="0">
                <a:solidFill>
                  <a:schemeClr val="tx1"/>
                </a:solidFill>
              </a:rPr>
              <a:t>Capital Projects  </a:t>
            </a:r>
          </a:p>
          <a:p>
            <a:r>
              <a:rPr lang="en-US" dirty="0">
                <a:solidFill>
                  <a:schemeClr val="tx1"/>
                </a:solidFill>
              </a:rPr>
              <a:t>Debt Service</a:t>
            </a:r>
          </a:p>
          <a:p>
            <a:r>
              <a:rPr lang="en-US" dirty="0">
                <a:solidFill>
                  <a:schemeClr val="tx1"/>
                </a:solidFill>
              </a:rPr>
              <a:t>ASB	 </a:t>
            </a:r>
          </a:p>
          <a:p>
            <a:r>
              <a:rPr lang="en-US" dirty="0">
                <a:solidFill>
                  <a:schemeClr val="tx1"/>
                </a:solidFill>
              </a:rPr>
              <a:t>Transportation vehicle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6056" y="381000"/>
            <a:ext cx="7511144" cy="990600"/>
          </a:xfrm>
        </p:spPr>
        <p:txBody>
          <a:bodyPr>
            <a:noAutofit/>
          </a:bodyPr>
          <a:lstStyle/>
          <a:p>
            <a:r>
              <a:rPr lang="en-US" b="1">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CAPITAL </a:t>
            </a:r>
            <a:r>
              <a:rPr lang="en-US" b="1" dirty="0">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PROJECTS FUND</a:t>
            </a:r>
            <a:endParaRPr lang="en-US" b="1" dirty="0">
              <a:ln w="18415" cmpd="sng">
                <a:solidFill>
                  <a:srgbClr val="FFFFFF"/>
                </a:solidFill>
                <a:prstDash val="solid"/>
              </a:ln>
              <a:solidFill>
                <a:srgbClr val="FFFFFF"/>
              </a:solidFill>
              <a:effectLst>
                <a:reflection blurRad="6350" stA="55000" endA="300" endPos="45500" dir="5400000" sy="-100000" algn="bl" rotWithShape="0"/>
              </a:effectLst>
              <a:latin typeface="Century Gothic" pitchFamily="34" charset="0"/>
            </a:endParaRPr>
          </a:p>
        </p:txBody>
      </p:sp>
      <p:sp>
        <p:nvSpPr>
          <p:cNvPr id="5" name="Content Placeholder 4"/>
          <p:cNvSpPr>
            <a:spLocks noGrp="1"/>
          </p:cNvSpPr>
          <p:nvPr>
            <p:ph idx="1"/>
          </p:nvPr>
        </p:nvSpPr>
        <p:spPr>
          <a:xfrm>
            <a:off x="533400" y="1981200"/>
            <a:ext cx="8153400" cy="3581400"/>
          </a:xfrm>
          <a:effectLst>
            <a:outerShdw blurRad="76200" dist="12700" dir="2700000" sy="-23000" kx="-800400" algn="bl" rotWithShape="0">
              <a:prstClr val="black">
                <a:alpha val="20000"/>
              </a:prstClr>
            </a:outerShdw>
          </a:effectLst>
        </p:spPr>
        <p:txBody>
          <a:bodyPr>
            <a:normAutofit/>
          </a:bodyPr>
          <a:lstStyle/>
          <a:p>
            <a:pPr>
              <a:buClr>
                <a:schemeClr val="bg2">
                  <a:lumMod val="20000"/>
                  <a:lumOff val="80000"/>
                </a:schemeClr>
              </a:buClr>
            </a:pPr>
            <a:endParaRPr lang="en-US" dirty="0"/>
          </a:p>
          <a:p>
            <a:pPr>
              <a:buClr>
                <a:schemeClr val="bg2">
                  <a:lumMod val="20000"/>
                  <a:lumOff val="80000"/>
                </a:schemeClr>
              </a:buClr>
            </a:pPr>
            <a:r>
              <a:rPr lang="en-US" dirty="0"/>
              <a:t>Beginning Fund Balance				$  700,000</a:t>
            </a:r>
          </a:p>
          <a:p>
            <a:pPr>
              <a:buClr>
                <a:schemeClr val="bg2">
                  <a:lumMod val="20000"/>
                  <a:lumOff val="80000"/>
                </a:schemeClr>
              </a:buClr>
              <a:buNone/>
            </a:pPr>
            <a:endParaRPr lang="en-US" sz="1600" dirty="0"/>
          </a:p>
          <a:p>
            <a:pPr>
              <a:buClr>
                <a:schemeClr val="bg2">
                  <a:lumMod val="20000"/>
                  <a:lumOff val="80000"/>
                </a:schemeClr>
              </a:buClr>
            </a:pPr>
            <a:r>
              <a:rPr lang="en-US" dirty="0"/>
              <a:t>Revenues/Other Financing Source	$  672,000</a:t>
            </a:r>
          </a:p>
          <a:p>
            <a:pPr>
              <a:buClr>
                <a:schemeClr val="bg2">
                  <a:lumMod val="20000"/>
                  <a:lumOff val="80000"/>
                </a:schemeClr>
              </a:buClr>
              <a:buNone/>
            </a:pPr>
            <a:r>
              <a:rPr lang="en-US" sz="1600" dirty="0"/>
              <a:t>	</a:t>
            </a:r>
          </a:p>
          <a:p>
            <a:pPr>
              <a:buClr>
                <a:schemeClr val="bg2">
                  <a:lumMod val="20000"/>
                  <a:lumOff val="80000"/>
                </a:schemeClr>
              </a:buClr>
            </a:pPr>
            <a:r>
              <a:rPr lang="en-US" dirty="0"/>
              <a:t>Expenditures/Financial Uses			</a:t>
            </a:r>
            <a:r>
              <a:rPr lang="en-US" u="sng" dirty="0"/>
              <a:t>$1,100,000</a:t>
            </a:r>
          </a:p>
          <a:p>
            <a:pPr>
              <a:buClr>
                <a:schemeClr val="bg2">
                  <a:lumMod val="20000"/>
                  <a:lumOff val="80000"/>
                </a:schemeClr>
              </a:buClr>
              <a:buNone/>
            </a:pPr>
            <a:endParaRPr lang="en-US" sz="1600" dirty="0"/>
          </a:p>
          <a:p>
            <a:pPr>
              <a:buClr>
                <a:schemeClr val="bg2">
                  <a:lumMod val="20000"/>
                  <a:lumOff val="80000"/>
                </a:schemeClr>
              </a:buClr>
            </a:pPr>
            <a:r>
              <a:rPr lang="en-US" dirty="0"/>
              <a:t>Ending Fund Balance					$  272,000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5257800" cy="1066800"/>
          </a:xfrm>
        </p:spPr>
        <p:txBody>
          <a:bodyPr>
            <a:normAutofit/>
          </a:bodyPr>
          <a:lstStyle/>
          <a:p>
            <a:r>
              <a:rPr lang="en-US" b="1" dirty="0">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DEBT SERVICE FUND</a:t>
            </a:r>
          </a:p>
        </p:txBody>
      </p:sp>
      <p:sp>
        <p:nvSpPr>
          <p:cNvPr id="5" name="Content Placeholder 4"/>
          <p:cNvSpPr>
            <a:spLocks noGrp="1"/>
          </p:cNvSpPr>
          <p:nvPr>
            <p:ph idx="1"/>
          </p:nvPr>
        </p:nvSpPr>
        <p:spPr>
          <a:xfrm>
            <a:off x="533400" y="1981200"/>
            <a:ext cx="8153400" cy="4495800"/>
          </a:xfrm>
          <a:effectLst>
            <a:outerShdw blurRad="76200" dist="12700" dir="2700000" sy="-23000" kx="-800400" algn="bl" rotWithShape="0">
              <a:prstClr val="black">
                <a:alpha val="20000"/>
              </a:prstClr>
            </a:outerShdw>
          </a:effectLst>
        </p:spPr>
        <p:txBody>
          <a:bodyPr/>
          <a:lstStyle/>
          <a:p>
            <a:pPr>
              <a:buClr>
                <a:schemeClr val="bg2">
                  <a:lumMod val="20000"/>
                  <a:lumOff val="80000"/>
                </a:schemeClr>
              </a:buClr>
            </a:pPr>
            <a:endParaRPr lang="en-US" dirty="0"/>
          </a:p>
          <a:p>
            <a:pPr>
              <a:buClr>
                <a:schemeClr val="bg2">
                  <a:lumMod val="20000"/>
                  <a:lumOff val="80000"/>
                </a:schemeClr>
              </a:buClr>
            </a:pPr>
            <a:r>
              <a:rPr lang="en-US" dirty="0"/>
              <a:t>Beginning Fund Balance				$  1,623,000</a:t>
            </a:r>
          </a:p>
          <a:p>
            <a:pPr>
              <a:buClr>
                <a:schemeClr val="bg2">
                  <a:lumMod val="20000"/>
                  <a:lumOff val="80000"/>
                </a:schemeClr>
              </a:buClr>
              <a:buNone/>
            </a:pPr>
            <a:endParaRPr lang="en-US" sz="1600" dirty="0"/>
          </a:p>
          <a:p>
            <a:pPr>
              <a:buClr>
                <a:schemeClr val="bg2">
                  <a:lumMod val="20000"/>
                  <a:lumOff val="80000"/>
                </a:schemeClr>
              </a:buClr>
            </a:pPr>
            <a:r>
              <a:rPr lang="en-US" dirty="0"/>
              <a:t>Revenues/Other Financial Source		$  3,588,276</a:t>
            </a:r>
          </a:p>
          <a:p>
            <a:pPr>
              <a:buClr>
                <a:schemeClr val="bg2">
                  <a:lumMod val="20000"/>
                  <a:lumOff val="80000"/>
                </a:schemeClr>
              </a:buClr>
              <a:buNone/>
            </a:pPr>
            <a:r>
              <a:rPr lang="en-US" sz="1600" dirty="0"/>
              <a:t>	</a:t>
            </a:r>
          </a:p>
          <a:p>
            <a:pPr>
              <a:buClr>
                <a:schemeClr val="bg2">
                  <a:lumMod val="20000"/>
                  <a:lumOff val="80000"/>
                </a:schemeClr>
              </a:buClr>
            </a:pPr>
            <a:r>
              <a:rPr lang="en-US" dirty="0"/>
              <a:t>Expenditures/Other Financial Uses		</a:t>
            </a:r>
            <a:r>
              <a:rPr lang="en-US" u="sng" dirty="0"/>
              <a:t>$  3,663,000</a:t>
            </a:r>
          </a:p>
          <a:p>
            <a:pPr>
              <a:buClr>
                <a:schemeClr val="bg2">
                  <a:lumMod val="20000"/>
                  <a:lumOff val="80000"/>
                </a:schemeClr>
              </a:buClr>
              <a:buNone/>
            </a:pPr>
            <a:endParaRPr lang="en-US" sz="1600" dirty="0"/>
          </a:p>
          <a:p>
            <a:pPr>
              <a:buClr>
                <a:schemeClr val="bg2">
                  <a:lumMod val="20000"/>
                  <a:lumOff val="80000"/>
                </a:schemeClr>
              </a:buClr>
            </a:pPr>
            <a:r>
              <a:rPr lang="en-US" dirty="0"/>
              <a:t>Ending Fund Balance					$  1,548,276</a:t>
            </a:r>
          </a:p>
        </p:txBody>
      </p:sp>
      <p:sp>
        <p:nvSpPr>
          <p:cNvPr id="3" name="TextBox 2"/>
          <p:cNvSpPr txBox="1"/>
          <p:nvPr/>
        </p:nvSpPr>
        <p:spPr>
          <a:xfrm>
            <a:off x="914400" y="5791200"/>
            <a:ext cx="5105399" cy="369332"/>
          </a:xfrm>
          <a:prstGeom prst="rect">
            <a:avLst/>
          </a:prstGeom>
          <a:noFill/>
        </p:spPr>
        <p:txBody>
          <a:bodyPr wrap="square" rtlCol="0">
            <a:spAutoFit/>
          </a:bodyPr>
          <a:lstStyle/>
          <a:p>
            <a:r>
              <a:rPr lang="en-US" dirty="0"/>
              <a:t>Debt Outstanding 9/1/22 = $47,160,000</a:t>
            </a:r>
          </a:p>
        </p:txBody>
      </p:sp>
    </p:spTree>
    <p:extLst>
      <p:ext uri="{BB962C8B-B14F-4D97-AF65-F5344CB8AC3E}">
        <p14:creationId xmlns:p14="http://schemas.microsoft.com/office/powerpoint/2010/main" val="209890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Enrollment History – Budget to Actual</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4996996"/>
              </p:ext>
            </p:extLst>
          </p:nvPr>
        </p:nvGraphicFramePr>
        <p:xfrm>
          <a:off x="457201" y="2489200"/>
          <a:ext cx="70865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3D802D5-D974-4850-A792-B5CCAAF7DF87}"/>
              </a:ext>
            </a:extLst>
          </p:cNvPr>
          <p:cNvSpPr txBox="1"/>
          <p:nvPr/>
        </p:nvSpPr>
        <p:spPr>
          <a:xfrm>
            <a:off x="7543800" y="3026470"/>
            <a:ext cx="1447799" cy="3754874"/>
          </a:xfrm>
          <a:prstGeom prst="rect">
            <a:avLst/>
          </a:prstGeom>
          <a:noFill/>
        </p:spPr>
        <p:txBody>
          <a:bodyPr wrap="square" rtlCol="0">
            <a:spAutoFit/>
          </a:bodyPr>
          <a:lstStyle/>
          <a:p>
            <a:r>
              <a:rPr lang="en-US" sz="1400" dirty="0"/>
              <a:t>Actual enrollment for 21-22 was 35.42 students less than  budget.  The estimated enrollment for 22-23 is 9 students less than the 21-22 budget and only 26 students more than the 21-22 actual average FTE.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85800"/>
            <a:ext cx="6248400" cy="838200"/>
          </a:xfrm>
        </p:spPr>
        <p:txBody>
          <a:bodyPr/>
          <a:lstStyle/>
          <a:p>
            <a:r>
              <a:rPr lang="en-US" b="1" dirty="0">
                <a:solidFill>
                  <a:schemeClr val="accent2"/>
                </a:solidFill>
                <a:effectLst>
                  <a:reflection blurRad="6350" stA="60000" endA="900" endPos="58000" dir="5400000" sy="-100000" algn="bl" rotWithShape="0"/>
                </a:effectLst>
                <a:latin typeface="Century Gothic" pitchFamily="34" charset="0"/>
              </a:rPr>
              <a:t>ASB</a:t>
            </a:r>
            <a:r>
              <a:rPr lang="en-US" b="1" dirty="0">
                <a:solidFill>
                  <a:schemeClr val="tx1"/>
                </a:solidFill>
                <a:effectLst>
                  <a:reflection blurRad="6350" stA="60000" endA="900" endPos="58000" dir="5400000" sy="-100000" algn="bl" rotWithShape="0"/>
                </a:effectLst>
                <a:latin typeface="Century Gothic" pitchFamily="34" charset="0"/>
              </a:rPr>
              <a:t> </a:t>
            </a:r>
            <a:r>
              <a:rPr lang="en-US" b="1" dirty="0">
                <a:solidFill>
                  <a:schemeClr val="accent2"/>
                </a:solidFill>
                <a:effectLst>
                  <a:reflection blurRad="6350" stA="60000" endA="900" endPos="58000" dir="5400000" sy="-100000" algn="bl" rotWithShape="0"/>
                </a:effectLst>
                <a:latin typeface="Century Gothic" pitchFamily="34" charset="0"/>
              </a:rPr>
              <a:t>FUND</a:t>
            </a:r>
          </a:p>
        </p:txBody>
      </p:sp>
      <p:sp>
        <p:nvSpPr>
          <p:cNvPr id="6" name="Content Placeholder 5"/>
          <p:cNvSpPr>
            <a:spLocks noGrp="1"/>
          </p:cNvSpPr>
          <p:nvPr>
            <p:ph idx="1"/>
          </p:nvPr>
        </p:nvSpPr>
        <p:spPr>
          <a:xfrm>
            <a:off x="612648" y="3429000"/>
            <a:ext cx="7769352" cy="2819400"/>
          </a:xfrm>
        </p:spPr>
        <p:txBody>
          <a:bodyPr>
            <a:normAutofit fontScale="92500" lnSpcReduction="10000"/>
          </a:bodyPr>
          <a:lstStyle/>
          <a:p>
            <a:pPr marL="0" indent="0">
              <a:buClr>
                <a:schemeClr val="tx2"/>
              </a:buClr>
              <a:buNone/>
            </a:pPr>
            <a:endParaRPr lang="en-US" dirty="0"/>
          </a:p>
          <a:p>
            <a:pPr marL="0" indent="0">
              <a:buClr>
                <a:schemeClr val="tx2"/>
              </a:buClr>
              <a:buNone/>
            </a:pPr>
            <a:r>
              <a:rPr lang="en-US" dirty="0"/>
              <a:t>	Beginning Fund Balance			$  280,000</a:t>
            </a:r>
          </a:p>
          <a:p>
            <a:pPr>
              <a:buClr>
                <a:schemeClr val="tx2"/>
              </a:buClr>
              <a:buNone/>
            </a:pPr>
            <a:endParaRPr lang="en-US" sz="1400" dirty="0"/>
          </a:p>
          <a:p>
            <a:pPr marL="0" indent="0">
              <a:buClr>
                <a:schemeClr val="tx2"/>
              </a:buClr>
              <a:buNone/>
            </a:pPr>
            <a:r>
              <a:rPr lang="en-US" dirty="0"/>
              <a:t>	Revenues						$  384,250</a:t>
            </a:r>
          </a:p>
          <a:p>
            <a:pPr marL="0" indent="0">
              <a:buClr>
                <a:schemeClr val="tx2"/>
              </a:buClr>
              <a:buNone/>
            </a:pPr>
            <a:endParaRPr lang="en-US" dirty="0"/>
          </a:p>
          <a:p>
            <a:pPr marL="0" indent="0">
              <a:buClr>
                <a:schemeClr val="tx2"/>
              </a:buClr>
              <a:buNone/>
            </a:pPr>
            <a:r>
              <a:rPr lang="en-US" dirty="0"/>
              <a:t>	Expenditures						</a:t>
            </a:r>
            <a:r>
              <a:rPr lang="en-US" u="sng" dirty="0"/>
              <a:t>$  390,000</a:t>
            </a:r>
          </a:p>
          <a:p>
            <a:pPr>
              <a:buClr>
                <a:schemeClr val="tx2"/>
              </a:buClr>
              <a:buNone/>
            </a:pPr>
            <a:endParaRPr lang="en-US" sz="1400" dirty="0"/>
          </a:p>
          <a:p>
            <a:pPr marL="0" indent="0">
              <a:buClr>
                <a:schemeClr val="tx2"/>
              </a:buClr>
              <a:buNone/>
            </a:pPr>
            <a:r>
              <a:rPr lang="en-US" dirty="0"/>
              <a:t>	Ending Fund Balance				$  274,250</a:t>
            </a:r>
          </a:p>
        </p:txBody>
      </p:sp>
      <p:sp>
        <p:nvSpPr>
          <p:cNvPr id="4" name="TextBox 3"/>
          <p:cNvSpPr txBox="1"/>
          <p:nvPr/>
        </p:nvSpPr>
        <p:spPr>
          <a:xfrm>
            <a:off x="990600" y="2128935"/>
            <a:ext cx="6589776" cy="1200329"/>
          </a:xfrm>
          <a:prstGeom prst="rect">
            <a:avLst/>
          </a:prstGeom>
          <a:noFill/>
        </p:spPr>
        <p:txBody>
          <a:bodyPr wrap="square" rtlCol="0">
            <a:spAutoFit/>
          </a:bodyPr>
          <a:lstStyle/>
          <a:p>
            <a:r>
              <a:rPr lang="en-US" dirty="0"/>
              <a:t>ASB funds are for the extracurricular benefit of the students.  Their involvement in the decision-making process is an integral part of associated student body government.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
            <a:ext cx="6347713" cy="914400"/>
          </a:xfrm>
        </p:spPr>
        <p:txBody>
          <a:bodyPr>
            <a:normAutofit fontScale="90000"/>
          </a:bodyPr>
          <a:lstStyle/>
          <a:p>
            <a:r>
              <a:rPr lang="en-US" sz="3200" b="1" dirty="0">
                <a:solidFill>
                  <a:schemeClr val="accent2"/>
                </a:solidFill>
                <a:effectLst>
                  <a:reflection blurRad="6350" stA="60000" endA="900" endPos="58000" dir="5400000" sy="-100000" algn="bl" rotWithShape="0"/>
                </a:effectLst>
                <a:latin typeface="Century Gothic" panose="020B0502020202020204" pitchFamily="34" charset="0"/>
              </a:rPr>
              <a:t>TRANSPORTATION</a:t>
            </a:r>
            <a:r>
              <a:rPr lang="en-US" sz="3200" b="1" dirty="0">
                <a:solidFill>
                  <a:schemeClr val="accent2"/>
                </a:solidFill>
                <a:effectLst>
                  <a:reflection blurRad="6350" stA="60000" endA="900" endPos="58000" dir="5400000" sy="-100000" algn="bl" rotWithShape="0"/>
                </a:effectLst>
              </a:rPr>
              <a:t> VEHICLE FUND</a:t>
            </a:r>
          </a:p>
        </p:txBody>
      </p:sp>
      <p:sp>
        <p:nvSpPr>
          <p:cNvPr id="6" name="Content Placeholder 5"/>
          <p:cNvSpPr>
            <a:spLocks noGrp="1"/>
          </p:cNvSpPr>
          <p:nvPr>
            <p:ph idx="1"/>
          </p:nvPr>
        </p:nvSpPr>
        <p:spPr>
          <a:xfrm>
            <a:off x="685800" y="4114799"/>
            <a:ext cx="7467600" cy="2362201"/>
          </a:xfrm>
        </p:spPr>
        <p:txBody>
          <a:bodyPr>
            <a:normAutofit fontScale="85000" lnSpcReduction="20000"/>
          </a:bodyPr>
          <a:lstStyle/>
          <a:p>
            <a:pPr marL="0" indent="0">
              <a:buClr>
                <a:schemeClr val="tx2"/>
              </a:buClr>
              <a:buNone/>
            </a:pPr>
            <a:endParaRPr lang="en-US" dirty="0"/>
          </a:p>
          <a:p>
            <a:pPr marL="0" indent="0">
              <a:buClr>
                <a:schemeClr val="tx2"/>
              </a:buClr>
              <a:buNone/>
            </a:pPr>
            <a:r>
              <a:rPr lang="en-US" dirty="0"/>
              <a:t>	Beginning Fund Balance			$  3,680,000</a:t>
            </a:r>
          </a:p>
          <a:p>
            <a:pPr>
              <a:buClr>
                <a:schemeClr val="tx2"/>
              </a:buClr>
              <a:buNone/>
            </a:pPr>
            <a:endParaRPr lang="en-US" sz="1400" dirty="0"/>
          </a:p>
          <a:p>
            <a:pPr marL="0" indent="0">
              <a:buClr>
                <a:schemeClr val="tx2"/>
              </a:buClr>
              <a:buNone/>
            </a:pPr>
            <a:r>
              <a:rPr lang="en-US" dirty="0"/>
              <a:t>	Revenues						$  1,305,000</a:t>
            </a:r>
          </a:p>
          <a:p>
            <a:pPr>
              <a:buClr>
                <a:schemeClr val="tx2"/>
              </a:buClr>
              <a:buNone/>
            </a:pPr>
            <a:endParaRPr lang="en-US" sz="1400" dirty="0"/>
          </a:p>
          <a:p>
            <a:pPr marL="0" indent="0">
              <a:buClr>
                <a:schemeClr val="tx2"/>
              </a:buClr>
              <a:buNone/>
            </a:pPr>
            <a:r>
              <a:rPr lang="en-US" dirty="0"/>
              <a:t>	Expenditures					</a:t>
            </a:r>
            <a:r>
              <a:rPr lang="en-US" u="sng" dirty="0"/>
              <a:t>$  2,000,000</a:t>
            </a:r>
          </a:p>
          <a:p>
            <a:pPr>
              <a:buClr>
                <a:schemeClr val="tx2"/>
              </a:buClr>
              <a:buNone/>
            </a:pPr>
            <a:endParaRPr lang="en-US" sz="1400" dirty="0"/>
          </a:p>
          <a:p>
            <a:pPr marL="0" indent="0">
              <a:buClr>
                <a:schemeClr val="tx2"/>
              </a:buClr>
              <a:buNone/>
            </a:pPr>
            <a:r>
              <a:rPr lang="en-US" dirty="0"/>
              <a:t>	Ending Fund Balance			$  2,985,000</a:t>
            </a:r>
          </a:p>
          <a:p>
            <a:pPr>
              <a:buNone/>
            </a:pPr>
            <a:endParaRPr lang="en-US" dirty="0"/>
          </a:p>
        </p:txBody>
      </p:sp>
      <p:sp>
        <p:nvSpPr>
          <p:cNvPr id="4" name="TextBox 3"/>
          <p:cNvSpPr txBox="1"/>
          <p:nvPr/>
        </p:nvSpPr>
        <p:spPr>
          <a:xfrm>
            <a:off x="609600" y="2209800"/>
            <a:ext cx="7467600" cy="1323439"/>
          </a:xfrm>
          <a:prstGeom prst="rect">
            <a:avLst/>
          </a:prstGeom>
          <a:noFill/>
        </p:spPr>
        <p:txBody>
          <a:bodyPr wrap="square" rtlCol="0">
            <a:spAutoFit/>
          </a:bodyPr>
          <a:lstStyle/>
          <a:p>
            <a:r>
              <a:rPr lang="en-US" sz="1600" dirty="0"/>
              <a:t>This fund is used to replace buses for the KWRL Cooperative districts.  Revenue comes from the State (in the form of depreciation payments), interest earned on the investments and the annual payments made by the four member districts (Kalama, Woodland, Ridgefield and La Center) to cover options and buses necessary for growth..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7DCB-C4EE-41C7-B643-68B4941255F7}"/>
              </a:ext>
            </a:extLst>
          </p:cNvPr>
          <p:cNvSpPr>
            <a:spLocks noGrp="1"/>
          </p:cNvSpPr>
          <p:nvPr>
            <p:ph type="title"/>
          </p:nvPr>
        </p:nvSpPr>
        <p:spPr/>
        <p:txBody>
          <a:bodyPr/>
          <a:lstStyle/>
          <a:p>
            <a:pPr algn="ctr"/>
            <a:r>
              <a:rPr lang="en-US" sz="2000" dirty="0"/>
              <a:t>22-23 Budget</a:t>
            </a:r>
            <a:br>
              <a:rPr lang="en-US" sz="2000" dirty="0"/>
            </a:br>
            <a:r>
              <a:rPr lang="en-US" sz="2000" dirty="0"/>
              <a:t>Historical Fund Balance/FB as a % of Expenditures Summary</a:t>
            </a:r>
          </a:p>
        </p:txBody>
      </p:sp>
      <p:sp>
        <p:nvSpPr>
          <p:cNvPr id="8" name="TextBox 7">
            <a:extLst>
              <a:ext uri="{FF2B5EF4-FFF2-40B4-BE49-F238E27FC236}">
                <a16:creationId xmlns:a16="http://schemas.microsoft.com/office/drawing/2014/main" id="{28A440ED-A95E-48DD-9481-12B529E5E500}"/>
              </a:ext>
            </a:extLst>
          </p:cNvPr>
          <p:cNvSpPr txBox="1"/>
          <p:nvPr/>
        </p:nvSpPr>
        <p:spPr>
          <a:xfrm>
            <a:off x="866441" y="5791200"/>
            <a:ext cx="8125159" cy="584775"/>
          </a:xfrm>
          <a:prstGeom prst="rect">
            <a:avLst/>
          </a:prstGeom>
          <a:noFill/>
        </p:spPr>
        <p:txBody>
          <a:bodyPr wrap="square" rtlCol="0">
            <a:spAutoFit/>
          </a:bodyPr>
          <a:lstStyle/>
          <a:p>
            <a:r>
              <a:rPr lang="en-US" sz="800" dirty="0"/>
              <a:t>This slide shows a history of actual ending fund balance and historical FB as percentage of expenditures. We often budget a decrease in FB, but if you look at the historical year-end FB, you see that we have increased FB in each of the past 2  years..  21-22 is projected to have another increase in Fund Balance (between $300,000 and $500,000), with a % of approximately 11.0%  The projected increase in fund balance allows us to budget a much higher deficit than in past years ($620,000), while still maintaining a fund balance that is approximately 9.0% of the budgeted 22-23 expenditures.</a:t>
            </a:r>
          </a:p>
        </p:txBody>
      </p:sp>
      <p:pic>
        <p:nvPicPr>
          <p:cNvPr id="5" name="Content Placeholder 4">
            <a:extLst>
              <a:ext uri="{FF2B5EF4-FFF2-40B4-BE49-F238E27FC236}">
                <a16:creationId xmlns:a16="http://schemas.microsoft.com/office/drawing/2014/main" id="{55928E8C-2F34-4FEC-A1AB-76E401D31DBD}"/>
              </a:ext>
            </a:extLst>
          </p:cNvPr>
          <p:cNvPicPr>
            <a:picLocks noGrp="1" noChangeAspect="1"/>
          </p:cNvPicPr>
          <p:nvPr>
            <p:ph idx="1"/>
          </p:nvPr>
        </p:nvPicPr>
        <p:blipFill>
          <a:blip r:embed="rId3"/>
          <a:stretch>
            <a:fillRect/>
          </a:stretch>
        </p:blipFill>
        <p:spPr>
          <a:xfrm>
            <a:off x="863600" y="1828800"/>
            <a:ext cx="7747000" cy="3962399"/>
          </a:xfrm>
          <a:prstGeom prst="rect">
            <a:avLst/>
          </a:prstGeom>
        </p:spPr>
      </p:pic>
    </p:spTree>
    <p:extLst>
      <p:ext uri="{BB962C8B-B14F-4D97-AF65-F5344CB8AC3E}">
        <p14:creationId xmlns:p14="http://schemas.microsoft.com/office/powerpoint/2010/main" val="8718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6FD9-33CD-4AB6-851E-640DF9A4BE6B}"/>
              </a:ext>
            </a:extLst>
          </p:cNvPr>
          <p:cNvSpPr>
            <a:spLocks noGrp="1"/>
          </p:cNvSpPr>
          <p:nvPr>
            <p:ph type="title"/>
          </p:nvPr>
        </p:nvSpPr>
        <p:spPr/>
        <p:txBody>
          <a:bodyPr/>
          <a:lstStyle/>
          <a:p>
            <a:pPr algn="ctr"/>
            <a:r>
              <a:rPr lang="en-US" sz="1600" dirty="0">
                <a:solidFill>
                  <a:prstClr val="white"/>
                </a:solidFill>
              </a:rPr>
              <a:t>22-23 Budget</a:t>
            </a:r>
            <a:br>
              <a:rPr lang="en-US" sz="1600" dirty="0">
                <a:solidFill>
                  <a:prstClr val="white"/>
                </a:solidFill>
              </a:rPr>
            </a:br>
            <a:r>
              <a:rPr lang="en-US" sz="1600" dirty="0">
                <a:solidFill>
                  <a:prstClr val="white"/>
                </a:solidFill>
              </a:rPr>
              <a:t>General Fund – Revenues By Source</a:t>
            </a:r>
            <a:br>
              <a:rPr lang="en-US" dirty="0"/>
            </a:br>
            <a:endParaRPr lang="en-US" dirty="0"/>
          </a:p>
        </p:txBody>
      </p:sp>
      <p:sp>
        <p:nvSpPr>
          <p:cNvPr id="12" name="TextBox 11">
            <a:extLst>
              <a:ext uri="{FF2B5EF4-FFF2-40B4-BE49-F238E27FC236}">
                <a16:creationId xmlns:a16="http://schemas.microsoft.com/office/drawing/2014/main" id="{191999A0-DD39-4279-9162-96E18B051F3D}"/>
              </a:ext>
            </a:extLst>
          </p:cNvPr>
          <p:cNvSpPr txBox="1"/>
          <p:nvPr/>
        </p:nvSpPr>
        <p:spPr>
          <a:xfrm>
            <a:off x="685800" y="3124200"/>
            <a:ext cx="1648159" cy="3323987"/>
          </a:xfrm>
          <a:prstGeom prst="rect">
            <a:avLst/>
          </a:prstGeom>
          <a:noFill/>
        </p:spPr>
        <p:txBody>
          <a:bodyPr wrap="square" rtlCol="0">
            <a:spAutoFit/>
          </a:bodyPr>
          <a:lstStyle/>
          <a:p>
            <a:r>
              <a:rPr lang="en-US" sz="1400" dirty="0"/>
              <a:t>For the 22-23 revenue sources, the “Local Sources” have increased, with the return of Local Food Service Revenue).  </a:t>
            </a:r>
          </a:p>
          <a:p>
            <a:endParaRPr lang="en-US" sz="1400" dirty="0"/>
          </a:p>
          <a:p>
            <a:r>
              <a:rPr lang="en-US" sz="1400" dirty="0"/>
              <a:t>Federal funds have increased considerably, due to the ESSER funds.</a:t>
            </a:r>
          </a:p>
        </p:txBody>
      </p:sp>
      <p:pic>
        <p:nvPicPr>
          <p:cNvPr id="9" name="Content Placeholder 8">
            <a:extLst>
              <a:ext uri="{FF2B5EF4-FFF2-40B4-BE49-F238E27FC236}">
                <a16:creationId xmlns:a16="http://schemas.microsoft.com/office/drawing/2014/main" id="{0337156F-EAC6-4D02-8D31-1A768538E74F}"/>
              </a:ext>
            </a:extLst>
          </p:cNvPr>
          <p:cNvPicPr>
            <a:picLocks noGrp="1" noChangeAspect="1"/>
          </p:cNvPicPr>
          <p:nvPr>
            <p:ph idx="1"/>
          </p:nvPr>
        </p:nvPicPr>
        <p:blipFill>
          <a:blip r:embed="rId3"/>
          <a:stretch>
            <a:fillRect/>
          </a:stretch>
        </p:blipFill>
        <p:spPr>
          <a:xfrm>
            <a:off x="2333959" y="2362200"/>
            <a:ext cx="5971841" cy="4267200"/>
          </a:xfrm>
          <a:prstGeom prst="rect">
            <a:avLst/>
          </a:prstGeom>
        </p:spPr>
      </p:pic>
    </p:spTree>
    <p:extLst>
      <p:ext uri="{BB962C8B-B14F-4D97-AF65-F5344CB8AC3E}">
        <p14:creationId xmlns:p14="http://schemas.microsoft.com/office/powerpoint/2010/main" val="320930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dirty="0">
                <a:solidFill>
                  <a:prstClr val="white"/>
                </a:solidFill>
              </a:rPr>
              <a:t>22-23 Budget</a:t>
            </a:r>
            <a:br>
              <a:rPr lang="en-US" sz="1600" dirty="0">
                <a:solidFill>
                  <a:prstClr val="white"/>
                </a:solidFill>
              </a:rPr>
            </a:br>
            <a:r>
              <a:rPr lang="en-US" sz="1600" dirty="0">
                <a:solidFill>
                  <a:prstClr val="white"/>
                </a:solidFill>
              </a:rPr>
              <a:t>General Fund– History of Revenues By Source</a:t>
            </a:r>
            <a:endParaRPr lang="en-US" sz="2800" dirty="0"/>
          </a:p>
        </p:txBody>
      </p:sp>
      <p:sp>
        <p:nvSpPr>
          <p:cNvPr id="3" name="TextBox 2">
            <a:extLst>
              <a:ext uri="{FF2B5EF4-FFF2-40B4-BE49-F238E27FC236}">
                <a16:creationId xmlns:a16="http://schemas.microsoft.com/office/drawing/2014/main" id="{8F2A3F4D-AD79-4C8F-8FE8-2C29EDD14242}"/>
              </a:ext>
            </a:extLst>
          </p:cNvPr>
          <p:cNvSpPr txBox="1"/>
          <p:nvPr/>
        </p:nvSpPr>
        <p:spPr>
          <a:xfrm>
            <a:off x="609600" y="2362200"/>
            <a:ext cx="1828799" cy="4154984"/>
          </a:xfrm>
          <a:prstGeom prst="rect">
            <a:avLst/>
          </a:prstGeom>
          <a:noFill/>
        </p:spPr>
        <p:txBody>
          <a:bodyPr wrap="square" rtlCol="0">
            <a:spAutoFit/>
          </a:bodyPr>
          <a:lstStyle/>
          <a:p>
            <a:pPr lvl="0"/>
            <a:r>
              <a:rPr lang="en-US" sz="1200" dirty="0">
                <a:solidFill>
                  <a:prstClr val="black"/>
                </a:solidFill>
                <a:latin typeface="Arial" panose="020B0604020202020204" pitchFamily="34" charset="0"/>
                <a:cs typeface="Arial" panose="020B0604020202020204" pitchFamily="34" charset="0"/>
              </a:rPr>
              <a:t>This graph shows the changes we have seen in major revenues sources over the last several years.  This shows the severe drop in local revenues from 2018 to 2020 and local taxes up in 2021, as a result of increased EP&amp;O levy.  For 22-23, although projected enrollment is down, State funding is up due to Apportionment cost of living increases and Transportation back to pre-pandemic levels.  As in the previous slide, Federal Funds are much higher than in previous years.</a:t>
            </a:r>
          </a:p>
        </p:txBody>
      </p:sp>
      <p:pic>
        <p:nvPicPr>
          <p:cNvPr id="7" name="Content Placeholder 6">
            <a:extLst>
              <a:ext uri="{FF2B5EF4-FFF2-40B4-BE49-F238E27FC236}">
                <a16:creationId xmlns:a16="http://schemas.microsoft.com/office/drawing/2014/main" id="{20126532-7764-48EE-A230-84690BAFA449}"/>
              </a:ext>
            </a:extLst>
          </p:cNvPr>
          <p:cNvPicPr>
            <a:picLocks noGrp="1" noChangeAspect="1"/>
          </p:cNvPicPr>
          <p:nvPr>
            <p:ph idx="1"/>
          </p:nvPr>
        </p:nvPicPr>
        <p:blipFill>
          <a:blip r:embed="rId3"/>
          <a:stretch>
            <a:fillRect/>
          </a:stretch>
        </p:blipFill>
        <p:spPr>
          <a:xfrm>
            <a:off x="2514600" y="2520414"/>
            <a:ext cx="6019799" cy="3956586"/>
          </a:xfrm>
          <a:prstGeom prst="rect">
            <a:avLst/>
          </a:prstGeom>
        </p:spPr>
      </p:pic>
    </p:spTree>
    <p:extLst>
      <p:ext uri="{BB962C8B-B14F-4D97-AF65-F5344CB8AC3E}">
        <p14:creationId xmlns:p14="http://schemas.microsoft.com/office/powerpoint/2010/main" val="28106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F845-CEC1-4E5E-8F16-5930A63C3510}"/>
              </a:ext>
            </a:extLst>
          </p:cNvPr>
          <p:cNvSpPr>
            <a:spLocks noGrp="1"/>
          </p:cNvSpPr>
          <p:nvPr>
            <p:ph type="title"/>
          </p:nvPr>
        </p:nvSpPr>
        <p:spPr/>
        <p:txBody>
          <a:bodyPr/>
          <a:lstStyle/>
          <a:p>
            <a:pPr algn="ctr"/>
            <a:r>
              <a:rPr lang="en-US" sz="1600" dirty="0"/>
              <a:t>22-23 Budget</a:t>
            </a:r>
            <a:br>
              <a:rPr lang="en-US" sz="1600" dirty="0"/>
            </a:br>
            <a:r>
              <a:rPr lang="en-US" sz="1600" dirty="0"/>
              <a:t>20-21 Actual, 221-22 Budget and 22-23 Budget Comparison – Revenues</a:t>
            </a:r>
          </a:p>
        </p:txBody>
      </p:sp>
      <p:sp>
        <p:nvSpPr>
          <p:cNvPr id="16" name="TextBox 15">
            <a:extLst>
              <a:ext uri="{FF2B5EF4-FFF2-40B4-BE49-F238E27FC236}">
                <a16:creationId xmlns:a16="http://schemas.microsoft.com/office/drawing/2014/main" id="{C9A9DB2E-C83C-4057-BD15-7457B1741934}"/>
              </a:ext>
            </a:extLst>
          </p:cNvPr>
          <p:cNvSpPr txBox="1"/>
          <p:nvPr/>
        </p:nvSpPr>
        <p:spPr>
          <a:xfrm>
            <a:off x="457200" y="5930902"/>
            <a:ext cx="8077200" cy="707886"/>
          </a:xfrm>
          <a:prstGeom prst="rect">
            <a:avLst/>
          </a:prstGeom>
          <a:noFill/>
        </p:spPr>
        <p:txBody>
          <a:bodyPr wrap="square" rtlCol="0">
            <a:spAutoFit/>
          </a:bodyPr>
          <a:lstStyle/>
          <a:p>
            <a:r>
              <a:rPr lang="en-US" sz="800" dirty="0"/>
              <a:t>Slide shows year to year budget comparison of revenues.  Increases in local taxes due to increase of 2022 levy.  Large local Non-Tax increase of due to food service revenues returning after 2 years of free meals for all students.  State General Purpose increase due to 5.5% IPD and 6% SEBB (health benefit premiums) increase.  State Special Purpose due to LAP increases and Transportation increase from previous budget. Federal Special Purpose increase due to </a:t>
            </a:r>
            <a:r>
              <a:rPr lang="en-US" sz="800" dirty="0" err="1"/>
              <a:t>Covid</a:t>
            </a:r>
            <a:r>
              <a:rPr lang="en-US" sz="800" dirty="0"/>
              <a:t> ESSER funds.  The large increase from other school districts is because of the expected increase in Transportation costs (IPD, SEBB, fuel, parts), but the increase in funding is not enough to cover the large increases in expenditures..</a:t>
            </a:r>
          </a:p>
        </p:txBody>
      </p:sp>
      <p:pic>
        <p:nvPicPr>
          <p:cNvPr id="5" name="Content Placeholder 4">
            <a:extLst>
              <a:ext uri="{FF2B5EF4-FFF2-40B4-BE49-F238E27FC236}">
                <a16:creationId xmlns:a16="http://schemas.microsoft.com/office/drawing/2014/main" id="{B58CE1CD-F844-4F18-BD9E-7CD2DCBF4A6C}"/>
              </a:ext>
            </a:extLst>
          </p:cNvPr>
          <p:cNvPicPr>
            <a:picLocks noGrp="1" noChangeAspect="1"/>
          </p:cNvPicPr>
          <p:nvPr>
            <p:ph idx="1"/>
          </p:nvPr>
        </p:nvPicPr>
        <p:blipFill>
          <a:blip r:embed="rId3"/>
          <a:stretch>
            <a:fillRect/>
          </a:stretch>
        </p:blipFill>
        <p:spPr>
          <a:xfrm>
            <a:off x="865970" y="1828800"/>
            <a:ext cx="7363630" cy="4102102"/>
          </a:xfrm>
          <a:prstGeom prst="rect">
            <a:avLst/>
          </a:prstGeom>
        </p:spPr>
      </p:pic>
    </p:spTree>
    <p:extLst>
      <p:ext uri="{BB962C8B-B14F-4D97-AF65-F5344CB8AC3E}">
        <p14:creationId xmlns:p14="http://schemas.microsoft.com/office/powerpoint/2010/main" val="245654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E69C5E-4EAA-4D22-A6B6-72B309136A4D}"/>
              </a:ext>
            </a:extLst>
          </p:cNvPr>
          <p:cNvSpPr>
            <a:spLocks noGrp="1"/>
          </p:cNvSpPr>
          <p:nvPr>
            <p:ph type="title"/>
          </p:nvPr>
        </p:nvSpPr>
        <p:spPr>
          <a:xfrm>
            <a:off x="609599" y="609600"/>
            <a:ext cx="6347713" cy="762000"/>
          </a:xfrm>
        </p:spPr>
        <p:txBody>
          <a:bodyPr>
            <a:noAutofit/>
          </a:bodyPr>
          <a:lstStyle/>
          <a:p>
            <a:pPr algn="ctr"/>
            <a:r>
              <a:rPr lang="en-US" sz="2000" dirty="0"/>
              <a:t>22-23 Budget</a:t>
            </a:r>
            <a:br>
              <a:rPr lang="en-US" sz="2000" dirty="0"/>
            </a:br>
            <a:r>
              <a:rPr lang="en-US" sz="2000" dirty="0"/>
              <a:t>General Fund – Apportionment History</a:t>
            </a:r>
          </a:p>
        </p:txBody>
      </p:sp>
      <p:sp>
        <p:nvSpPr>
          <p:cNvPr id="3" name="Content Placeholder 2">
            <a:extLst>
              <a:ext uri="{FF2B5EF4-FFF2-40B4-BE49-F238E27FC236}">
                <a16:creationId xmlns:a16="http://schemas.microsoft.com/office/drawing/2014/main" id="{C7A0C44E-F834-402C-ADB9-C6EC18EFE0FE}"/>
              </a:ext>
            </a:extLst>
          </p:cNvPr>
          <p:cNvSpPr>
            <a:spLocks noGrp="1"/>
          </p:cNvSpPr>
          <p:nvPr>
            <p:ph idx="1"/>
          </p:nvPr>
        </p:nvSpPr>
        <p:spPr/>
        <p:txBody>
          <a:bodyPr/>
          <a:lstStyle/>
          <a:p>
            <a:pPr marL="0" indent="0">
              <a:buNone/>
            </a:pPr>
            <a:r>
              <a:rPr lang="en-US" dirty="0">
                <a:solidFill>
                  <a:srgbClr val="000000"/>
                </a:solidFill>
                <a:latin typeface="Arial" panose="020B0604020202020204" pitchFamily="34" charset="0"/>
              </a:rPr>
              <a:t> </a:t>
            </a:r>
            <a:r>
              <a:rPr lang="en-US" dirty="0"/>
              <a:t> </a:t>
            </a:r>
          </a:p>
        </p:txBody>
      </p:sp>
      <p:sp>
        <p:nvSpPr>
          <p:cNvPr id="4" name="TextBox 3">
            <a:extLst>
              <a:ext uri="{FF2B5EF4-FFF2-40B4-BE49-F238E27FC236}">
                <a16:creationId xmlns:a16="http://schemas.microsoft.com/office/drawing/2014/main" id="{C219A073-CB09-436D-9C75-0771589260C5}"/>
              </a:ext>
            </a:extLst>
          </p:cNvPr>
          <p:cNvSpPr txBox="1"/>
          <p:nvPr/>
        </p:nvSpPr>
        <p:spPr>
          <a:xfrm>
            <a:off x="457200" y="2341858"/>
            <a:ext cx="1630799" cy="3539430"/>
          </a:xfrm>
          <a:prstGeom prst="rect">
            <a:avLst/>
          </a:prstGeom>
          <a:noFill/>
        </p:spPr>
        <p:txBody>
          <a:bodyPr wrap="square" rtlCol="0">
            <a:spAutoFit/>
          </a:bodyPr>
          <a:lstStyle/>
          <a:p>
            <a:r>
              <a:rPr lang="en-US" sz="1400" dirty="0"/>
              <a:t>This graph shows the history of apportionment. The increase for 22-23 is not due to increased enrollment, but due to cost of living (IPD) increases of 5.5% to the funded salaries and a 6% increase to the funded health benefits.</a:t>
            </a:r>
          </a:p>
        </p:txBody>
      </p:sp>
      <p:pic>
        <p:nvPicPr>
          <p:cNvPr id="2" name="Picture 1">
            <a:extLst>
              <a:ext uri="{FF2B5EF4-FFF2-40B4-BE49-F238E27FC236}">
                <a16:creationId xmlns:a16="http://schemas.microsoft.com/office/drawing/2014/main" id="{090E8B5E-8462-4BA1-BA20-B924ABC696DC}"/>
              </a:ext>
            </a:extLst>
          </p:cNvPr>
          <p:cNvPicPr>
            <a:picLocks noChangeAspect="1"/>
          </p:cNvPicPr>
          <p:nvPr/>
        </p:nvPicPr>
        <p:blipFill>
          <a:blip r:embed="rId3"/>
          <a:stretch>
            <a:fillRect/>
          </a:stretch>
        </p:blipFill>
        <p:spPr>
          <a:xfrm>
            <a:off x="2082062" y="2209800"/>
            <a:ext cx="6604738" cy="4262252"/>
          </a:xfrm>
          <a:prstGeom prst="rect">
            <a:avLst/>
          </a:prstGeom>
        </p:spPr>
      </p:pic>
    </p:spTree>
    <p:extLst>
      <p:ext uri="{BB962C8B-B14F-4D97-AF65-F5344CB8AC3E}">
        <p14:creationId xmlns:p14="http://schemas.microsoft.com/office/powerpoint/2010/main" val="426640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DC31-8D0A-46C5-82CF-208DF51FA9AD}"/>
              </a:ext>
            </a:extLst>
          </p:cNvPr>
          <p:cNvSpPr>
            <a:spLocks noGrp="1"/>
          </p:cNvSpPr>
          <p:nvPr>
            <p:ph type="title"/>
          </p:nvPr>
        </p:nvSpPr>
        <p:spPr>
          <a:xfrm>
            <a:off x="865970" y="927099"/>
            <a:ext cx="6343672" cy="368302"/>
          </a:xfrm>
        </p:spPr>
        <p:txBody>
          <a:bodyPr/>
          <a:lstStyle/>
          <a:p>
            <a:r>
              <a:rPr lang="en-US" sz="2000" dirty="0"/>
              <a:t>22-23 Budget – Detailed Revenue Comparison</a:t>
            </a:r>
          </a:p>
        </p:txBody>
      </p:sp>
      <p:pic>
        <p:nvPicPr>
          <p:cNvPr id="5" name="Content Placeholder 4">
            <a:extLst>
              <a:ext uri="{FF2B5EF4-FFF2-40B4-BE49-F238E27FC236}">
                <a16:creationId xmlns:a16="http://schemas.microsoft.com/office/drawing/2014/main" id="{7CF3782B-A17B-49C2-BCC0-03FCB621F15E}"/>
              </a:ext>
            </a:extLst>
          </p:cNvPr>
          <p:cNvPicPr>
            <a:picLocks noGrp="1" noChangeAspect="1"/>
          </p:cNvPicPr>
          <p:nvPr>
            <p:ph idx="1"/>
          </p:nvPr>
        </p:nvPicPr>
        <p:blipFill>
          <a:blip r:embed="rId2"/>
          <a:stretch>
            <a:fillRect/>
          </a:stretch>
        </p:blipFill>
        <p:spPr>
          <a:xfrm>
            <a:off x="1276328" y="1676400"/>
            <a:ext cx="6191272" cy="5029200"/>
          </a:xfrm>
          <a:prstGeom prst="rect">
            <a:avLst/>
          </a:prstGeom>
        </p:spPr>
      </p:pic>
    </p:spTree>
    <p:extLst>
      <p:ext uri="{BB962C8B-B14F-4D97-AF65-F5344CB8AC3E}">
        <p14:creationId xmlns:p14="http://schemas.microsoft.com/office/powerpoint/2010/main" val="421195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6473-7A29-4B06-B7B6-C3B1A9F499BF}"/>
              </a:ext>
            </a:extLst>
          </p:cNvPr>
          <p:cNvSpPr>
            <a:spLocks noGrp="1"/>
          </p:cNvSpPr>
          <p:nvPr>
            <p:ph type="title"/>
          </p:nvPr>
        </p:nvSpPr>
        <p:spPr/>
        <p:txBody>
          <a:bodyPr/>
          <a:lstStyle/>
          <a:p>
            <a:pPr algn="ctr"/>
            <a:r>
              <a:rPr lang="en-US" sz="2000" dirty="0"/>
              <a:t>22-23 Budget</a:t>
            </a:r>
            <a:br>
              <a:rPr lang="en-US" sz="2000" dirty="0"/>
            </a:br>
            <a:r>
              <a:rPr lang="en-US" sz="2000" dirty="0"/>
              <a:t>General Fund Expenditures</a:t>
            </a:r>
          </a:p>
        </p:txBody>
      </p:sp>
      <p:sp>
        <p:nvSpPr>
          <p:cNvPr id="8" name="TextBox 7">
            <a:extLst>
              <a:ext uri="{FF2B5EF4-FFF2-40B4-BE49-F238E27FC236}">
                <a16:creationId xmlns:a16="http://schemas.microsoft.com/office/drawing/2014/main" id="{2B587D49-A1DE-451E-B80B-85A803F7B7DD}"/>
              </a:ext>
            </a:extLst>
          </p:cNvPr>
          <p:cNvSpPr txBox="1"/>
          <p:nvPr/>
        </p:nvSpPr>
        <p:spPr>
          <a:xfrm>
            <a:off x="457200" y="5821680"/>
            <a:ext cx="8077199" cy="923330"/>
          </a:xfrm>
          <a:prstGeom prst="rect">
            <a:avLst/>
          </a:prstGeom>
          <a:noFill/>
        </p:spPr>
        <p:txBody>
          <a:bodyPr wrap="square" rtlCol="0">
            <a:spAutoFit/>
          </a:bodyPr>
          <a:lstStyle/>
          <a:p>
            <a:r>
              <a:rPr lang="en-US" dirty="0"/>
              <a:t>Salaries and benefits account for 84% of total expenditures.   This is up from 81% last year, due to large IPD increases, SBB increases and increases in certificated and classified staffing. </a:t>
            </a:r>
          </a:p>
        </p:txBody>
      </p:sp>
      <p:pic>
        <p:nvPicPr>
          <p:cNvPr id="5" name="Content Placeholder 4">
            <a:extLst>
              <a:ext uri="{FF2B5EF4-FFF2-40B4-BE49-F238E27FC236}">
                <a16:creationId xmlns:a16="http://schemas.microsoft.com/office/drawing/2014/main" id="{5CA54A87-1122-48F8-A932-99E7C791DF56}"/>
              </a:ext>
            </a:extLst>
          </p:cNvPr>
          <p:cNvPicPr>
            <a:picLocks noGrp="1" noChangeAspect="1"/>
          </p:cNvPicPr>
          <p:nvPr>
            <p:ph sz="half" idx="1"/>
          </p:nvPr>
        </p:nvPicPr>
        <p:blipFill>
          <a:blip r:embed="rId3"/>
          <a:stretch>
            <a:fillRect/>
          </a:stretch>
        </p:blipFill>
        <p:spPr>
          <a:xfrm>
            <a:off x="1295400" y="1828800"/>
            <a:ext cx="6096000" cy="3810000"/>
          </a:xfrm>
          <a:prstGeom prst="rect">
            <a:avLst/>
          </a:prstGeom>
        </p:spPr>
      </p:pic>
    </p:spTree>
    <p:extLst>
      <p:ext uri="{BB962C8B-B14F-4D97-AF65-F5344CB8AC3E}">
        <p14:creationId xmlns:p14="http://schemas.microsoft.com/office/powerpoint/2010/main" val="4184026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39284F-3E7E-4619-B227-396E2CB9B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15203</TotalTime>
  <Words>1653</Words>
  <Application>Microsoft Office PowerPoint</Application>
  <PresentationFormat>On-screen Show (4:3)</PresentationFormat>
  <Paragraphs>138</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Woodland School District 2022-23 BUDGET Summary</vt:lpstr>
      <vt:lpstr>Enrollment History – Budget to Actual</vt:lpstr>
      <vt:lpstr>22-23 Budget Historical Fund Balance/FB as a % of Expenditures Summary</vt:lpstr>
      <vt:lpstr>22-23 Budget General Fund – Revenues By Source </vt:lpstr>
      <vt:lpstr>22-23 Budget General Fund– History of Revenues By Source</vt:lpstr>
      <vt:lpstr>22-23 Budget 20-21 Actual, 221-22 Budget and 22-23 Budget Comparison – Revenues</vt:lpstr>
      <vt:lpstr>22-23 Budget General Fund – Apportionment History</vt:lpstr>
      <vt:lpstr>22-23 Budget – Detailed Revenue Comparison</vt:lpstr>
      <vt:lpstr>22-23 Budget General Fund Expenditures</vt:lpstr>
      <vt:lpstr>22-23 Budget 20-21 Actual, 21-221 Budget and 22-23 Budget Comparison – By Object</vt:lpstr>
      <vt:lpstr>22-23 Budget 20-21 Actual, 21-22 Budget and 22-23 Budget Comparison – By Program</vt:lpstr>
      <vt:lpstr>22-23 Budget – Expenditures by Activity</vt:lpstr>
      <vt:lpstr>Uses of Levy/Enrichment Funds</vt:lpstr>
      <vt:lpstr>22-23 Budget Transportation &amp; Food Service </vt:lpstr>
      <vt:lpstr>22-23 Budget Before and After School Care</vt:lpstr>
      <vt:lpstr>22-23 Budget Staff Changes</vt:lpstr>
      <vt:lpstr>Other Funds</vt:lpstr>
      <vt:lpstr>CAPITAL PROJECTS FUND</vt:lpstr>
      <vt:lpstr>DEBT SERVICE FUND</vt:lpstr>
      <vt:lpstr>ASB FUND</vt:lpstr>
      <vt:lpstr>TRANSPORTATION VEHICLE FUND</vt:lpstr>
    </vt:vector>
  </TitlesOfParts>
  <Company>Camas School District #117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Woodland SD 19-20 Budget Presentation</dc:title>
  <dc:creator>donna.gregg</dc:creator>
  <cp:lastModifiedBy>Brown, Stacy</cp:lastModifiedBy>
  <cp:revision>790</cp:revision>
  <cp:lastPrinted>2017-08-14T23:58:02Z</cp:lastPrinted>
  <dcterms:created xsi:type="dcterms:W3CDTF">2010-10-18T22:51:52Z</dcterms:created>
  <dcterms:modified xsi:type="dcterms:W3CDTF">2022-08-16T06:16:46Z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ies>
</file>